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8" r:id="rId4"/>
    <p:sldId id="270" r:id="rId5"/>
    <p:sldId id="268" r:id="rId6"/>
    <p:sldId id="271" r:id="rId7"/>
    <p:sldId id="259" r:id="rId8"/>
    <p:sldId id="272" r:id="rId9"/>
    <p:sldId id="266" r:id="rId10"/>
    <p:sldId id="264" r:id="rId11"/>
    <p:sldId id="265" r:id="rId12"/>
    <p:sldId id="260" r:id="rId13"/>
    <p:sldId id="273" r:id="rId14"/>
    <p:sldId id="274" r:id="rId15"/>
    <p:sldId id="275" r:id="rId16"/>
    <p:sldId id="283" r:id="rId17"/>
    <p:sldId id="276" r:id="rId18"/>
    <p:sldId id="277" r:id="rId19"/>
    <p:sldId id="278" r:id="rId20"/>
    <p:sldId id="279" r:id="rId21"/>
    <p:sldId id="280" r:id="rId22"/>
    <p:sldId id="281" r:id="rId23"/>
    <p:sldId id="28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861" autoAdjust="0"/>
  </p:normalViewPr>
  <p:slideViewPr>
    <p:cSldViewPr snapToGrid="0" snapToObjects="1">
      <p:cViewPr>
        <p:scale>
          <a:sx n="75" d="100"/>
          <a:sy n="75" d="100"/>
        </p:scale>
        <p:origin x="51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1.bp.blogspot.com/-Xf3MVX9yabI/WlrHwru589I/AAAAAAAAx9Y/8ynuMI7AHYcFl6XuhtNAqrBt9FniDHkTwCEwYBhgL/s1600/parc-monceau-monet-claude-1878-2.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antistheneproduction303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hyperlink" Target="https://www.youtube.com/@antistheneproduction303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CD62B-85D9-C745-A838-E1313F77AE8D}"/>
              </a:ext>
            </a:extLst>
          </p:cNvPr>
          <p:cNvSpPr>
            <a:spLocks noGrp="1"/>
          </p:cNvSpPr>
          <p:nvPr>
            <p:ph type="ctrTitle"/>
          </p:nvPr>
        </p:nvSpPr>
        <p:spPr>
          <a:xfrm>
            <a:off x="1083321" y="887117"/>
            <a:ext cx="7766936" cy="1646302"/>
          </a:xfrm>
        </p:spPr>
        <p:txBody>
          <a:bodyPr/>
          <a:lstStyle/>
          <a:p>
            <a:r>
              <a:rPr lang="fr-FR" dirty="0"/>
              <a:t>Présentation 						« Le square » de Duras</a:t>
            </a:r>
          </a:p>
        </p:txBody>
      </p:sp>
      <p:sp>
        <p:nvSpPr>
          <p:cNvPr id="3" name="Sous-titre 2">
            <a:extLst>
              <a:ext uri="{FF2B5EF4-FFF2-40B4-BE49-F238E27FC236}">
                <a16:creationId xmlns:a16="http://schemas.microsoft.com/office/drawing/2014/main" id="{3B4E90DD-ECBC-CE49-A54A-CF5E508885CE}"/>
              </a:ext>
            </a:extLst>
          </p:cNvPr>
          <p:cNvSpPr>
            <a:spLocks noGrp="1"/>
          </p:cNvSpPr>
          <p:nvPr>
            <p:ph type="subTitle" idx="1"/>
          </p:nvPr>
        </p:nvSpPr>
        <p:spPr>
          <a:xfrm>
            <a:off x="938355" y="2880550"/>
            <a:ext cx="7766936" cy="1096899"/>
          </a:xfrm>
        </p:spPr>
        <p:txBody>
          <a:bodyPr>
            <a:noAutofit/>
          </a:bodyPr>
          <a:lstStyle/>
          <a:p>
            <a:pPr marL="285750" indent="-285750" algn="ctr">
              <a:buFontTx/>
              <a:buChar char="-"/>
            </a:pPr>
            <a:r>
              <a:rPr lang="fr-FR" dirty="0"/>
              <a:t>Ecoute de la présentation faite par Duras</a:t>
            </a:r>
          </a:p>
          <a:p>
            <a:pPr marL="285750" indent="-285750" algn="ctr">
              <a:buFontTx/>
              <a:buChar char="-"/>
            </a:pPr>
            <a:r>
              <a:rPr lang="fr-FR" dirty="0"/>
              <a:t>Problématiques proposées</a:t>
            </a:r>
          </a:p>
          <a:p>
            <a:pPr marL="285750" indent="-285750" algn="ctr">
              <a:buFontTx/>
              <a:buChar char="-"/>
            </a:pPr>
            <a:r>
              <a:rPr lang="fr-FR" dirty="0"/>
              <a:t>Les activités</a:t>
            </a:r>
          </a:p>
          <a:p>
            <a:pPr marL="285750" indent="-285750" algn="ctr">
              <a:buFontTx/>
              <a:buChar char="-"/>
            </a:pPr>
            <a:r>
              <a:rPr lang="fr-FR" dirty="0"/>
              <a:t>Document complémentaire</a:t>
            </a:r>
          </a:p>
          <a:p>
            <a:pPr marL="285750" indent="-285750" algn="ctr">
              <a:buFontTx/>
              <a:buChar char="-"/>
            </a:pPr>
            <a:r>
              <a:rPr lang="fr-FR" dirty="0"/>
              <a:t>Ouverture culturelle</a:t>
            </a:r>
          </a:p>
        </p:txBody>
      </p:sp>
    </p:spTree>
    <p:extLst>
      <p:ext uri="{BB962C8B-B14F-4D97-AF65-F5344CB8AC3E}">
        <p14:creationId xmlns:p14="http://schemas.microsoft.com/office/powerpoint/2010/main" val="123179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E6AB3765-ABE8-5A4E-8AB5-B738A4209EDF}"/>
              </a:ext>
            </a:extLst>
          </p:cNvPr>
          <p:cNvGraphicFramePr>
            <a:graphicFrameLocks noGrp="1"/>
          </p:cNvGraphicFramePr>
          <p:nvPr>
            <p:extLst>
              <p:ext uri="{D42A27DB-BD31-4B8C-83A1-F6EECF244321}">
                <p14:modId xmlns:p14="http://schemas.microsoft.com/office/powerpoint/2010/main" val="533873915"/>
              </p:ext>
            </p:extLst>
          </p:nvPr>
        </p:nvGraphicFramePr>
        <p:xfrm>
          <a:off x="588653" y="503179"/>
          <a:ext cx="8596312" cy="304800"/>
        </p:xfrm>
        <a:graphic>
          <a:graphicData uri="http://schemas.openxmlformats.org/drawingml/2006/table">
            <a:tbl>
              <a:tblPr firstRow="1" firstCol="1" bandRow="1">
                <a:tableStyleId>{5C22544A-7EE6-4342-B048-85BDC9FD1C3A}</a:tableStyleId>
              </a:tblPr>
              <a:tblGrid>
                <a:gridCol w="8596312">
                  <a:extLst>
                    <a:ext uri="{9D8B030D-6E8A-4147-A177-3AD203B41FA5}">
                      <a16:colId xmlns:a16="http://schemas.microsoft.com/office/drawing/2014/main" val="4014722020"/>
                    </a:ext>
                  </a:extLst>
                </a:gridCol>
              </a:tblGrid>
              <a:tr h="0">
                <a:tc>
                  <a:txBody>
                    <a:bodyPr/>
                    <a:lstStyle/>
                    <a:p>
                      <a:pPr algn="ctr"/>
                      <a:endParaRPr lang="fr-FR" sz="1000">
                        <a:solidFill>
                          <a:srgbClr val="555555"/>
                        </a:solidFill>
                        <a:effectLst/>
                        <a:latin typeface="inherit"/>
                        <a:ea typeface="Times New Roman" panose="02020603050405020304" pitchFamily="18" charset="0"/>
                        <a:cs typeface="Calibri" panose="020F0502020204030204" pitchFamily="34" charset="0"/>
                      </a:endParaRPr>
                    </a:p>
                  </a:txBody>
                  <a:tcPr marL="0" marR="0" marT="0" marB="0" anchor="b"/>
                </a:tc>
                <a:extLst>
                  <a:ext uri="{0D108BD9-81ED-4DB2-BD59-A6C34878D82A}">
                    <a16:rowId xmlns:a16="http://schemas.microsoft.com/office/drawing/2014/main" val="2612056753"/>
                  </a:ext>
                </a:extLst>
              </a:tr>
              <a:tr h="0">
                <a:tc>
                  <a:txBody>
                    <a:bodyPr/>
                    <a:lstStyle/>
                    <a:p>
                      <a:pPr algn="ctr"/>
                      <a:r>
                        <a:rPr lang="fr-FR" sz="1000" dirty="0">
                          <a:effectLst/>
                        </a:rPr>
                        <a:t>Parc Monceau - Claude Monet - 1878</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153018958"/>
                  </a:ext>
                </a:extLst>
              </a:tr>
            </a:tbl>
          </a:graphicData>
        </a:graphic>
      </p:graphicFrame>
      <p:pic>
        <p:nvPicPr>
          <p:cNvPr id="2049" name="Image 2">
            <a:hlinkClick r:id="rId2"/>
            <a:extLst>
              <a:ext uri="{FF2B5EF4-FFF2-40B4-BE49-F238E27FC236}">
                <a16:creationId xmlns:a16="http://schemas.microsoft.com/office/drawing/2014/main" id="{8BE8FD88-F73A-8342-9C38-0CDE7FA6A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49" y="1103971"/>
            <a:ext cx="4493942" cy="57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02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B704B230-0EF8-E144-8766-1DADEE34581A}"/>
              </a:ext>
            </a:extLst>
          </p:cNvPr>
          <p:cNvSpPr txBox="1"/>
          <p:nvPr/>
        </p:nvSpPr>
        <p:spPr>
          <a:xfrm>
            <a:off x="8175171" y="1584093"/>
            <a:ext cx="3537857" cy="1200329"/>
          </a:xfrm>
          <a:prstGeom prst="rect">
            <a:avLst/>
          </a:prstGeom>
          <a:noFill/>
        </p:spPr>
        <p:txBody>
          <a:bodyPr wrap="square" rtlCol="0">
            <a:spAutoFit/>
          </a:bodyPr>
          <a:lstStyle/>
          <a:p>
            <a:r>
              <a:rPr lang="fr-FR" dirty="0" err="1"/>
              <a:t>Yehven</a:t>
            </a:r>
            <a:r>
              <a:rPr lang="fr-FR" dirty="0"/>
              <a:t> Kotenko a capturé des tranches de vie, d’un banc dans un parc, depuis la fenêtre de sa cuisine pendant une décennie</a:t>
            </a:r>
          </a:p>
        </p:txBody>
      </p:sp>
      <p:pic>
        <p:nvPicPr>
          <p:cNvPr id="3074" name="Picture 2">
            <a:extLst>
              <a:ext uri="{FF2B5EF4-FFF2-40B4-BE49-F238E27FC236}">
                <a16:creationId xmlns:a16="http://schemas.microsoft.com/office/drawing/2014/main" id="{4EC19020-66F8-AF42-90A3-2F4F6CCD0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232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1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B91E3C-18D8-4B4F-9293-870CBEC58A27}"/>
              </a:ext>
            </a:extLst>
          </p:cNvPr>
          <p:cNvSpPr>
            <a:spLocks noGrp="1"/>
          </p:cNvSpPr>
          <p:nvPr>
            <p:ph type="title"/>
          </p:nvPr>
        </p:nvSpPr>
        <p:spPr/>
        <p:txBody>
          <a:bodyPr/>
          <a:lstStyle/>
          <a:p>
            <a:r>
              <a:rPr lang="fr-FR" dirty="0"/>
              <a:t>Activité 3: Temps de loisir/ temps des obligations</a:t>
            </a:r>
          </a:p>
        </p:txBody>
      </p:sp>
      <p:sp>
        <p:nvSpPr>
          <p:cNvPr id="3" name="Espace réservé du contenu 2">
            <a:extLst>
              <a:ext uri="{FF2B5EF4-FFF2-40B4-BE49-F238E27FC236}">
                <a16:creationId xmlns:a16="http://schemas.microsoft.com/office/drawing/2014/main" id="{1BF93EFC-5D6D-2E4C-A8A7-44BA24F6AB23}"/>
              </a:ext>
            </a:extLst>
          </p:cNvPr>
          <p:cNvSpPr>
            <a:spLocks noGrp="1"/>
          </p:cNvSpPr>
          <p:nvPr>
            <p:ph idx="1"/>
          </p:nvPr>
        </p:nvSpPr>
        <p:spPr/>
        <p:txBody>
          <a:bodyPr/>
          <a:lstStyle/>
          <a:p>
            <a:pPr marL="0" indent="0">
              <a:buNone/>
            </a:pPr>
            <a:r>
              <a:rPr lang="fr-FR" dirty="0"/>
              <a:t>Tâche:</a:t>
            </a:r>
          </a:p>
          <a:p>
            <a:pPr marL="0" indent="0">
              <a:buNone/>
            </a:pPr>
            <a:r>
              <a:rPr lang="fr-FR" sz="1800" b="1" dirty="0">
                <a:solidFill>
                  <a:schemeClr val="tx1"/>
                </a:solidFill>
                <a:effectLst/>
                <a:latin typeface="+mj-lt"/>
                <a:ea typeface="Arial" panose="020B0604020202020204" pitchFamily="34" charset="0"/>
              </a:rPr>
              <a:t>Confronter les pages 22-23-24</a:t>
            </a:r>
            <a:r>
              <a:rPr lang="fr-FR" sz="1800" b="1" spc="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+ 40-41-42 au texte de Michel de</a:t>
            </a:r>
            <a:r>
              <a:rPr lang="fr-FR" sz="1800" b="1" spc="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Montaigne,</a:t>
            </a:r>
            <a:r>
              <a:rPr lang="fr-FR" sz="1800" b="1" spc="-10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Essais</a:t>
            </a:r>
            <a:r>
              <a:rPr lang="fr-FR" sz="1800" b="1" spc="-5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(1580-1588),</a:t>
            </a:r>
            <a:r>
              <a:rPr lang="fr-FR" sz="1800" b="1" spc="-10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III,</a:t>
            </a:r>
            <a:r>
              <a:rPr lang="fr-FR" sz="1800" b="1" spc="-10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3,</a:t>
            </a:r>
            <a:r>
              <a:rPr lang="fr-FR" sz="1800" b="1" spc="-10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afin</a:t>
            </a:r>
            <a:r>
              <a:rPr lang="fr-FR" sz="1800" b="1" spc="-5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de</a:t>
            </a:r>
            <a:r>
              <a:rPr lang="fr-FR" sz="1800" b="1" spc="-5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répondre</a:t>
            </a:r>
            <a:r>
              <a:rPr lang="fr-FR" sz="1800" b="1" spc="-5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à</a:t>
            </a:r>
            <a:r>
              <a:rPr lang="fr-FR" sz="1800" b="1" spc="-5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la</a:t>
            </a:r>
            <a:r>
              <a:rPr lang="fr-FR" sz="1800" b="1" spc="-4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problématique</a:t>
            </a:r>
            <a:r>
              <a:rPr lang="fr-FR" sz="1800" b="1" spc="-50" dirty="0">
                <a:solidFill>
                  <a:schemeClr val="tx1"/>
                </a:solidFill>
                <a:effectLst/>
                <a:latin typeface="+mj-lt"/>
                <a:ea typeface="Arial" panose="020B0604020202020204" pitchFamily="34" charset="0"/>
              </a:rPr>
              <a:t> suivante: </a:t>
            </a:r>
            <a:r>
              <a:rPr lang="fr-FR" sz="1800" b="1" dirty="0">
                <a:solidFill>
                  <a:schemeClr val="tx1"/>
                </a:solidFill>
                <a:effectLst/>
                <a:latin typeface="+mj-lt"/>
                <a:ea typeface="Arial" panose="020B0604020202020204" pitchFamily="34" charset="0"/>
              </a:rPr>
              <a:t>«Les</a:t>
            </a:r>
            <a:r>
              <a:rPr lang="fr-FR" sz="1800" b="1" spc="-2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personnages</a:t>
            </a:r>
            <a:r>
              <a:rPr lang="fr-FR" sz="1800" b="1" spc="-2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prennent-ils</a:t>
            </a:r>
            <a:r>
              <a:rPr lang="fr-FR" sz="1800" b="1" spc="-2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le</a:t>
            </a:r>
            <a:r>
              <a:rPr lang="fr-FR" sz="1800" b="1" spc="-2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temps</a:t>
            </a:r>
            <a:r>
              <a:rPr lang="fr-FR" sz="1800" b="1" spc="-2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de</a:t>
            </a:r>
            <a:r>
              <a:rPr lang="fr-FR" sz="1800" b="1" spc="-25"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vivre</a:t>
            </a:r>
            <a:r>
              <a:rPr lang="fr-FR" sz="1800" b="1" spc="-20" dirty="0">
                <a:solidFill>
                  <a:schemeClr val="tx1"/>
                </a:solidFill>
                <a:effectLst/>
                <a:latin typeface="+mj-lt"/>
                <a:ea typeface="Arial" panose="020B0604020202020204" pitchFamily="34" charset="0"/>
              </a:rPr>
              <a:t> </a:t>
            </a:r>
            <a:r>
              <a:rPr lang="fr-FR" sz="1800" b="1" dirty="0">
                <a:solidFill>
                  <a:schemeClr val="tx1"/>
                </a:solidFill>
                <a:effectLst/>
                <a:latin typeface="+mj-lt"/>
                <a:ea typeface="Arial" panose="020B0604020202020204" pitchFamily="34" charset="0"/>
              </a:rPr>
              <a:t>?»</a:t>
            </a:r>
            <a:endParaRPr lang="fr-FR" dirty="0"/>
          </a:p>
        </p:txBody>
      </p:sp>
    </p:spTree>
    <p:extLst>
      <p:ext uri="{BB962C8B-B14F-4D97-AF65-F5344CB8AC3E}">
        <p14:creationId xmlns:p14="http://schemas.microsoft.com/office/powerpoint/2010/main" val="31054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93004-06F4-9144-A692-5420519A32F4}"/>
              </a:ext>
            </a:extLst>
          </p:cNvPr>
          <p:cNvSpPr>
            <a:spLocks noGrp="1"/>
          </p:cNvSpPr>
          <p:nvPr>
            <p:ph type="title"/>
          </p:nvPr>
        </p:nvSpPr>
        <p:spPr>
          <a:xfrm>
            <a:off x="579363" y="0"/>
            <a:ext cx="8596668" cy="1320800"/>
          </a:xfrm>
        </p:spPr>
        <p:txBody>
          <a:bodyPr/>
          <a:lstStyle/>
          <a:p>
            <a:r>
              <a:rPr lang="fr-FR" dirty="0"/>
              <a:t>Supports, « Le square »: </a:t>
            </a:r>
          </a:p>
        </p:txBody>
      </p:sp>
      <p:sp>
        <p:nvSpPr>
          <p:cNvPr id="3" name="Espace réservé du contenu 2">
            <a:extLst>
              <a:ext uri="{FF2B5EF4-FFF2-40B4-BE49-F238E27FC236}">
                <a16:creationId xmlns:a16="http://schemas.microsoft.com/office/drawing/2014/main" id="{9BC0759A-30BD-954C-92A6-33B59528E1DD}"/>
              </a:ext>
            </a:extLst>
          </p:cNvPr>
          <p:cNvSpPr>
            <a:spLocks noGrp="1"/>
          </p:cNvSpPr>
          <p:nvPr>
            <p:ph idx="1"/>
          </p:nvPr>
        </p:nvSpPr>
        <p:spPr>
          <a:xfrm>
            <a:off x="318104" y="660400"/>
            <a:ext cx="9881809" cy="5762171"/>
          </a:xfrm>
        </p:spPr>
        <p:txBody>
          <a:bodyPr>
            <a:normAutofit/>
          </a:bodyPr>
          <a:lstStyle/>
          <a:p>
            <a:pPr marL="0" indent="0">
              <a:buNone/>
            </a:pPr>
            <a:r>
              <a:rPr lang="fr-FR" dirty="0"/>
              <a:t>- </a:t>
            </a:r>
            <a:r>
              <a:rPr lang="fr-FR" dirty="0" smtClean="0"/>
              <a:t>Tableau</a:t>
            </a:r>
            <a:r>
              <a:rPr lang="fr-FR" dirty="0" smtClean="0"/>
              <a:t> </a:t>
            </a:r>
            <a:r>
              <a:rPr lang="fr-FR" dirty="0"/>
              <a:t>1- </a:t>
            </a:r>
            <a:r>
              <a:rPr lang="fr-FR" dirty="0" smtClean="0"/>
              <a:t>P.40:</a:t>
            </a:r>
            <a:endParaRPr lang="fr-FR" dirty="0"/>
          </a:p>
          <a:p>
            <a:pPr marL="0" indent="0">
              <a:buNone/>
            </a:pPr>
            <a:r>
              <a:rPr lang="fr-FR" b="1" dirty="0" smtClean="0"/>
              <a:t>Jeune fille</a:t>
            </a:r>
            <a:r>
              <a:rPr lang="fr-FR" dirty="0" smtClean="0"/>
              <a:t>: </a:t>
            </a:r>
            <a:r>
              <a:rPr lang="fr-FR" dirty="0" smtClean="0"/>
              <a:t> </a:t>
            </a:r>
            <a:r>
              <a:rPr lang="fr-FR" dirty="0"/>
              <a:t>Alors, Monsieur, dans votre cas, peut-être, encore une fois, vous suffirait-il de changer de métier?</a:t>
            </a:r>
          </a:p>
          <a:p>
            <a:pPr marL="0" indent="0">
              <a:buNone/>
            </a:pPr>
            <a:r>
              <a:rPr lang="fr-FR" b="1" dirty="0" smtClean="0"/>
              <a:t>Homme</a:t>
            </a:r>
            <a:r>
              <a:rPr lang="fr-FR" dirty="0" smtClean="0"/>
              <a:t>: Mais </a:t>
            </a:r>
            <a:r>
              <a:rPr lang="fr-FR" dirty="0"/>
              <a:t>même, de ce métier, comment en sortir? Comment sortir de ce métier qui ne me permet même pas de penser à me marier? Ma valise m’entraîne toujours plus loin, d’un jour à l’autre, d’une nuit à l’autre, et même, oui d’un repas à l’autre, </a:t>
            </a:r>
            <a:r>
              <a:rPr lang="fr-FR" dirty="0" smtClean="0"/>
              <a:t>alors…</a:t>
            </a:r>
            <a:r>
              <a:rPr lang="fr-FR" dirty="0" smtClean="0"/>
              <a:t>. Et puis, oui je l’avoue, non seulement j’ai le sentiment depuis toujours que personne n’a besoin de mes services ni de ma compagnie mais il m’arrive même parfois, de m’étonner de ma place, qui, dans la société, me revient.</a:t>
            </a:r>
            <a:endParaRPr lang="fr-FR" dirty="0"/>
          </a:p>
          <a:p>
            <a:pPr>
              <a:buFontTx/>
              <a:buChar char="-"/>
            </a:pPr>
            <a:r>
              <a:rPr lang="fr-FR" dirty="0" smtClean="0"/>
              <a:t>Tableau</a:t>
            </a:r>
            <a:r>
              <a:rPr lang="fr-FR" dirty="0" smtClean="0"/>
              <a:t> 1, p 40: </a:t>
            </a:r>
            <a:endParaRPr lang="fr-FR" dirty="0"/>
          </a:p>
          <a:p>
            <a:pPr>
              <a:buFontTx/>
              <a:buChar char="-"/>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Jeune fille</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 Non, je ne fais rien, je travaille toute la journée mais je ne fais rien.(…)</a:t>
            </a:r>
          </a:p>
          <a:p>
            <a:pPr marL="342900" lvl="0" indent="-342900">
              <a:buFont typeface="Calibri" panose="020F0502020204030204" pitchFamily="34" charset="0"/>
              <a:buChar char="-"/>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Homme</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Je ne voudrais pas vous contredire, mademoiselle, encore une fois, mais, quoi que vous fassiez, ce temps que vous vivez maintenant comptera pour vous plus tard .Et ce désert dont vous parlez vous vous en souviendrez et il se repeuplera de lui-même avec une précision éblouissante. Vous n’y échapperez pas. (…)</a:t>
            </a:r>
          </a:p>
          <a:p>
            <a:pPr>
              <a:buFontTx/>
              <a:buChar char="-"/>
            </a:pPr>
            <a:endParaRPr lang="fr-FR" dirty="0"/>
          </a:p>
        </p:txBody>
      </p:sp>
    </p:spTree>
    <p:extLst>
      <p:ext uri="{BB962C8B-B14F-4D97-AF65-F5344CB8AC3E}">
        <p14:creationId xmlns:p14="http://schemas.microsoft.com/office/powerpoint/2010/main" val="40228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CEE901-B58E-634E-954C-3D8217FB2828}"/>
              </a:ext>
            </a:extLst>
          </p:cNvPr>
          <p:cNvSpPr>
            <a:spLocks noGrp="1"/>
          </p:cNvSpPr>
          <p:nvPr>
            <p:ph type="title"/>
          </p:nvPr>
        </p:nvSpPr>
        <p:spPr>
          <a:xfrm>
            <a:off x="524934" y="0"/>
            <a:ext cx="8596668" cy="1320800"/>
          </a:xfrm>
        </p:spPr>
        <p:txBody>
          <a:bodyPr/>
          <a:lstStyle/>
          <a:p>
            <a:r>
              <a:rPr lang="fr-FR" dirty="0"/>
              <a:t>Support, extrait de Montaigne</a:t>
            </a:r>
          </a:p>
        </p:txBody>
      </p:sp>
      <p:sp>
        <p:nvSpPr>
          <p:cNvPr id="3" name="Espace réservé du contenu 2">
            <a:extLst>
              <a:ext uri="{FF2B5EF4-FFF2-40B4-BE49-F238E27FC236}">
                <a16:creationId xmlns:a16="http://schemas.microsoft.com/office/drawing/2014/main" id="{BA0AA4E9-884F-9647-AB37-2F3C4399D580}"/>
              </a:ext>
            </a:extLst>
          </p:cNvPr>
          <p:cNvSpPr>
            <a:spLocks noGrp="1"/>
          </p:cNvSpPr>
          <p:nvPr>
            <p:ph idx="1"/>
          </p:nvPr>
        </p:nvSpPr>
        <p:spPr>
          <a:xfrm>
            <a:off x="677334" y="664029"/>
            <a:ext cx="9293980" cy="5377333"/>
          </a:xfrm>
        </p:spPr>
        <p:txBody>
          <a:bodyPr>
            <a:normAutofit lnSpcReduction="10000"/>
          </a:bodyPr>
          <a:lstStyle/>
          <a:p>
            <a:pPr marL="0" indent="0">
              <a:buNone/>
            </a:pPr>
            <a:r>
              <a:rPr lang="fr-FR" sz="1800" dirty="0">
                <a:solidFill>
                  <a:schemeClr val="tx1"/>
                </a:solidFill>
                <a:effectLst/>
                <a:latin typeface="Microsoft Sans Serif" panose="020B0604020202020204" pitchFamily="34" charset="0"/>
                <a:ea typeface="Times New Roman" panose="02020603050405020304" pitchFamily="18" charset="0"/>
              </a:rPr>
              <a:t>«</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J'ai</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un</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dictionnaire</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tout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à</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part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moi</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passe</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temps,</a:t>
            </a:r>
            <a:r>
              <a:rPr lang="fr-FR" sz="1800" spc="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quand</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il</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mauvais</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incommode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quand</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il</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bon,</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veux</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passer,</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retâte,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m'y</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tiens. Il</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faut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courir</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mauvais</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rasseoir</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au</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bon. Cette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phrase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ordinaire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passe-temps</a:t>
            </a:r>
            <a:r>
              <a:rPr lang="fr-FR" sz="1800" spc="1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passer</a:t>
            </a:r>
            <a:r>
              <a:rPr lang="fr-FR" sz="1800" spc="1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le</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temps</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représente</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l'usage</a:t>
            </a:r>
            <a:r>
              <a:rPr lang="fr-FR" sz="1800" spc="1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ces</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prudentes</a:t>
            </a:r>
            <a:r>
              <a:rPr lang="fr-FR" sz="1800" spc="13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gens,</a:t>
            </a:r>
            <a:r>
              <a:rPr lang="fr-FR" sz="1800" spc="-4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qui ne pensent point avoir meilleur compte de leur vie que de la couler et</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échapper,</a:t>
            </a:r>
            <a:r>
              <a:rPr lang="fr-FR" sz="1800" spc="-2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4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passer,</a:t>
            </a:r>
            <a:r>
              <a:rPr lang="fr-FR" sz="1800" spc="-2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gauchir,</a:t>
            </a:r>
            <a:r>
              <a:rPr lang="fr-FR" sz="1800" spc="-2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autant</a:t>
            </a:r>
            <a:r>
              <a:rPr lang="fr-FR" sz="1800" spc="4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qu'il</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eux,</a:t>
            </a:r>
            <a:r>
              <a:rPr lang="fr-FR" sz="1800" spc="-2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ignorer</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fuir,</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comme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chose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qualité</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ennuyeuse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dédaignable.</a:t>
            </a:r>
            <a:r>
              <a:rPr lang="fr-FR" sz="1800" spc="3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Mais</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moi,</a:t>
            </a:r>
            <a:r>
              <a:rPr lang="fr-FR" sz="1800" spc="4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sais</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vie)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tout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autre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trouve,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estimable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avantageuse,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même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dans</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dernière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phase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son</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cours</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déclinant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où</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possède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ce</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moment)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nature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mise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mains,</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garnies</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telles</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si</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favorables-particularités</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que</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n'avons</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à</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plaindre</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qu'à</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si</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elle</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presse</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et</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si</a:t>
            </a:r>
            <a:r>
              <a:rPr lang="fr-FR" sz="1800" spc="-11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elle</a:t>
            </a:r>
            <a:r>
              <a:rPr lang="fr-FR" sz="1800" spc="-11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nous</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échappe</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inutilement.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vie</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du</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sot</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est</a:t>
            </a:r>
            <a:r>
              <a:rPr lang="fr-FR" sz="1800" spc="15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sans</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joie,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agitée,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entièrement</a:t>
            </a:r>
            <a:r>
              <a:rPr lang="fr-FR" sz="1800" spc="14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tournée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vers</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l'avenir."</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règle</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pourtant</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ma</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conduite</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à</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perdre</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sans</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regrets</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Il</a:t>
            </a:r>
            <a:r>
              <a:rPr lang="fr-FR" sz="1800" spc="-7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y</a:t>
            </a:r>
            <a:r>
              <a:rPr lang="fr-FR" sz="1800" spc="-7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sagesse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à</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jouir</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vie;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j’en</a:t>
            </a:r>
            <a:r>
              <a:rPr lang="fr-FR" sz="1800" spc="13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jouis</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au</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double</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des</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autres, car</a:t>
            </a:r>
            <a:r>
              <a:rPr lang="fr-FR" sz="1800" spc="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6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grandeur</a:t>
            </a:r>
            <a:r>
              <a:rPr lang="fr-FR" sz="1800" spc="-46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dans la jouissance dépend du plus ou moins d'application que nous y</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prêtons.</a:t>
            </a:r>
            <a:r>
              <a:rPr lang="fr-FR" sz="1800" spc="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Spécialement</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à</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l’heure</a:t>
            </a:r>
            <a:r>
              <a:rPr lang="fr-FR" sz="1800" spc="10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actuelle,</a:t>
            </a:r>
            <a:r>
              <a:rPr lang="fr-FR" sz="1800" spc="2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où</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j'aperçois</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10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mienne</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si</a:t>
            </a:r>
            <a:r>
              <a:rPr lang="fr-FR" sz="1800" spc="9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brève</a:t>
            </a:r>
            <a:r>
              <a:rPr lang="fr-FR" sz="1800" spc="10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en</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spc="-5" dirty="0">
                <a:solidFill>
                  <a:schemeClr val="tx1"/>
                </a:solidFill>
                <a:effectLst/>
                <a:latin typeface="Microsoft Sans Serif" panose="020B0604020202020204" pitchFamily="34" charset="0"/>
                <a:ea typeface="Times New Roman" panose="02020603050405020304" pitchFamily="18" charset="0"/>
              </a:rPr>
              <a:t>temps, je la veux étendre en poids; je veux l’étendre en poids; je veux arrêter</a:t>
            </a:r>
            <a:r>
              <a:rPr lang="fr-FR" sz="1800" spc="-49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 promptitude de ma prise et par la vigueur de l’usage (que j’en ferais)</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compenser</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la</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hâtive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rapidité</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de</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son</a:t>
            </a:r>
            <a:r>
              <a:rPr lang="fr-FR" sz="1800" spc="-5"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écoulement.</a:t>
            </a:r>
            <a:r>
              <a:rPr lang="fr-FR" sz="1800" spc="-120" dirty="0">
                <a:solidFill>
                  <a:schemeClr val="tx1"/>
                </a:solidFill>
                <a:effectLst/>
                <a:latin typeface="Microsoft Sans Serif" panose="020B0604020202020204" pitchFamily="34" charset="0"/>
                <a:ea typeface="Times New Roman" panose="02020603050405020304" pitchFamily="18" charset="0"/>
              </a:rPr>
              <a:t> </a:t>
            </a:r>
            <a:r>
              <a:rPr lang="fr-FR" sz="1800" dirty="0">
                <a:solidFill>
                  <a:schemeClr val="tx1"/>
                </a:solidFill>
                <a:effectLst/>
                <a:latin typeface="Microsoft Sans Serif" panose="020B0604020202020204" pitchFamily="34" charset="0"/>
                <a:ea typeface="Times New Roman" panose="02020603050405020304" pitchFamily="18" charset="0"/>
              </a:rPr>
              <a:t>»</a:t>
            </a:r>
          </a:p>
          <a:p>
            <a:pPr marL="0" indent="0">
              <a:buNone/>
            </a:pPr>
            <a:endParaRPr lang="fr-FR" sz="1800" dirty="0">
              <a:effectLst/>
              <a:latin typeface="Times New Roman" panose="02020603050405020304" pitchFamily="18" charset="0"/>
              <a:ea typeface="Times New Roman" panose="02020603050405020304" pitchFamily="18" charset="0"/>
            </a:endParaRPr>
          </a:p>
          <a:p>
            <a:pPr marL="0" indent="0">
              <a:buNone/>
            </a:pPr>
            <a:r>
              <a:rPr lang="fr-FR" sz="1800" b="1" dirty="0">
                <a:effectLst/>
                <a:latin typeface="Arial" panose="020B0604020202020204" pitchFamily="34" charset="0"/>
                <a:ea typeface="Times New Roman" panose="02020603050405020304" pitchFamily="18" charset="0"/>
                <a:cs typeface="Times New Roman" panose="02020603050405020304" pitchFamily="18" charset="0"/>
              </a:rPr>
              <a:t>Nota</a:t>
            </a:r>
            <a:r>
              <a:rPr lang="fr-FR" sz="1800" b="1" spc="2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b="1" dirty="0">
                <a:effectLst/>
                <a:latin typeface="Arial" panose="020B0604020202020204" pitchFamily="34" charset="0"/>
                <a:ea typeface="Times New Roman" panose="02020603050405020304" pitchFamily="18" charset="0"/>
                <a:cs typeface="Times New Roman" panose="02020603050405020304" pitchFamily="18" charset="0"/>
              </a:rPr>
              <a:t>Bene:</a:t>
            </a:r>
            <a:r>
              <a:rPr lang="fr-FR" sz="1800" b="1" spc="2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Profiter</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des</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moments</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agréables,</a:t>
            </a:r>
            <a:r>
              <a:rPr lang="fr-FR" sz="1800" spc="-2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au</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présent.</a:t>
            </a:r>
            <a:r>
              <a:rPr lang="fr-FR" sz="1800" spc="-1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Saisir</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le</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temps.</a:t>
            </a:r>
            <a:endParaRPr lang="fr-FR" sz="1800" dirty="0">
              <a:effectLst/>
              <a:latin typeface="Times New Roman" panose="02020603050405020304" pitchFamily="18" charset="0"/>
              <a:ea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74314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36569-0B98-D440-953E-7DEA81840D4F}"/>
              </a:ext>
            </a:extLst>
          </p:cNvPr>
          <p:cNvSpPr>
            <a:spLocks noGrp="1"/>
          </p:cNvSpPr>
          <p:nvPr>
            <p:ph type="title"/>
          </p:nvPr>
        </p:nvSpPr>
        <p:spPr>
          <a:xfrm>
            <a:off x="677333" y="609600"/>
            <a:ext cx="9054495" cy="1320800"/>
          </a:xfrm>
        </p:spPr>
        <p:txBody>
          <a:bodyPr/>
          <a:lstStyle/>
          <a:p>
            <a:r>
              <a:rPr lang="fr-FR" dirty="0"/>
              <a:t>Activité 4: Vision du temps selon le genre</a:t>
            </a:r>
          </a:p>
        </p:txBody>
      </p:sp>
      <p:sp>
        <p:nvSpPr>
          <p:cNvPr id="3" name="Espace réservé du contenu 2">
            <a:extLst>
              <a:ext uri="{FF2B5EF4-FFF2-40B4-BE49-F238E27FC236}">
                <a16:creationId xmlns:a16="http://schemas.microsoft.com/office/drawing/2014/main" id="{68E2E1FB-86EC-E844-B91D-20B20C9EA8A7}"/>
              </a:ext>
            </a:extLst>
          </p:cNvPr>
          <p:cNvSpPr>
            <a:spLocks noGrp="1"/>
          </p:cNvSpPr>
          <p:nvPr>
            <p:ph idx="1"/>
          </p:nvPr>
        </p:nvSpPr>
        <p:spPr>
          <a:xfrm>
            <a:off x="677334" y="1502229"/>
            <a:ext cx="8596668" cy="4539133"/>
          </a:xfrm>
        </p:spPr>
        <p:txBody>
          <a:bodyPr>
            <a:normAutofit/>
          </a:bodyPr>
          <a:lstStyle/>
          <a:p>
            <a:pPr marL="0" indent="0">
              <a:buNone/>
            </a:pPr>
            <a:r>
              <a:rPr lang="fr-FR" sz="1800" b="1" dirty="0">
                <a:solidFill>
                  <a:schemeClr val="tx1"/>
                </a:solidFill>
                <a:effectLst/>
                <a:latin typeface="Arial" panose="020B0604020202020204" pitchFamily="34" charset="0"/>
                <a:ea typeface="Arial" panose="020B0604020202020204" pitchFamily="34" charset="0"/>
              </a:rPr>
              <a:t>Tâche: </a:t>
            </a:r>
            <a:endParaRPr lang="fr-FR" b="1" dirty="0">
              <a:solidFill>
                <a:schemeClr val="tx1"/>
              </a:solidFill>
              <a:latin typeface="Arial" panose="020B0604020202020204" pitchFamily="34" charset="0"/>
              <a:ea typeface="Arial" panose="020B0604020202020204" pitchFamily="34" charset="0"/>
            </a:endParaRPr>
          </a:p>
          <a:p>
            <a:pPr marL="0" indent="0">
              <a:buNone/>
            </a:pPr>
            <a:r>
              <a:rPr lang="fr-FR" b="1" dirty="0">
                <a:solidFill>
                  <a:schemeClr val="tx1"/>
                </a:solidFill>
                <a:latin typeface="Arial" panose="020B0604020202020204" pitchFamily="34" charset="0"/>
                <a:ea typeface="Arial" panose="020B0604020202020204" pitchFamily="34" charset="0"/>
              </a:rPr>
              <a:t>T</a:t>
            </a:r>
            <a:r>
              <a:rPr lang="fr-FR" b="1" dirty="0" smtClean="0">
                <a:solidFill>
                  <a:schemeClr val="tx1"/>
                </a:solidFill>
                <a:latin typeface="Arial" panose="020B0604020202020204" pitchFamily="34" charset="0"/>
                <a:ea typeface="Arial" panose="020B0604020202020204" pitchFamily="34" charset="0"/>
              </a:rPr>
              <a:t>ableau</a:t>
            </a:r>
            <a:r>
              <a:rPr lang="fr-FR" sz="1800" b="1" dirty="0" smtClean="0">
                <a:solidFill>
                  <a:schemeClr val="tx1"/>
                </a:solidFill>
                <a:effectLst/>
                <a:latin typeface="Arial" panose="020B0604020202020204" pitchFamily="34" charset="0"/>
                <a:ea typeface="Arial" panose="020B0604020202020204" pitchFamily="34" charset="0"/>
              </a:rPr>
              <a:t> </a:t>
            </a:r>
            <a:r>
              <a:rPr lang="fr-FR" sz="1800" b="1" dirty="0">
                <a:solidFill>
                  <a:schemeClr val="tx1"/>
                </a:solidFill>
                <a:effectLst/>
                <a:latin typeface="Arial" panose="020B0604020202020204" pitchFamily="34" charset="0"/>
                <a:ea typeface="Arial" panose="020B0604020202020204" pitchFamily="34" charset="0"/>
              </a:rPr>
              <a:t>2: </a:t>
            </a:r>
            <a:r>
              <a:rPr lang="fr-FR" b="1" dirty="0" smtClean="0">
                <a:solidFill>
                  <a:schemeClr val="tx1"/>
                </a:solidFill>
                <a:latin typeface="Arial" panose="020B0604020202020204" pitchFamily="34" charset="0"/>
                <a:ea typeface="Arial" panose="020B0604020202020204" pitchFamily="34" charset="0"/>
              </a:rPr>
              <a:t>Divisez la classe en deux groupes</a:t>
            </a:r>
            <a:r>
              <a:rPr lang="fr-FR" sz="1800" b="1" dirty="0" smtClean="0">
                <a:solidFill>
                  <a:schemeClr val="tx1"/>
                </a:solidFill>
                <a:effectLst/>
                <a:latin typeface="Arial" panose="020B0604020202020204" pitchFamily="34" charset="0"/>
                <a:ea typeface="Arial" panose="020B0604020202020204" pitchFamily="34" charset="0"/>
              </a:rPr>
              <a:t>: </a:t>
            </a:r>
            <a:r>
              <a:rPr lang="fr-FR" sz="1800" b="1" dirty="0">
                <a:solidFill>
                  <a:schemeClr val="tx1"/>
                </a:solidFill>
                <a:effectLst/>
                <a:latin typeface="Arial" panose="020B0604020202020204" pitchFamily="34" charset="0"/>
                <a:ea typeface="Arial" panose="020B0604020202020204" pitchFamily="34" charset="0"/>
              </a:rPr>
              <a:t>pages </a:t>
            </a:r>
            <a:r>
              <a:rPr lang="fr-FR" b="1" dirty="0" smtClean="0">
                <a:solidFill>
                  <a:schemeClr val="tx1"/>
                </a:solidFill>
                <a:latin typeface="Arial" panose="020B0604020202020204" pitchFamily="34" charset="0"/>
                <a:ea typeface="Arial" panose="020B0604020202020204" pitchFamily="34" charset="0"/>
              </a:rPr>
              <a:t>106 à 108 </a:t>
            </a:r>
            <a:r>
              <a:rPr lang="fr-FR" b="1" spc="-75" dirty="0">
                <a:solidFill>
                  <a:schemeClr val="tx1"/>
                </a:solidFill>
                <a:latin typeface="Arial" panose="020B0604020202020204" pitchFamily="34" charset="0"/>
                <a:ea typeface="Arial" panose="020B0604020202020204" pitchFamily="34" charset="0"/>
              </a:rPr>
              <a:t>e</a:t>
            </a:r>
            <a:r>
              <a:rPr lang="fr-FR" b="1" spc="-75" dirty="0" smtClean="0">
                <a:solidFill>
                  <a:schemeClr val="tx1"/>
                </a:solidFill>
                <a:latin typeface="Arial" panose="020B0604020202020204" pitchFamily="34" charset="0"/>
                <a:ea typeface="Arial" panose="020B0604020202020204" pitchFamily="34" charset="0"/>
              </a:rPr>
              <a:t>t</a:t>
            </a:r>
            <a:r>
              <a:rPr lang="fr-FR" sz="1800" b="1" spc="-70" dirty="0" smtClean="0">
                <a:solidFill>
                  <a:schemeClr val="tx1"/>
                </a:solidFill>
                <a:effectLst/>
                <a:latin typeface="Arial" panose="020B0604020202020204" pitchFamily="34" charset="0"/>
                <a:ea typeface="Arial" panose="020B0604020202020204" pitchFamily="34" charset="0"/>
              </a:rPr>
              <a:t> </a:t>
            </a:r>
            <a:r>
              <a:rPr lang="fr-FR" sz="1800" b="1" dirty="0">
                <a:solidFill>
                  <a:schemeClr val="tx1"/>
                </a:solidFill>
                <a:effectLst/>
                <a:latin typeface="Arial" panose="020B0604020202020204" pitchFamily="34" charset="0"/>
                <a:ea typeface="Arial" panose="020B0604020202020204" pitchFamily="34" charset="0"/>
              </a:rPr>
              <a:t>pages</a:t>
            </a:r>
            <a:r>
              <a:rPr lang="fr-FR" sz="1800" b="1" spc="-70" dirty="0">
                <a:solidFill>
                  <a:schemeClr val="tx1"/>
                </a:solidFill>
                <a:effectLst/>
                <a:latin typeface="Arial" panose="020B0604020202020204" pitchFamily="34" charset="0"/>
                <a:ea typeface="Arial" panose="020B0604020202020204" pitchFamily="34" charset="0"/>
              </a:rPr>
              <a:t> </a:t>
            </a:r>
            <a:r>
              <a:rPr lang="fr-FR" sz="1800" b="1" dirty="0" smtClean="0">
                <a:solidFill>
                  <a:schemeClr val="tx1"/>
                </a:solidFill>
                <a:effectLst/>
                <a:latin typeface="Arial" panose="020B0604020202020204" pitchFamily="34" charset="0"/>
                <a:ea typeface="Arial" panose="020B0604020202020204" pitchFamily="34" charset="0"/>
              </a:rPr>
              <a:t>114-116. </a:t>
            </a:r>
            <a:r>
              <a:rPr lang="fr-FR" sz="1800" i="1" dirty="0" smtClean="0">
                <a:solidFill>
                  <a:schemeClr val="tx1"/>
                </a:solidFill>
                <a:effectLst/>
                <a:latin typeface="Arial" panose="020B0604020202020204" pitchFamily="34" charset="0"/>
                <a:ea typeface="Arial" panose="020B0604020202020204" pitchFamily="34" charset="0"/>
              </a:rPr>
              <a:t>A</a:t>
            </a:r>
            <a:r>
              <a:rPr lang="fr-FR" sz="1800" i="1" spc="80" dirty="0" smtClean="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partir</a:t>
            </a:r>
            <a:r>
              <a:rPr lang="fr-FR" sz="1800" i="1" spc="11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des</a:t>
            </a:r>
            <a:r>
              <a:rPr lang="fr-FR" sz="1800" i="1" spc="120"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extraits</a:t>
            </a:r>
            <a:r>
              <a:rPr lang="fr-FR" sz="1800" i="1" spc="11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choisis,</a:t>
            </a:r>
            <a:r>
              <a:rPr lang="fr-FR" sz="1800" i="1" spc="50"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chaque</a:t>
            </a:r>
            <a:r>
              <a:rPr lang="fr-FR" sz="1800" i="1" spc="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groupe</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doit</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pouvoir</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analyser</a:t>
            </a:r>
            <a:r>
              <a:rPr lang="fr-FR" sz="1800" i="1" spc="140"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la</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manière</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dont</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la</a:t>
            </a:r>
            <a:r>
              <a:rPr lang="fr-FR" sz="1800" i="1" spc="140"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femme</a:t>
            </a:r>
            <a:r>
              <a:rPr lang="fr-FR" sz="1800" i="1" spc="135" dirty="0">
                <a:solidFill>
                  <a:schemeClr val="tx1"/>
                </a:solidFill>
                <a:effectLst/>
                <a:latin typeface="Arial" panose="020B0604020202020204" pitchFamily="34" charset="0"/>
                <a:ea typeface="Arial" panose="020B0604020202020204" pitchFamily="34" charset="0"/>
              </a:rPr>
              <a:t> </a:t>
            </a:r>
            <a:r>
              <a:rPr lang="fr-FR" sz="1800" i="1" dirty="0">
                <a:solidFill>
                  <a:schemeClr val="tx1"/>
                </a:solidFill>
                <a:effectLst/>
                <a:latin typeface="Arial" panose="020B0604020202020204" pitchFamily="34" charset="0"/>
                <a:ea typeface="Arial" panose="020B0604020202020204" pitchFamily="34" charset="0"/>
              </a:rPr>
              <a:t>évoque/estime son rapport au temps</a:t>
            </a:r>
            <a:r>
              <a:rPr lang="fr-FR" i="1" dirty="0">
                <a:solidFill>
                  <a:schemeClr val="tx1"/>
                </a:solidFill>
                <a:latin typeface="Arial" panose="020B0604020202020204" pitchFamily="34" charset="0"/>
                <a:ea typeface="Arial" panose="020B0604020202020204" pitchFamily="34" charset="0"/>
              </a:rPr>
              <a:t> et les réactions de l’homme.</a:t>
            </a:r>
            <a:endParaRPr lang="fr-FR" sz="1800" i="1" spc="-100" dirty="0">
              <a:solidFill>
                <a:schemeClr val="tx1"/>
              </a:solidFill>
              <a:effectLst/>
              <a:latin typeface="Arial" panose="020B0604020202020204" pitchFamily="34" charset="0"/>
              <a:ea typeface="Arial" panose="020B0604020202020204" pitchFamily="34" charset="0"/>
            </a:endParaRPr>
          </a:p>
          <a:p>
            <a:pPr>
              <a:buFontTx/>
              <a:buChar char="-"/>
            </a:pPr>
            <a:r>
              <a:rPr lang="fr-FR" b="1" dirty="0"/>
              <a:t>Article: « Les temps sexués de l’activité : la temporalité au principe du genre ? », revue Temporalités.</a:t>
            </a:r>
          </a:p>
          <a:p>
            <a:pPr>
              <a:buFontTx/>
              <a:buChar char="-"/>
            </a:pPr>
            <a:r>
              <a:rPr lang="fr-FR" b="1" dirty="0"/>
              <a:t>Tableau: Répartition des temps sociaux selon le sexe, Insee, 2010</a:t>
            </a:r>
          </a:p>
          <a:p>
            <a:pPr>
              <a:buFontTx/>
              <a:buChar char="-"/>
            </a:pPr>
            <a:r>
              <a:rPr lang="fr-FR" b="1" dirty="0"/>
              <a:t> </a:t>
            </a:r>
          </a:p>
        </p:txBody>
      </p:sp>
    </p:spTree>
    <p:extLst>
      <p:ext uri="{BB962C8B-B14F-4D97-AF65-F5344CB8AC3E}">
        <p14:creationId xmlns:p14="http://schemas.microsoft.com/office/powerpoint/2010/main" val="9703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E1F91-00CC-9048-9B9D-FBB28C83B17E}"/>
              </a:ext>
            </a:extLst>
          </p:cNvPr>
          <p:cNvSpPr>
            <a:spLocks noGrp="1"/>
          </p:cNvSpPr>
          <p:nvPr>
            <p:ph type="title"/>
          </p:nvPr>
        </p:nvSpPr>
        <p:spPr/>
        <p:txBody>
          <a:bodyPr/>
          <a:lstStyle/>
          <a:p>
            <a:r>
              <a:rPr lang="fr-FR" dirty="0"/>
              <a:t>Support, Le Square, </a:t>
            </a:r>
            <a:r>
              <a:rPr lang="fr-FR" dirty="0" smtClean="0"/>
              <a:t>Tableau 2</a:t>
            </a:r>
            <a:r>
              <a:rPr lang="fr-FR" dirty="0" smtClean="0"/>
              <a:t>, p.106/108 à 114</a:t>
            </a:r>
            <a:endParaRPr lang="fr-FR" dirty="0"/>
          </a:p>
        </p:txBody>
      </p:sp>
      <p:sp>
        <p:nvSpPr>
          <p:cNvPr id="3" name="Espace réservé du contenu 2">
            <a:extLst>
              <a:ext uri="{FF2B5EF4-FFF2-40B4-BE49-F238E27FC236}">
                <a16:creationId xmlns:a16="http://schemas.microsoft.com/office/drawing/2014/main" id="{DD75C3B0-D512-6547-863F-12FB7BF4227A}"/>
              </a:ext>
            </a:extLst>
          </p:cNvPr>
          <p:cNvSpPr>
            <a:spLocks noGrp="1"/>
          </p:cNvSpPr>
          <p:nvPr>
            <p:ph idx="1"/>
          </p:nvPr>
        </p:nvSpPr>
        <p:spPr/>
        <p:txBody>
          <a:bodyPr>
            <a:normAutofit fontScale="92500" lnSpcReduction="10000"/>
          </a:bodyPr>
          <a:lstStyle/>
          <a:p>
            <a:pPr marL="0" indent="0">
              <a:buNone/>
            </a:pPr>
            <a:r>
              <a:rPr lang="fr-FR" dirty="0" smtClean="0"/>
              <a:t>Jeune fille: (…) </a:t>
            </a:r>
            <a:r>
              <a:rPr lang="fr-FR" dirty="0"/>
              <a:t>vous savez bien, Monsieur, qu’il s’en trouverait toujours parmi nous pour accepter de faire n’importe quel travail, qu’il y en aurait toujours pour accepter de faire ce que nous refuserions de faire, qu’il s’en trouverait toujours qui ne pourraient faire autrement que </a:t>
            </a:r>
            <a:r>
              <a:rPr lang="fr-FR" dirty="0" smtClean="0"/>
              <a:t>d’accepter </a:t>
            </a:r>
            <a:r>
              <a:rPr lang="fr-FR" dirty="0"/>
              <a:t>de faire ce que tout le monde aurait honte de faire. </a:t>
            </a:r>
            <a:r>
              <a:rPr lang="fr-FR" dirty="0" smtClean="0"/>
              <a:t> (…) </a:t>
            </a:r>
            <a:r>
              <a:rPr lang="fr-FR" dirty="0"/>
              <a:t>Non, il n’y a qu’un homme qui puisse me sortir de là, ni le syndicat, ni </a:t>
            </a:r>
            <a:r>
              <a:rPr lang="fr-FR" dirty="0" smtClean="0"/>
              <a:t>moi-même. Encore une fois, excusez-moi.</a:t>
            </a:r>
            <a:endParaRPr lang="fr-FR" dirty="0"/>
          </a:p>
          <a:p>
            <a:pPr marL="0" indent="0">
              <a:buNone/>
            </a:pPr>
            <a:r>
              <a:rPr lang="fr-FR" dirty="0" smtClean="0"/>
              <a:t>Homme: </a:t>
            </a:r>
            <a:r>
              <a:rPr lang="fr-FR" dirty="0" smtClean="0"/>
              <a:t>Ah</a:t>
            </a:r>
            <a:r>
              <a:rPr lang="fr-FR" dirty="0"/>
              <a:t>! Je ne sais plus quoi vous </a:t>
            </a:r>
            <a:r>
              <a:rPr lang="fr-FR" dirty="0" smtClean="0"/>
              <a:t>dire, Mademoiselle</a:t>
            </a:r>
            <a:r>
              <a:rPr lang="fr-FR" dirty="0"/>
              <a:t> »</a:t>
            </a:r>
          </a:p>
          <a:p>
            <a:r>
              <a:rPr lang="fr-FR" dirty="0" smtClean="0"/>
              <a:t>P.114</a:t>
            </a:r>
            <a:endParaRPr lang="fr-FR" dirty="0"/>
          </a:p>
          <a:p>
            <a:pPr marL="0" indent="0">
              <a:buNone/>
            </a:pPr>
            <a:r>
              <a:rPr lang="fr-FR" dirty="0" smtClean="0"/>
              <a:t>Jeune fille: (…) </a:t>
            </a:r>
            <a:r>
              <a:rPr lang="fr-FR" dirty="0"/>
              <a:t>Mais, Monsieur, comment arriverais-je à apprendre le plaisir aujourd’hui quand je suis exténuée de l’attendre pour demain? Non, je n’aurais même pas la patience de regarder quoi que se soit de nouveau. </a:t>
            </a:r>
          </a:p>
          <a:p>
            <a:pPr marL="0" indent="0">
              <a:buNone/>
            </a:pPr>
            <a:r>
              <a:rPr lang="fr-FR" dirty="0" smtClean="0"/>
              <a:t>Homme: </a:t>
            </a:r>
            <a:r>
              <a:rPr lang="fr-FR" dirty="0" smtClean="0"/>
              <a:t>N’en </a:t>
            </a:r>
            <a:r>
              <a:rPr lang="fr-FR" dirty="0"/>
              <a:t>parlons plus </a:t>
            </a:r>
            <a:r>
              <a:rPr lang="fr-FR" dirty="0" smtClean="0"/>
              <a:t>mademoiselle, c’était une petite chose sans importance que je vous suggérais.</a:t>
            </a:r>
            <a:endParaRPr lang="fr-FR" dirty="0"/>
          </a:p>
        </p:txBody>
      </p:sp>
    </p:spTree>
    <p:extLst>
      <p:ext uri="{BB962C8B-B14F-4D97-AF65-F5344CB8AC3E}">
        <p14:creationId xmlns:p14="http://schemas.microsoft.com/office/powerpoint/2010/main" val="2141480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CCDF2-14FD-C34F-A3BA-5CBD0AC55E7D}"/>
              </a:ext>
            </a:extLst>
          </p:cNvPr>
          <p:cNvSpPr>
            <a:spLocks noGrp="1"/>
          </p:cNvSpPr>
          <p:nvPr>
            <p:ph type="title"/>
          </p:nvPr>
        </p:nvSpPr>
        <p:spPr>
          <a:xfrm>
            <a:off x="677334" y="0"/>
            <a:ext cx="8596668" cy="816638"/>
          </a:xfrm>
        </p:spPr>
        <p:txBody>
          <a:bodyPr/>
          <a:lstStyle/>
          <a:p>
            <a:r>
              <a:rPr lang="fr-FR" dirty="0"/>
              <a:t>Document support possible</a:t>
            </a:r>
          </a:p>
        </p:txBody>
      </p:sp>
      <p:sp>
        <p:nvSpPr>
          <p:cNvPr id="3" name="Espace réservé du contenu 2">
            <a:extLst>
              <a:ext uri="{FF2B5EF4-FFF2-40B4-BE49-F238E27FC236}">
                <a16:creationId xmlns:a16="http://schemas.microsoft.com/office/drawing/2014/main" id="{F93650E1-B8B8-5640-BFD5-84260B7B8920}"/>
              </a:ext>
            </a:extLst>
          </p:cNvPr>
          <p:cNvSpPr>
            <a:spLocks noGrp="1"/>
          </p:cNvSpPr>
          <p:nvPr>
            <p:ph idx="1"/>
          </p:nvPr>
        </p:nvSpPr>
        <p:spPr>
          <a:xfrm>
            <a:off x="195943" y="566267"/>
            <a:ext cx="9078059" cy="5224724"/>
          </a:xfrm>
        </p:spPr>
        <p:txBody>
          <a:bodyPr/>
          <a:lstStyle/>
          <a:p>
            <a:pPr marL="0" indent="0">
              <a:buNone/>
            </a:pPr>
            <a:r>
              <a:rPr lang="fr-FR" sz="1600" dirty="0"/>
              <a:t>Durée moyenne au cours d'une journée (du lundi au dimanche). France métropolitaine - Hommes et femmes ayant un emploi. </a:t>
            </a:r>
            <a:r>
              <a:rPr lang="fr-FR" sz="1600" b="1" dirty="0"/>
              <a:t>Source :</a:t>
            </a:r>
            <a:r>
              <a:rPr lang="fr-FR" sz="1600" dirty="0"/>
              <a:t> Insee - Enquête emploi du temps 2009-2010 </a:t>
            </a:r>
            <a:endParaRPr lang="fr-FR" dirty="0"/>
          </a:p>
          <a:p>
            <a:pPr marL="0" indent="0">
              <a:buNone/>
            </a:pPr>
            <a:endParaRPr lang="fr-FR" dirty="0"/>
          </a:p>
        </p:txBody>
      </p:sp>
      <p:pic>
        <p:nvPicPr>
          <p:cNvPr id="6" name="Image 5">
            <a:extLst>
              <a:ext uri="{FF2B5EF4-FFF2-40B4-BE49-F238E27FC236}">
                <a16:creationId xmlns:a16="http://schemas.microsoft.com/office/drawing/2014/main" id="{BC93FA1D-5710-094A-937E-E37AD29B2EF6}"/>
              </a:ext>
            </a:extLst>
          </p:cNvPr>
          <p:cNvPicPr>
            <a:picLocks noChangeAspect="1"/>
          </p:cNvPicPr>
          <p:nvPr/>
        </p:nvPicPr>
        <p:blipFill>
          <a:blip r:embed="rId2"/>
          <a:stretch>
            <a:fillRect/>
          </a:stretch>
        </p:blipFill>
        <p:spPr>
          <a:xfrm>
            <a:off x="2415511" y="1196140"/>
            <a:ext cx="5912061" cy="5454821"/>
          </a:xfrm>
          <a:prstGeom prst="rect">
            <a:avLst/>
          </a:prstGeom>
        </p:spPr>
      </p:pic>
    </p:spTree>
    <p:extLst>
      <p:ext uri="{BB962C8B-B14F-4D97-AF65-F5344CB8AC3E}">
        <p14:creationId xmlns:p14="http://schemas.microsoft.com/office/powerpoint/2010/main" val="235724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3454DF-8758-D44F-9577-F0AF860FFD4C}"/>
              </a:ext>
            </a:extLst>
          </p:cNvPr>
          <p:cNvSpPr>
            <a:spLocks noGrp="1"/>
          </p:cNvSpPr>
          <p:nvPr>
            <p:ph type="title"/>
          </p:nvPr>
        </p:nvSpPr>
        <p:spPr>
          <a:xfrm>
            <a:off x="590249" y="156238"/>
            <a:ext cx="8596668" cy="1320800"/>
          </a:xfrm>
        </p:spPr>
        <p:txBody>
          <a:bodyPr/>
          <a:lstStyle/>
          <a:p>
            <a:r>
              <a:rPr lang="fr-FR" dirty="0"/>
              <a:t>Activité 5: Le temps de l’amour… </a:t>
            </a:r>
          </a:p>
        </p:txBody>
      </p:sp>
      <p:sp>
        <p:nvSpPr>
          <p:cNvPr id="3" name="Espace réservé du contenu 2">
            <a:extLst>
              <a:ext uri="{FF2B5EF4-FFF2-40B4-BE49-F238E27FC236}">
                <a16:creationId xmlns:a16="http://schemas.microsoft.com/office/drawing/2014/main" id="{FA877962-D1C8-9940-AC7E-406F495F3675}"/>
              </a:ext>
            </a:extLst>
          </p:cNvPr>
          <p:cNvSpPr>
            <a:spLocks noGrp="1"/>
          </p:cNvSpPr>
          <p:nvPr>
            <p:ph idx="1"/>
          </p:nvPr>
        </p:nvSpPr>
        <p:spPr>
          <a:xfrm>
            <a:off x="677334" y="957943"/>
            <a:ext cx="8596668" cy="5083419"/>
          </a:xfrm>
        </p:spPr>
        <p:txBody>
          <a:bodyPr/>
          <a:lstStyle/>
          <a:p>
            <a:pPr marL="0" lvl="0" indent="0">
              <a:spcBef>
                <a:spcPts val="1465"/>
              </a:spcBef>
              <a:spcAft>
                <a:spcPts val="0"/>
              </a:spcAft>
              <a:buNone/>
              <a:tabLst>
                <a:tab pos="373380" algn="l"/>
                <a:tab pos="374015" algn="l"/>
              </a:tabLst>
            </a:pPr>
            <a:r>
              <a:rPr lang="fr-FR" sz="1800" b="1" dirty="0">
                <a:solidFill>
                  <a:schemeClr val="tx1"/>
                </a:solidFill>
                <a:effectLst/>
                <a:latin typeface="Tahoma" panose="020B0604030504040204" pitchFamily="34" charset="0"/>
                <a:ea typeface="Arial" panose="020B0604020202020204" pitchFamily="34" charset="0"/>
              </a:rPr>
              <a:t>Tâche: </a:t>
            </a:r>
          </a:p>
          <a:p>
            <a:pPr marL="0" lvl="0" indent="0">
              <a:spcBef>
                <a:spcPts val="1465"/>
              </a:spcBef>
              <a:spcAft>
                <a:spcPts val="0"/>
              </a:spcAft>
              <a:buNone/>
              <a:tabLst>
                <a:tab pos="373380" algn="l"/>
                <a:tab pos="374015" algn="l"/>
              </a:tabLst>
            </a:pPr>
            <a:r>
              <a:rPr lang="fr-FR" b="1" dirty="0">
                <a:solidFill>
                  <a:schemeClr val="tx1"/>
                </a:solidFill>
                <a:latin typeface="Tahoma" panose="020B0604030504040204" pitchFamily="34" charset="0"/>
                <a:ea typeface="Arial" panose="020B0604020202020204" pitchFamily="34" charset="0"/>
              </a:rPr>
              <a:t>Lecture: </a:t>
            </a:r>
            <a:endParaRPr lang="fr-FR" sz="1800" b="1" dirty="0">
              <a:solidFill>
                <a:schemeClr val="tx1"/>
              </a:solidFill>
              <a:effectLst/>
              <a:latin typeface="Tahoma" panose="020B0604030504040204" pitchFamily="34" charset="0"/>
              <a:ea typeface="Arial" panose="020B0604020202020204" pitchFamily="34" charset="0"/>
            </a:endParaRPr>
          </a:p>
          <a:p>
            <a:pPr marL="0" lvl="0" indent="0">
              <a:spcBef>
                <a:spcPts val="1465"/>
              </a:spcBef>
              <a:spcAft>
                <a:spcPts val="0"/>
              </a:spcAft>
              <a:buNone/>
              <a:tabLst>
                <a:tab pos="373380" algn="l"/>
                <a:tab pos="374015" algn="l"/>
              </a:tabLst>
            </a:pPr>
            <a:r>
              <a:rPr lang="fr-FR" b="1" dirty="0" smtClean="0">
                <a:solidFill>
                  <a:schemeClr val="tx1"/>
                </a:solidFill>
                <a:latin typeface="Tahoma" panose="020B0604030504040204" pitchFamily="34" charset="0"/>
                <a:ea typeface="Arial" panose="020B0604020202020204" pitchFamily="34" charset="0"/>
              </a:rPr>
              <a:t>Tableau</a:t>
            </a:r>
            <a:r>
              <a:rPr lang="fr-FR" sz="1800" b="1" dirty="0" smtClean="0">
                <a:solidFill>
                  <a:schemeClr val="tx1"/>
                </a:solidFill>
                <a:effectLst/>
                <a:latin typeface="Tahoma" panose="020B0604030504040204" pitchFamily="34" charset="0"/>
                <a:ea typeface="Arial" panose="020B0604020202020204" pitchFamily="34" charset="0"/>
              </a:rPr>
              <a:t>:</a:t>
            </a:r>
            <a:r>
              <a:rPr lang="fr-FR" sz="1800" b="1" spc="30" dirty="0" smtClean="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Le</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bal,</a:t>
            </a:r>
            <a:r>
              <a:rPr lang="fr-FR" sz="1800" b="1" spc="-30"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le</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divertissement…</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à</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mettre</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en</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lien</a:t>
            </a:r>
            <a:r>
              <a:rPr lang="fr-FR" sz="1800" b="1" spc="35" dirty="0">
                <a:solidFill>
                  <a:schemeClr val="tx1"/>
                </a:solidFill>
                <a:effectLst/>
                <a:latin typeface="Tahoma" panose="020B0604030504040204" pitchFamily="34" charset="0"/>
                <a:ea typeface="Arial" panose="020B0604020202020204" pitchFamily="34" charset="0"/>
              </a:rPr>
              <a:t> </a:t>
            </a:r>
            <a:r>
              <a:rPr lang="fr-FR" sz="1800" b="1" dirty="0">
                <a:solidFill>
                  <a:schemeClr val="tx1"/>
                </a:solidFill>
                <a:effectLst/>
                <a:latin typeface="Tahoma" panose="020B0604030504040204" pitchFamily="34" charset="0"/>
                <a:ea typeface="Arial" panose="020B0604020202020204" pitchFamily="34" charset="0"/>
              </a:rPr>
              <a:t>avec</a:t>
            </a:r>
            <a:r>
              <a:rPr lang="fr-FR" sz="1800" b="1" spc="35" dirty="0">
                <a:solidFill>
                  <a:schemeClr val="tx1"/>
                </a:solidFill>
                <a:effectLst/>
                <a:latin typeface="Tahoma" panose="020B0604030504040204" pitchFamily="34" charset="0"/>
                <a:ea typeface="Arial" panose="020B0604020202020204" pitchFamily="34" charset="0"/>
              </a:rPr>
              <a:t> un extrait de </a:t>
            </a:r>
            <a:r>
              <a:rPr lang="fr-FR" sz="1800" b="1" i="1" dirty="0">
                <a:solidFill>
                  <a:schemeClr val="tx1"/>
                </a:solidFill>
                <a:effectLst/>
                <a:latin typeface="Arial" panose="020B0604020202020204" pitchFamily="34" charset="0"/>
                <a:ea typeface="Arial" panose="020B0604020202020204" pitchFamily="34" charset="0"/>
              </a:rPr>
              <a:t>Pensées</a:t>
            </a:r>
            <a:r>
              <a:rPr lang="fr-FR" b="1" i="1" dirty="0">
                <a:solidFill>
                  <a:schemeClr val="tx1"/>
                </a:solidFill>
                <a:latin typeface="Arial" panose="020B0604020202020204" pitchFamily="34" charset="0"/>
                <a:ea typeface="Arial" panose="020B0604020202020204" pitchFamily="34" charset="0"/>
              </a:rPr>
              <a:t> </a:t>
            </a:r>
            <a:r>
              <a:rPr lang="fr-FR" b="1" dirty="0">
                <a:solidFill>
                  <a:schemeClr val="tx1"/>
                </a:solidFill>
                <a:latin typeface="Arial" panose="020B0604020202020204" pitchFamily="34" charset="0"/>
                <a:ea typeface="Arial" panose="020B0604020202020204" pitchFamily="34" charset="0"/>
              </a:rPr>
              <a:t>de Pascal.</a:t>
            </a:r>
            <a:endParaRPr lang="fr-FR" sz="1800" b="1" dirty="0">
              <a:solidFill>
                <a:schemeClr val="tx1"/>
              </a:solidFill>
              <a:effectLst/>
              <a:latin typeface="Arial" panose="020B0604020202020204" pitchFamily="34" charset="0"/>
              <a:ea typeface="Arial" panose="020B0604020202020204" pitchFamily="34" charset="0"/>
            </a:endParaRPr>
          </a:p>
          <a:p>
            <a:pPr marL="373380">
              <a:spcBef>
                <a:spcPts val="320"/>
              </a:spcBef>
              <a:spcAft>
                <a:spcPts val="0"/>
              </a:spcAft>
            </a:pPr>
            <a:r>
              <a:rPr lang="fr-FR" sz="1800" b="1" dirty="0">
                <a:solidFill>
                  <a:schemeClr val="tx1"/>
                </a:solidFill>
                <a:effectLst/>
                <a:latin typeface="Tahoma" panose="020B0604030504040204" pitchFamily="34" charset="0"/>
                <a:ea typeface="Times New Roman" panose="02020603050405020304" pitchFamily="18" charset="0"/>
              </a:rPr>
              <a:t>Le</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bal</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est-il un</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moyen de</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conjurer la</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fin</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de notre</a:t>
            </a:r>
            <a:r>
              <a:rPr lang="fr-FR" sz="1800" b="1" spc="-5" dirty="0">
                <a:solidFill>
                  <a:schemeClr val="tx1"/>
                </a:solidFill>
                <a:effectLst/>
                <a:latin typeface="Tahoma" panose="020B0604030504040204" pitchFamily="34" charset="0"/>
                <a:ea typeface="Times New Roman" panose="02020603050405020304" pitchFamily="18" charset="0"/>
              </a:rPr>
              <a:t> </a:t>
            </a:r>
            <a:r>
              <a:rPr lang="fr-FR" sz="1800" b="1" dirty="0">
                <a:solidFill>
                  <a:schemeClr val="tx1"/>
                </a:solidFill>
                <a:effectLst/>
                <a:latin typeface="Tahoma" panose="020B0604030504040204" pitchFamily="34" charset="0"/>
                <a:ea typeface="Times New Roman" panose="02020603050405020304" pitchFamily="18" charset="0"/>
              </a:rPr>
              <a:t>temps </a:t>
            </a:r>
            <a:r>
              <a:rPr lang="fr-FR"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marL="373380">
              <a:spcBef>
                <a:spcPts val="320"/>
              </a:spcBef>
              <a:spcAft>
                <a:spcPts val="0"/>
              </a:spcAft>
            </a:pPr>
            <a:endParaRPr lang="fr-FR" b="1"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30480" indent="0">
              <a:spcBef>
                <a:spcPts val="320"/>
              </a:spcBef>
              <a:spcAft>
                <a:spcPts val="0"/>
              </a:spcAft>
              <a:buNone/>
            </a:pPr>
            <a:endParaRPr lang="fr-FR" sz="1800" dirty="0">
              <a:solidFill>
                <a:schemeClr val="tx1"/>
              </a:solidFill>
              <a:effectLst/>
              <a:latin typeface="Times New Roman" panose="02020603050405020304" pitchFamily="18" charset="0"/>
              <a:ea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9550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C6FCF-67DC-0D46-A815-53D5A9BA1E29}"/>
              </a:ext>
            </a:extLst>
          </p:cNvPr>
          <p:cNvSpPr>
            <a:spLocks noGrp="1"/>
          </p:cNvSpPr>
          <p:nvPr>
            <p:ph type="title"/>
          </p:nvPr>
        </p:nvSpPr>
        <p:spPr>
          <a:xfrm>
            <a:off x="557591" y="156238"/>
            <a:ext cx="8596668" cy="1320800"/>
          </a:xfrm>
        </p:spPr>
        <p:txBody>
          <a:bodyPr/>
          <a:lstStyle/>
          <a:p>
            <a:r>
              <a:rPr lang="fr-FR" dirty="0"/>
              <a:t>Support: « le square », acte III</a:t>
            </a:r>
          </a:p>
        </p:txBody>
      </p:sp>
      <p:sp>
        <p:nvSpPr>
          <p:cNvPr id="3" name="Espace réservé du contenu 2">
            <a:extLst>
              <a:ext uri="{FF2B5EF4-FFF2-40B4-BE49-F238E27FC236}">
                <a16:creationId xmlns:a16="http://schemas.microsoft.com/office/drawing/2014/main" id="{E5CC9074-BCFC-354A-BF5E-949D3FAD9BC5}"/>
              </a:ext>
            </a:extLst>
          </p:cNvPr>
          <p:cNvSpPr>
            <a:spLocks noGrp="1"/>
          </p:cNvSpPr>
          <p:nvPr>
            <p:ph idx="1"/>
          </p:nvPr>
        </p:nvSpPr>
        <p:spPr>
          <a:xfrm>
            <a:off x="677334" y="1034143"/>
            <a:ext cx="8596668" cy="5007219"/>
          </a:xfrm>
        </p:spPr>
        <p:txBody>
          <a:bodyPr>
            <a:normAutofit/>
          </a:bodyPr>
          <a:lstStyle/>
          <a:p>
            <a:r>
              <a:rPr lang="fr-FR" dirty="0" smtClean="0">
                <a:solidFill>
                  <a:srgbClr val="00B050"/>
                </a:solidFill>
              </a:rPr>
              <a:t>P153-154</a:t>
            </a:r>
          </a:p>
          <a:p>
            <a:endParaRPr lang="fr-FR" dirty="0">
              <a:solidFill>
                <a:srgbClr val="00B050"/>
              </a:solidFill>
            </a:endParaRPr>
          </a:p>
          <a:p>
            <a:r>
              <a:rPr lang="fr-FR" dirty="0" smtClean="0">
                <a:solidFill>
                  <a:srgbClr val="00B050"/>
                </a:solidFill>
              </a:rPr>
              <a:t>Nota </a:t>
            </a:r>
            <a:r>
              <a:rPr lang="fr-FR" dirty="0">
                <a:solidFill>
                  <a:srgbClr val="00B050"/>
                </a:solidFill>
              </a:rPr>
              <a:t>bene: </a:t>
            </a:r>
            <a:r>
              <a:rPr lang="fr-FR"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Fin : attente d’une réponse : les protagonistes ne savent pas, le lecteur ne sait pas non plus…   </a:t>
            </a:r>
            <a:r>
              <a:rPr lang="fr-FR" dirty="0">
                <a:solidFill>
                  <a:srgbClr val="00B050"/>
                </a:solidFill>
                <a:latin typeface="Calibri" panose="020F0502020204030204" pitchFamily="34" charset="0"/>
                <a:ea typeface="Calibri" panose="020F0502020204030204" pitchFamily="34" charset="0"/>
                <a:cs typeface="Times New Roman" panose="02020603050405020304" pitchFamily="18" charset="0"/>
              </a:rPr>
              <a:t>La pièce se termine sur un « temps suspendu »…</a:t>
            </a:r>
            <a:endParaRPr lang="fr-FR"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20448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C9989-1FE4-D243-83DE-894BFEA54F34}"/>
              </a:ext>
            </a:extLst>
          </p:cNvPr>
          <p:cNvSpPr>
            <a:spLocks noGrp="1"/>
          </p:cNvSpPr>
          <p:nvPr>
            <p:ph type="title"/>
          </p:nvPr>
        </p:nvSpPr>
        <p:spPr/>
        <p:txBody>
          <a:bodyPr/>
          <a:lstStyle/>
          <a:p>
            <a:r>
              <a:rPr lang="fr-FR" dirty="0"/>
              <a:t>Présentation faite par Duras</a:t>
            </a:r>
          </a:p>
        </p:txBody>
      </p:sp>
      <p:pic>
        <p:nvPicPr>
          <p:cNvPr id="4" name="Présentation de son adaptation théâtrale de Square + Extrait de la pièce radiophonique" descr="Présentation de son adaptation théâtrale de Square + Extrait de la pièce radiophonique">
            <a:hlinkClick r:id="" action="ppaction://media"/>
            <a:extLst>
              <a:ext uri="{FF2B5EF4-FFF2-40B4-BE49-F238E27FC236}">
                <a16:creationId xmlns:a16="http://schemas.microsoft.com/office/drawing/2014/main" id="{52873827-754B-254D-8619-48BF57D0E9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94857" y="1520146"/>
            <a:ext cx="4521881" cy="4521880"/>
          </a:xfrm>
        </p:spPr>
      </p:pic>
    </p:spTree>
    <p:extLst>
      <p:ext uri="{BB962C8B-B14F-4D97-AF65-F5344CB8AC3E}">
        <p14:creationId xmlns:p14="http://schemas.microsoft.com/office/powerpoint/2010/main" val="42512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212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3D0B7-B899-2E4F-8713-2DE49EDD0C17}"/>
              </a:ext>
            </a:extLst>
          </p:cNvPr>
          <p:cNvSpPr>
            <a:spLocks noGrp="1"/>
          </p:cNvSpPr>
          <p:nvPr>
            <p:ph type="title"/>
          </p:nvPr>
        </p:nvSpPr>
        <p:spPr>
          <a:xfrm>
            <a:off x="677334" y="156238"/>
            <a:ext cx="8596668" cy="1320800"/>
          </a:xfrm>
        </p:spPr>
        <p:txBody>
          <a:bodyPr/>
          <a:lstStyle/>
          <a:p>
            <a:r>
              <a:rPr lang="fr-FR" dirty="0"/>
              <a:t>Support Pascal, Pensées: </a:t>
            </a:r>
          </a:p>
        </p:txBody>
      </p:sp>
      <p:sp>
        <p:nvSpPr>
          <p:cNvPr id="3" name="Espace réservé du contenu 2">
            <a:extLst>
              <a:ext uri="{FF2B5EF4-FFF2-40B4-BE49-F238E27FC236}">
                <a16:creationId xmlns:a16="http://schemas.microsoft.com/office/drawing/2014/main" id="{626D7B1B-C70B-4F42-906C-414CAF48849C}"/>
              </a:ext>
            </a:extLst>
          </p:cNvPr>
          <p:cNvSpPr>
            <a:spLocks noGrp="1"/>
          </p:cNvSpPr>
          <p:nvPr>
            <p:ph idx="1"/>
          </p:nvPr>
        </p:nvSpPr>
        <p:spPr>
          <a:xfrm>
            <a:off x="174171" y="811090"/>
            <a:ext cx="9927772" cy="5235819"/>
          </a:xfrm>
        </p:spPr>
        <p:txBody>
          <a:bodyPr>
            <a:normAutofit fontScale="92500" lnSpcReduction="20000"/>
          </a:bodyPr>
          <a:lstStyle/>
          <a:p>
            <a:pPr marL="63500">
              <a:spcBef>
                <a:spcPts val="370"/>
              </a:spcBef>
            </a:pP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Blaise</a:t>
            </a:r>
            <a:r>
              <a:rPr lang="fr-FR" sz="1800" b="1" spc="-20"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 </a:t>
            </a: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Pascal,</a:t>
            </a:r>
            <a:r>
              <a:rPr lang="fr-FR" sz="1800" b="1" spc="-10"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 </a:t>
            </a:r>
            <a:r>
              <a:rPr lang="fr-FR" sz="1800" b="1" i="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Pensées</a:t>
            </a: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a:t>
            </a:r>
            <a:r>
              <a:rPr lang="fr-FR" sz="1800" b="1" spc="-10"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 </a:t>
            </a: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167</a:t>
            </a:r>
            <a:r>
              <a:rPr lang="fr-FR" sz="1800" b="1" spc="-15"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 </a:t>
            </a: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a:t>
            </a:r>
            <a:r>
              <a:rPr lang="fr-FR" sz="1800" b="1" spc="430"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 </a:t>
            </a:r>
            <a:r>
              <a:rPr lang="fr-FR" sz="1800" b="1"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Divertissement.</a:t>
            </a:r>
            <a:endParaRPr lang="fr-FR" sz="1800" b="1" dirty="0">
              <a:solidFill>
                <a:schemeClr val="tx1"/>
              </a:solidFill>
              <a:effectLst/>
              <a:latin typeface="Arial" panose="020B0604020202020204" pitchFamily="34" charset="0"/>
              <a:ea typeface="Arial" panose="020B0604020202020204" pitchFamily="34" charset="0"/>
            </a:endParaRPr>
          </a:p>
          <a:p>
            <a:pPr marL="0" marR="139065" indent="0">
              <a:spcBef>
                <a:spcPts val="30"/>
              </a:spcBef>
              <a:buNone/>
            </a:pPr>
            <a:r>
              <a:rPr lang="fr-FR" sz="1800" dirty="0">
                <a:solidFill>
                  <a:schemeClr val="tx1"/>
                </a:solidFill>
                <a:effectLst/>
                <a:latin typeface="Times New Roman" panose="02020603050405020304" pitchFamily="18" charset="0"/>
                <a:ea typeface="Times New Roman" panose="02020603050405020304" pitchFamily="18" charset="0"/>
              </a:rPr>
              <a:t>« Quand je m'y suis mis quelquefois à considérer les diverses agitations des hommes </a:t>
            </a:r>
            <a:r>
              <a:rPr lang="fr-FR" dirty="0">
                <a:solidFill>
                  <a:schemeClr val="tx1"/>
                </a:solidFill>
                <a:latin typeface="Times New Roman" panose="02020603050405020304" pitchFamily="18" charset="0"/>
                <a:ea typeface="Times New Roman" panose="02020603050405020304" pitchFamily="18" charset="0"/>
              </a:rPr>
              <a:t>et les périls </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et les peines où ils s'exposent, dans la cour, dans la guerre, d'où naissent tant 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querelles, de passions, d'entreprises hardies et souvent mauvaises, j'ai dit souvent que tout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le malheur des hommes vient d'une seule chose, qui est de ne savoir pas demeurer en repos</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dans une chambre. Un. homme qui a assez de bien pour vivre, s'il savait demeurer chez soi</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avec plaisir, n'en sortirait pas pour aller sur la mer ou au siège d'une place, ou n'achèterait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une charge à l'armée si cher que parce qu'on trouverait insupportable de ne bouger de la</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ville, et on ne recherche les conversations et les divertissements des jeux que parce qu'on</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ne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peut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demeurer</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chez</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soi</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avec</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plaisir.</a:t>
            </a:r>
          </a:p>
          <a:p>
            <a:pPr marL="0" marR="139065" indent="0">
              <a:lnSpc>
                <a:spcPct val="100000"/>
              </a:lnSpc>
              <a:spcBef>
                <a:spcPts val="30"/>
              </a:spcBef>
              <a:spcAft>
                <a:spcPts val="0"/>
              </a:spcAft>
              <a:buNone/>
            </a:pPr>
            <a:r>
              <a:rPr lang="fr-FR" sz="1800" dirty="0">
                <a:solidFill>
                  <a:schemeClr val="tx1"/>
                </a:solidFill>
                <a:effectLst/>
                <a:latin typeface="Times New Roman" panose="02020603050405020304" pitchFamily="18" charset="0"/>
                <a:ea typeface="Times New Roman" panose="02020603050405020304" pitchFamily="18" charset="0"/>
              </a:rPr>
              <a:t>Mais quand j'ai pensé de plus près, et qu'après avoir trouvé la cause de tous nos malheurs,</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j’ai voulu en découvrir les raisons, j'ai trouvé qu'il y en a une bien effective, qui consiste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dans le malheur naturel de notre condition faible et mortelle, et si misérable que rien ne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peut</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nous consoler lorsque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nous y pensons 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près.</a:t>
            </a:r>
          </a:p>
          <a:p>
            <a:pPr marL="0" marR="73025" indent="0">
              <a:lnSpc>
                <a:spcPct val="100000"/>
              </a:lnSpc>
              <a:spcBef>
                <a:spcPts val="35"/>
              </a:spcBef>
              <a:spcAft>
                <a:spcPts val="0"/>
              </a:spcAft>
              <a:buNone/>
            </a:pPr>
            <a:endParaRPr lang="fr-FR" sz="1800" dirty="0">
              <a:solidFill>
                <a:schemeClr val="tx1"/>
              </a:solidFill>
              <a:effectLst/>
              <a:latin typeface="Times New Roman" panose="02020603050405020304" pitchFamily="18" charset="0"/>
              <a:ea typeface="Times New Roman" panose="02020603050405020304" pitchFamily="18" charset="0"/>
            </a:endParaRPr>
          </a:p>
          <a:p>
            <a:pPr marL="0" marR="73025" indent="0">
              <a:lnSpc>
                <a:spcPct val="100000"/>
              </a:lnSpc>
              <a:spcBef>
                <a:spcPts val="35"/>
              </a:spcBef>
              <a:spcAft>
                <a:spcPts val="0"/>
              </a:spcAft>
              <a:buNone/>
            </a:pPr>
            <a:r>
              <a:rPr lang="fr-FR" sz="1800" dirty="0">
                <a:solidFill>
                  <a:schemeClr val="tx1"/>
                </a:solidFill>
                <a:effectLst/>
                <a:latin typeface="Times New Roman" panose="02020603050405020304" pitchFamily="18" charset="0"/>
                <a:ea typeface="Times New Roman" panose="02020603050405020304" pitchFamily="18" charset="0"/>
              </a:rPr>
              <a:t>Quelque condition qu'on se figure où l'on assemble tous les biens qui peuvent nous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appartenir, la royauté est le plus beau poste du monde, et cependant qu'on s'en imagine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accompagné de toutes les satisfactions qui peuvent le toucher. S'il est sans divertissement,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et qu'on le laisse considérer et faire réflexion sur ce qu'il est, cette félicité languissante ne le </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pc="-435" dirty="0">
                <a:solidFill>
                  <a:schemeClr val="tx1"/>
                </a:solidFill>
                <a:latin typeface="Times New Roman" panose="02020603050405020304" pitchFamily="18" charset="0"/>
                <a:ea typeface="Times New Roman" panose="02020603050405020304" pitchFamily="18" charset="0"/>
              </a:rPr>
              <a:t>        s </a:t>
            </a:r>
            <a:r>
              <a:rPr lang="fr-FR" sz="1800" dirty="0">
                <a:solidFill>
                  <a:schemeClr val="tx1"/>
                </a:solidFill>
                <a:effectLst/>
                <a:latin typeface="Times New Roman" panose="02020603050405020304" pitchFamily="18" charset="0"/>
                <a:ea typeface="Times New Roman" panose="02020603050405020304" pitchFamily="18" charset="0"/>
              </a:rPr>
              <a:t> </a:t>
            </a:r>
            <a:r>
              <a:rPr lang="fr-FR" sz="1800" dirty="0" err="1">
                <a:solidFill>
                  <a:schemeClr val="tx1"/>
                </a:solidFill>
                <a:effectLst/>
                <a:latin typeface="Times New Roman" panose="02020603050405020304" pitchFamily="18" charset="0"/>
                <a:ea typeface="Times New Roman" panose="02020603050405020304" pitchFamily="18" charset="0"/>
              </a:rPr>
              <a:t>outiendra</a:t>
            </a:r>
            <a:r>
              <a:rPr lang="fr-FR" sz="1800" dirty="0">
                <a:solidFill>
                  <a:schemeClr val="tx1"/>
                </a:solidFill>
                <a:effectLst/>
                <a:latin typeface="Times New Roman" panose="02020603050405020304" pitchFamily="18" charset="0"/>
                <a:ea typeface="Times New Roman" panose="02020603050405020304" pitchFamily="18" charset="0"/>
              </a:rPr>
              <a:t> point ; il tombera par nécessité dans les vues qui le menacent des révoltes qui</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peuvent arriver et enfin de la mort et des maladies qui sont inévitables, de sorte que s'il est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sans ce qu'on appelle divertissement, le voilà malheureux, et plus malheureux que le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moindre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ses sujets qui</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joue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divertit »</a:t>
            </a:r>
          </a:p>
          <a:p>
            <a:pPr marL="0" indent="0">
              <a:spcBef>
                <a:spcPts val="25"/>
              </a:spcBef>
              <a:buNone/>
            </a:pPr>
            <a:r>
              <a:rPr lang="fr-FR" sz="1800" dirty="0">
                <a:effectLst/>
                <a:latin typeface="Times New Roman" panose="02020603050405020304" pitchFamily="18" charset="0"/>
                <a:ea typeface="Times New Roman" panose="02020603050405020304" pitchFamily="18" charset="0"/>
              </a:rPr>
              <a:t> </a:t>
            </a:r>
          </a:p>
          <a:p>
            <a:pPr marL="63500" marR="137160">
              <a:lnSpc>
                <a:spcPct val="121000"/>
              </a:lnSpc>
              <a:spcAft>
                <a:spcPts val="0"/>
              </a:spcAft>
            </a:pPr>
            <a:r>
              <a:rPr lang="fr-FR" sz="1800" b="1" dirty="0">
                <a:effectLst/>
                <a:latin typeface="Tahoma" panose="020B0604030504040204" pitchFamily="34" charset="0"/>
                <a:ea typeface="Times New Roman" panose="02020603050405020304" pitchFamily="18" charset="0"/>
              </a:rPr>
              <a:t>Nota</a:t>
            </a:r>
            <a:r>
              <a:rPr lang="fr-FR" sz="1800" b="1" spc="-5" dirty="0">
                <a:effectLst/>
                <a:latin typeface="Tahoma" panose="020B0604030504040204" pitchFamily="34" charset="0"/>
                <a:ea typeface="Times New Roman" panose="02020603050405020304" pitchFamily="18" charset="0"/>
              </a:rPr>
              <a:t> </a:t>
            </a:r>
            <a:r>
              <a:rPr lang="fr-FR" sz="1800" b="1" dirty="0">
                <a:effectLst/>
                <a:latin typeface="Tahoma" panose="020B0604030504040204" pitchFamily="34" charset="0"/>
                <a:ea typeface="Times New Roman" panose="02020603050405020304" pitchFamily="18" charset="0"/>
              </a:rPr>
              <a:t>Bene: </a:t>
            </a:r>
            <a:r>
              <a:rPr lang="fr-FR" sz="1800" dirty="0">
                <a:effectLst/>
                <a:latin typeface="Microsoft Sans Serif" panose="020B0604020202020204" pitchFamily="34" charset="0"/>
                <a:ea typeface="Times New Roman" panose="02020603050405020304" pitchFamily="18" charset="0"/>
              </a:rPr>
              <a:t>L’Homme</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ne</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supporte</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pas</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l’ennui</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car</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cela</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le</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pousse</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à</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la</a:t>
            </a:r>
            <a:r>
              <a:rPr lang="fr-FR" sz="1800" spc="4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réflexion</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et </a:t>
            </a:r>
            <a:r>
              <a:rPr lang="fr-FR" sz="1800" spc="-46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donc</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à</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la</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noirceur</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voire</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au</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désespoir.</a:t>
            </a:r>
            <a:r>
              <a:rPr lang="fr-FR" sz="1800" spc="-1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Le</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temps</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du</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Bal</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permettrait</a:t>
            </a:r>
            <a:r>
              <a:rPr lang="fr-FR" sz="1800" spc="50"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de</a:t>
            </a:r>
            <a:r>
              <a:rPr lang="fr-FR" sz="1800" spc="5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faire</a:t>
            </a:r>
            <a:r>
              <a:rPr lang="fr-FR" sz="1800" spc="5" dirty="0">
                <a:effectLst/>
                <a:latin typeface="Microsoft Sans Serif" panose="020B0604020202020204" pitchFamily="34" charset="0"/>
                <a:ea typeface="Times New Roman" panose="02020603050405020304" pitchFamily="18" charset="0"/>
              </a:rPr>
              <a:t> </a:t>
            </a:r>
            <a:r>
              <a:rPr lang="fr-FR" sz="1800" dirty="0">
                <a:effectLst/>
                <a:latin typeface="Microsoft Sans Serif" panose="020B0604020202020204" pitchFamily="34" charset="0"/>
                <a:ea typeface="Times New Roman" panose="02020603050405020304" pitchFamily="18" charset="0"/>
              </a:rPr>
              <a:t>diversion et d’entrer dans un temps suspendu, le temps de l’amour… </a:t>
            </a:r>
            <a:endParaRPr lang="fr-FR" dirty="0"/>
          </a:p>
        </p:txBody>
      </p:sp>
    </p:spTree>
    <p:extLst>
      <p:ext uri="{BB962C8B-B14F-4D97-AF65-F5344CB8AC3E}">
        <p14:creationId xmlns:p14="http://schemas.microsoft.com/office/powerpoint/2010/main" val="1148999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69F67-6C73-E34E-AF32-C53D01F1AC93}"/>
              </a:ext>
            </a:extLst>
          </p:cNvPr>
          <p:cNvSpPr>
            <a:spLocks noGrp="1"/>
          </p:cNvSpPr>
          <p:nvPr>
            <p:ph type="title"/>
          </p:nvPr>
        </p:nvSpPr>
        <p:spPr>
          <a:xfrm>
            <a:off x="677334" y="156238"/>
            <a:ext cx="8596668" cy="1320800"/>
          </a:xfrm>
        </p:spPr>
        <p:txBody>
          <a:bodyPr/>
          <a:lstStyle/>
          <a:p>
            <a:r>
              <a:rPr lang="fr-FR" dirty="0"/>
              <a:t>Document complémentaire, support pour l’écrit personnel</a:t>
            </a:r>
          </a:p>
        </p:txBody>
      </p:sp>
      <p:pic>
        <p:nvPicPr>
          <p:cNvPr id="4" name="PAST LIVES - NOS VIES DAVANT I Destinée" descr="PAST LIVES - NOS VIES DAVANT I Destinée">
            <a:hlinkClick r:id="" action="ppaction://media"/>
            <a:extLst>
              <a:ext uri="{FF2B5EF4-FFF2-40B4-BE49-F238E27FC236}">
                <a16:creationId xmlns:a16="http://schemas.microsoft.com/office/drawing/2014/main" id="{B571F8C6-AA4B-D245-A1D1-EF13C25ACD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9547" y="1344159"/>
            <a:ext cx="8856967" cy="4686526"/>
          </a:xfrm>
        </p:spPr>
      </p:pic>
    </p:spTree>
    <p:extLst>
      <p:ext uri="{BB962C8B-B14F-4D97-AF65-F5344CB8AC3E}">
        <p14:creationId xmlns:p14="http://schemas.microsoft.com/office/powerpoint/2010/main" val="18715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9080EB-F5D1-9445-80F9-F5E70C2EDB9C}"/>
              </a:ext>
            </a:extLst>
          </p:cNvPr>
          <p:cNvSpPr>
            <a:spLocks noGrp="1"/>
          </p:cNvSpPr>
          <p:nvPr>
            <p:ph type="title"/>
          </p:nvPr>
        </p:nvSpPr>
        <p:spPr/>
        <p:txBody>
          <a:bodyPr/>
          <a:lstStyle/>
          <a:p>
            <a:r>
              <a:rPr lang="fr-FR" dirty="0"/>
              <a:t>Activité 6: Ecriture personnelle</a:t>
            </a:r>
          </a:p>
        </p:txBody>
      </p:sp>
      <p:sp>
        <p:nvSpPr>
          <p:cNvPr id="3" name="Espace réservé du contenu 2">
            <a:extLst>
              <a:ext uri="{FF2B5EF4-FFF2-40B4-BE49-F238E27FC236}">
                <a16:creationId xmlns:a16="http://schemas.microsoft.com/office/drawing/2014/main" id="{1EC5D154-3E56-7C4A-940D-90130B6FB956}"/>
              </a:ext>
            </a:extLst>
          </p:cNvPr>
          <p:cNvSpPr>
            <a:spLocks noGrp="1"/>
          </p:cNvSpPr>
          <p:nvPr>
            <p:ph idx="1"/>
          </p:nvPr>
        </p:nvSpPr>
        <p:spPr/>
        <p:txBody>
          <a:bodyPr/>
          <a:lstStyle/>
          <a:p>
            <a:pPr marL="0" indent="0">
              <a:buNone/>
            </a:pPr>
            <a:r>
              <a:rPr lang="fr-FR" dirty="0">
                <a:solidFill>
                  <a:schemeClr val="tx1"/>
                </a:solidFill>
                <a:latin typeface="Verdana" panose="020B0604030504040204" pitchFamily="34" charset="0"/>
                <a:ea typeface="Verdana" panose="020B0604030504040204" pitchFamily="34" charset="0"/>
                <a:cs typeface="Verdana" panose="020B0604030504040204" pitchFamily="34" charset="0"/>
              </a:rPr>
              <a:t>Question: Selon vous, si l’on ne parvient pas à prendre son temps ne risque -</a:t>
            </a:r>
            <a:r>
              <a:rPr lang="fr-FR" dirty="0" err="1">
                <a:solidFill>
                  <a:schemeClr val="tx1"/>
                </a:solidFill>
                <a:latin typeface="Verdana" panose="020B0604030504040204" pitchFamily="34" charset="0"/>
                <a:ea typeface="Verdana" panose="020B0604030504040204" pitchFamily="34" charset="0"/>
                <a:cs typeface="Verdana" panose="020B0604030504040204" pitchFamily="34" charset="0"/>
              </a:rPr>
              <a:t>t</a:t>
            </a:r>
            <a:r>
              <a:rPr lang="fr-FR" dirty="0">
                <a:solidFill>
                  <a:schemeClr val="tx1"/>
                </a:solidFill>
                <a:latin typeface="Verdana" panose="020B0604030504040204" pitchFamily="34" charset="0"/>
                <a:ea typeface="Verdana" panose="020B0604030504040204" pitchFamily="34" charset="0"/>
                <a:cs typeface="Verdana" panose="020B0604030504040204" pitchFamily="34" charset="0"/>
              </a:rPr>
              <a:t>–on pas de passer à côté de sa vie? </a:t>
            </a:r>
          </a:p>
          <a:p>
            <a:pPr marL="0" indent="0">
              <a:buNone/>
            </a:pPr>
            <a:endParaRPr lang="fr-FR"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r-FR" dirty="0">
                <a:solidFill>
                  <a:schemeClr val="tx1"/>
                </a:solidFill>
                <a:latin typeface="Verdana" panose="020B0604030504040204" pitchFamily="34" charset="0"/>
                <a:ea typeface="Verdana" panose="020B0604030504040204" pitchFamily="34" charset="0"/>
                <a:cs typeface="Verdana" panose="020B0604030504040204" pitchFamily="34" charset="0"/>
              </a:rPr>
              <a:t>A partir de l’étude de la pièce de </a:t>
            </a:r>
            <a:r>
              <a:rPr lang="fr-FR" dirty="0" err="1">
                <a:solidFill>
                  <a:schemeClr val="tx1"/>
                </a:solidFill>
                <a:latin typeface="Verdana" panose="020B0604030504040204" pitchFamily="34" charset="0"/>
                <a:ea typeface="Verdana" panose="020B0604030504040204" pitchFamily="34" charset="0"/>
                <a:cs typeface="Verdana" panose="020B0604030504040204" pitchFamily="34" charset="0"/>
              </a:rPr>
              <a:t>M.Duras</a:t>
            </a:r>
            <a:r>
              <a:rPr lang="fr-FR" dirty="0">
                <a:solidFill>
                  <a:schemeClr val="tx1"/>
                </a:solidFill>
                <a:latin typeface="Verdana" panose="020B0604030504040204" pitchFamily="34" charset="0"/>
                <a:ea typeface="Verdana" panose="020B0604030504040204" pitchFamily="34" charset="0"/>
                <a:cs typeface="Verdana" panose="020B0604030504040204" pitchFamily="34" charset="0"/>
              </a:rPr>
              <a:t>, du film </a:t>
            </a:r>
            <a:r>
              <a:rPr lang="fr-FR" sz="1800" i="1"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Past</a:t>
            </a:r>
            <a:r>
              <a:rPr lang="fr-FR" sz="1800" i="1" spc="13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i="1"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Lives</a:t>
            </a:r>
            <a:r>
              <a:rPr lang="fr-FR" sz="1800" i="1" spc="14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a:t>
            </a:r>
            <a:r>
              <a:rPr lang="fr-FR" sz="1800" spc="1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Céline</a:t>
            </a:r>
            <a:r>
              <a:rPr lang="fr-FR" sz="1800" spc="1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Song (2023</a:t>
            </a:r>
            <a:r>
              <a:rPr lang="fr-FR" dirty="0">
                <a:solidFill>
                  <a:schemeClr val="tx1"/>
                </a:solidFill>
                <a:latin typeface="Verdana" panose="020B0604030504040204" pitchFamily="34" charset="0"/>
                <a:ea typeface="Verdana" panose="020B0604030504040204" pitchFamily="34" charset="0"/>
                <a:cs typeface="Verdana" panose="020B0604030504040204" pitchFamily="34" charset="0"/>
              </a:rPr>
              <a:t>) et de vos connaissances personnelles, vous répondrez à cette question dans un développement argumenté.</a:t>
            </a:r>
            <a:endPar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FR" dirty="0"/>
          </a:p>
        </p:txBody>
      </p:sp>
    </p:spTree>
    <p:extLst>
      <p:ext uri="{BB962C8B-B14F-4D97-AF65-F5344CB8AC3E}">
        <p14:creationId xmlns:p14="http://schemas.microsoft.com/office/powerpoint/2010/main" val="176255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C630B6-5A3E-B94E-9FA7-CB8E5B29A553}"/>
              </a:ext>
            </a:extLst>
          </p:cNvPr>
          <p:cNvSpPr>
            <a:spLocks noGrp="1"/>
          </p:cNvSpPr>
          <p:nvPr>
            <p:ph type="title"/>
          </p:nvPr>
        </p:nvSpPr>
        <p:spPr/>
        <p:txBody>
          <a:bodyPr/>
          <a:lstStyle/>
          <a:p>
            <a:r>
              <a:rPr lang="fr-FR" dirty="0"/>
              <a:t>Ouverture culturelle</a:t>
            </a:r>
          </a:p>
        </p:txBody>
      </p:sp>
      <p:sp>
        <p:nvSpPr>
          <p:cNvPr id="3" name="Espace réservé du contenu 2">
            <a:extLst>
              <a:ext uri="{FF2B5EF4-FFF2-40B4-BE49-F238E27FC236}">
                <a16:creationId xmlns:a16="http://schemas.microsoft.com/office/drawing/2014/main" id="{FC9184BC-537A-9B42-B9FC-D3998CCD5CD4}"/>
              </a:ext>
            </a:extLst>
          </p:cNvPr>
          <p:cNvSpPr>
            <a:spLocks noGrp="1"/>
          </p:cNvSpPr>
          <p:nvPr>
            <p:ph idx="1"/>
          </p:nvPr>
        </p:nvSpPr>
        <p:spPr>
          <a:xfrm>
            <a:off x="677334" y="1676401"/>
            <a:ext cx="8596668" cy="4985656"/>
          </a:xfrm>
        </p:spPr>
        <p:txBody>
          <a:bodyPr>
            <a:normAutofit/>
          </a:bodyPr>
          <a:lstStyle/>
          <a:p>
            <a:pPr>
              <a:buFontTx/>
              <a:buChar char="-"/>
            </a:pPr>
            <a:r>
              <a:rPr lang="fr-FR" dirty="0"/>
              <a:t>Possible travail avec une comédienne ou un journaliste (financement </a:t>
            </a:r>
            <a:r>
              <a:rPr lang="fr-FR" dirty="0" err="1"/>
              <a:t>pass’culture</a:t>
            </a:r>
            <a:r>
              <a:rPr lang="fr-FR" dirty="0"/>
              <a:t>): </a:t>
            </a:r>
          </a:p>
          <a:p>
            <a:pPr>
              <a:buFontTx/>
              <a:buChar char="-"/>
            </a:pPr>
            <a:r>
              <a:rPr lang="fr-FR" b="1" dirty="0"/>
              <a:t>Réalisation d’un micro-trottoir/podcast </a:t>
            </a:r>
            <a:r>
              <a:rPr lang="fr-FR" dirty="0"/>
              <a:t>au sein de l’établissement ou dans un parc/square à proximité de l’établissement</a:t>
            </a:r>
          </a:p>
          <a:p>
            <a:pPr>
              <a:buFontTx/>
              <a:buChar char="-"/>
            </a:pPr>
            <a:r>
              <a:rPr lang="fr-FR" b="1" dirty="0"/>
              <a:t>Questions possibles: </a:t>
            </a:r>
            <a:r>
              <a:rPr lang="fr-FR" dirty="0"/>
              <a:t>Comment s’équilibre vos temps de loisirs et votre temps de travail?  / quels sont vos loisirs? Prenez- vous le temps de vivre? </a:t>
            </a:r>
          </a:p>
          <a:p>
            <a:pPr>
              <a:buFontTx/>
              <a:buChar char="-"/>
            </a:pPr>
            <a:r>
              <a:rPr lang="fr-FR" b="1" dirty="0"/>
              <a:t>Objectifs:</a:t>
            </a:r>
          </a:p>
          <a:p>
            <a:pPr>
              <a:buFontTx/>
              <a:buChar char="-"/>
            </a:pPr>
            <a:r>
              <a:rPr lang="fr-FR" dirty="0"/>
              <a:t>Etre éduqué aux médias et avoir conscience de leur place et de leur influence dans la société</a:t>
            </a:r>
          </a:p>
          <a:p>
            <a:pPr>
              <a:buFontTx/>
              <a:buChar char="-"/>
            </a:pPr>
            <a:r>
              <a:rPr lang="fr-FR" dirty="0"/>
              <a:t>Attitude critique et réfléchie face aux informations</a:t>
            </a:r>
          </a:p>
          <a:p>
            <a:pPr>
              <a:buFontTx/>
              <a:buChar char="-"/>
            </a:pPr>
            <a:r>
              <a:rPr lang="fr-FR" dirty="0"/>
              <a:t>Maîtrise de l’interrogation</a:t>
            </a:r>
          </a:p>
          <a:p>
            <a:pPr>
              <a:buFontTx/>
              <a:buChar char="-"/>
            </a:pPr>
            <a:r>
              <a:rPr lang="fr-FR" dirty="0"/>
              <a:t>Savoir se présenter, introduire un propos</a:t>
            </a:r>
          </a:p>
        </p:txBody>
      </p:sp>
    </p:spTree>
    <p:extLst>
      <p:ext uri="{BB962C8B-B14F-4D97-AF65-F5344CB8AC3E}">
        <p14:creationId xmlns:p14="http://schemas.microsoft.com/office/powerpoint/2010/main" val="189399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63D80-B9B0-7E46-B9BA-6E59491D899C}"/>
              </a:ext>
            </a:extLst>
          </p:cNvPr>
          <p:cNvSpPr>
            <a:spLocks noGrp="1"/>
          </p:cNvSpPr>
          <p:nvPr>
            <p:ph type="title"/>
          </p:nvPr>
        </p:nvSpPr>
        <p:spPr/>
        <p:txBody>
          <a:bodyPr/>
          <a:lstStyle/>
          <a:p>
            <a:r>
              <a:rPr lang="fr-FR" dirty="0"/>
              <a:t>Problématiques envisagées</a:t>
            </a:r>
          </a:p>
        </p:txBody>
      </p:sp>
      <p:sp>
        <p:nvSpPr>
          <p:cNvPr id="3" name="Espace réservé du contenu 2">
            <a:extLst>
              <a:ext uri="{FF2B5EF4-FFF2-40B4-BE49-F238E27FC236}">
                <a16:creationId xmlns:a16="http://schemas.microsoft.com/office/drawing/2014/main" id="{6AE0D00E-8A6C-834E-81C5-9FE12D8E6982}"/>
              </a:ext>
            </a:extLst>
          </p:cNvPr>
          <p:cNvSpPr>
            <a:spLocks noGrp="1"/>
          </p:cNvSpPr>
          <p:nvPr>
            <p:ph idx="1"/>
          </p:nvPr>
        </p:nvSpPr>
        <p:spPr>
          <a:xfrm>
            <a:off x="677334" y="2160589"/>
            <a:ext cx="10077752" cy="3880773"/>
          </a:xfrm>
        </p:spPr>
        <p:txBody>
          <a:bodyPr>
            <a:normAutofit/>
          </a:bodyPr>
          <a:lstStyle/>
          <a:p>
            <a:r>
              <a:rPr lang="fr-FR" sz="2400" dirty="0">
                <a:solidFill>
                  <a:schemeClr val="tx1"/>
                </a:solidFill>
              </a:rPr>
              <a:t>Comment passer du temps des obligations au temps pour soi?</a:t>
            </a:r>
          </a:p>
          <a:p>
            <a:r>
              <a:rPr lang="fr-FR" sz="2400" dirty="0">
                <a:solidFill>
                  <a:schemeClr val="tx1"/>
                </a:solidFill>
              </a:rPr>
              <a:t>Si l’on ne parvient pas à « prendre son temps », ne risque-t-on pas de passer à côté de sa vie?</a:t>
            </a:r>
          </a:p>
        </p:txBody>
      </p:sp>
    </p:spTree>
    <p:extLst>
      <p:ext uri="{BB962C8B-B14F-4D97-AF65-F5344CB8AC3E}">
        <p14:creationId xmlns:p14="http://schemas.microsoft.com/office/powerpoint/2010/main" val="148851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081EE-D3D2-D847-ACDE-BE54AC7363BE}"/>
              </a:ext>
            </a:extLst>
          </p:cNvPr>
          <p:cNvSpPr>
            <a:spLocks noGrp="1"/>
          </p:cNvSpPr>
          <p:nvPr>
            <p:ph type="title"/>
          </p:nvPr>
        </p:nvSpPr>
        <p:spPr/>
        <p:txBody>
          <a:bodyPr/>
          <a:lstStyle/>
          <a:p>
            <a:r>
              <a:rPr lang="fr-FR" dirty="0"/>
              <a:t>Activité 1: Les thèmes de l’</a:t>
            </a:r>
            <a:r>
              <a:rPr lang="fr-FR" dirty="0" err="1"/>
              <a:t>oeuvre</a:t>
            </a:r>
            <a:endParaRPr lang="fr-FR" dirty="0"/>
          </a:p>
        </p:txBody>
      </p:sp>
      <p:sp>
        <p:nvSpPr>
          <p:cNvPr id="3" name="Espace réservé du contenu 2">
            <a:extLst>
              <a:ext uri="{FF2B5EF4-FFF2-40B4-BE49-F238E27FC236}">
                <a16:creationId xmlns:a16="http://schemas.microsoft.com/office/drawing/2014/main" id="{C7F58096-D3B6-7145-A328-9D4A19BA6473}"/>
              </a:ext>
            </a:extLst>
          </p:cNvPr>
          <p:cNvSpPr>
            <a:spLocks noGrp="1"/>
          </p:cNvSpPr>
          <p:nvPr>
            <p:ph idx="1"/>
          </p:nvPr>
        </p:nvSpPr>
        <p:spPr>
          <a:xfrm>
            <a:off x="677333" y="2160589"/>
            <a:ext cx="9424609" cy="3880773"/>
          </a:xfrm>
        </p:spPr>
        <p:txBody>
          <a:bodyPr/>
          <a:lstStyle/>
          <a:p>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Mettre</a:t>
            </a:r>
            <a:r>
              <a:rPr lang="fr-FR" sz="2400" b="1" spc="-2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en</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lien</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ces</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deux</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extraits</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afin</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a:t>
            </a:r>
            <a:r>
              <a:rPr lang="fr-FR" sz="2400" b="1" spc="-2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définir</a:t>
            </a:r>
            <a:r>
              <a:rPr lang="fr-FR" sz="2400" b="1" spc="-5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les</a:t>
            </a:r>
            <a:r>
              <a:rPr lang="fr-FR" sz="2400" b="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aspects</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essentiels</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du</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livre:</a:t>
            </a:r>
            <a:r>
              <a:rPr lang="fr-FR" sz="2400" b="1" spc="-43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dialogue</a:t>
            </a:r>
            <a:r>
              <a:rPr lang="fr-FR" sz="2400" b="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ininterrompu,</a:t>
            </a:r>
            <a:r>
              <a:rPr lang="fr-FR" sz="2400" b="1" spc="-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structure</a:t>
            </a:r>
            <a:r>
              <a:rPr lang="fr-FR" sz="2400" b="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du</a:t>
            </a:r>
            <a:r>
              <a:rPr lang="fr-FR" sz="2400" b="1" spc="-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livre,</a:t>
            </a:r>
            <a:r>
              <a:rPr lang="fr-FR" sz="2400" b="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thématiques</a:t>
            </a:r>
            <a:r>
              <a:rPr lang="fr-FR" sz="2400" b="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abordées.</a:t>
            </a:r>
          </a:p>
          <a:p>
            <a:r>
              <a:rPr lang="fr-FR" sz="2400" b="1" dirty="0">
                <a:solidFill>
                  <a:schemeClr val="tx1"/>
                </a:solidFill>
                <a:latin typeface="Verdana" panose="020B0604030504040204" pitchFamily="34" charset="0"/>
                <a:ea typeface="Verdana" panose="020B0604030504040204" pitchFamily="34" charset="0"/>
                <a:cs typeface="Verdana" panose="020B0604030504040204" pitchFamily="34" charset="0"/>
              </a:rPr>
              <a:t>Supports: </a:t>
            </a:r>
          </a:p>
          <a:p>
            <a:pPr>
              <a:buFontTx/>
              <a:buChar char="-"/>
            </a:pPr>
            <a:r>
              <a:rPr lang="fr-FR" sz="2000" dirty="0">
                <a:solidFill>
                  <a:schemeClr val="tx1"/>
                </a:solidFill>
                <a:latin typeface="Verdana" panose="020B0604030504040204" pitchFamily="34" charset="0"/>
                <a:ea typeface="Verdana" panose="020B0604030504040204" pitchFamily="34" charset="0"/>
                <a:cs typeface="Verdana" panose="020B0604030504040204" pitchFamily="34" charset="0"/>
              </a:rPr>
              <a:t>Teaser de la pièce,</a:t>
            </a:r>
            <a:r>
              <a:rPr lang="fr-FR"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mise en scène </a:t>
            </a:r>
            <a:r>
              <a:rPr lang="fr-FR" sz="2000">
                <a:solidFill>
                  <a:schemeClr val="tx1"/>
                </a:solidFill>
                <a:effectLst/>
                <a:latin typeface="Verdana" panose="020B0604030504040204" pitchFamily="34" charset="0"/>
                <a:ea typeface="Verdana" panose="020B0604030504040204" pitchFamily="34" charset="0"/>
                <a:cs typeface="Verdana" panose="020B0604030504040204" pitchFamily="34" charset="0"/>
              </a:rPr>
              <a:t>de Bertrand Marcos, </a:t>
            </a:r>
            <a:r>
              <a:rPr lang="fr-FR" sz="2000" u="sng" dirty="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2">
                  <a:extLst>
                    <a:ext uri="{A12FA001-AC4F-418D-AE19-62706E023703}">
                      <ahyp:hlinkClr xmlns="" xmlns:ahyp="http://schemas.microsoft.com/office/drawing/2018/hyperlinkcolor" val="tx"/>
                    </a:ext>
                  </a:extLst>
                </a:hlinkClick>
              </a:rPr>
              <a:t>Antisthène Production</a:t>
            </a:r>
            <a:endParaRPr lang="fr-FR" sz="2000" u="sng"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buFontTx/>
              <a:buChar char="-"/>
            </a:pP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Extrait</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d’un</a:t>
            </a:r>
            <a:r>
              <a:rPr lang="fr-FR" sz="1800" spc="43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entretien</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avec</a:t>
            </a:r>
            <a:r>
              <a:rPr lang="fr-FR" sz="1800"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Didier</a:t>
            </a:r>
            <a:r>
              <a:rPr lang="fr-FR" sz="1800"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Bezace</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qui</a:t>
            </a:r>
            <a:r>
              <a:rPr lang="fr-FR" sz="1800"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mis</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en</a:t>
            </a:r>
            <a:r>
              <a:rPr lang="fr-FR" sz="1800" spc="-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scène</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i="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Le</a:t>
            </a:r>
            <a:r>
              <a:rPr lang="fr-FR" sz="1800" i="1"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i="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square</a:t>
            </a:r>
            <a:r>
              <a:rPr lang="fr-FR" sz="1800" i="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au</a:t>
            </a:r>
            <a:r>
              <a:rPr lang="fr-FR" sz="1800" spc="-4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Théâtre</a:t>
            </a:r>
            <a:r>
              <a:rPr lang="fr-FR" sz="1800" spc="-1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a:t>
            </a:r>
            <a:r>
              <a:rPr lang="fr-FR" sz="1800" spc="-43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la</a:t>
            </a:r>
            <a:r>
              <a:rPr lang="fr-FR" sz="1800"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Commune</a:t>
            </a:r>
            <a:r>
              <a:rPr lang="fr-FR" sz="1800" spc="-5"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en 2004.</a:t>
            </a:r>
            <a:r>
              <a:rPr lang="fr-FR"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fr-FR" sz="20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FR" dirty="0"/>
          </a:p>
        </p:txBody>
      </p:sp>
    </p:spTree>
    <p:extLst>
      <p:ext uri="{BB962C8B-B14F-4D97-AF65-F5344CB8AC3E}">
        <p14:creationId xmlns:p14="http://schemas.microsoft.com/office/powerpoint/2010/main" val="127055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2B8D2-0E28-7D4D-9099-65353DEC30A5}"/>
              </a:ext>
            </a:extLst>
          </p:cNvPr>
          <p:cNvSpPr>
            <a:spLocks noGrp="1"/>
          </p:cNvSpPr>
          <p:nvPr>
            <p:ph type="title"/>
          </p:nvPr>
        </p:nvSpPr>
        <p:spPr/>
        <p:txBody>
          <a:bodyPr/>
          <a:lstStyle/>
          <a:p>
            <a:r>
              <a:rPr lang="fr-FR" dirty="0"/>
              <a:t>Teaser de la pièce,</a:t>
            </a:r>
            <a:r>
              <a:rPr lang="fr-FR" sz="1800" dirty="0">
                <a:effectLst/>
                <a:latin typeface="Calibri" panose="020F0502020204030204" pitchFamily="34" charset="0"/>
                <a:ea typeface="Calibri" panose="020F0502020204030204" pitchFamily="34" charset="0"/>
                <a:cs typeface="Times New Roman" panose="02020603050405020304" pitchFamily="18" charset="0"/>
              </a:rPr>
              <a:t> mise en scène </a:t>
            </a:r>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Antisthène Production</a:t>
            </a:r>
            <a:r>
              <a:rPr lang="fr-FR" dirty="0">
                <a:effectLst/>
              </a:rPr>
              <a:t> </a:t>
            </a:r>
            <a:endParaRPr lang="fr-FR" dirty="0"/>
          </a:p>
        </p:txBody>
      </p:sp>
      <p:pic>
        <p:nvPicPr>
          <p:cNvPr id="4" name="Teaser Le square de Marguerite Duras" descr="Teaser Le square de Marguerite Duras">
            <a:hlinkClick r:id="" action="ppaction://media"/>
            <a:extLst>
              <a:ext uri="{FF2B5EF4-FFF2-40B4-BE49-F238E27FC236}">
                <a16:creationId xmlns:a16="http://schemas.microsoft.com/office/drawing/2014/main" id="{693EF5C5-C3B3-9A4D-B2D2-25F43E3594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5588" y="2160588"/>
            <a:ext cx="6900862" cy="3881437"/>
          </a:xfrm>
        </p:spPr>
      </p:pic>
    </p:spTree>
    <p:extLst>
      <p:ext uri="{BB962C8B-B14F-4D97-AF65-F5344CB8AC3E}">
        <p14:creationId xmlns:p14="http://schemas.microsoft.com/office/powerpoint/2010/main" val="35400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71186-3268-E649-A9DF-B61FB665E7F2}"/>
              </a:ext>
            </a:extLst>
          </p:cNvPr>
          <p:cNvSpPr>
            <a:spLocks noGrp="1"/>
          </p:cNvSpPr>
          <p:nvPr>
            <p:ph type="title"/>
          </p:nvPr>
        </p:nvSpPr>
        <p:spPr>
          <a:xfrm>
            <a:off x="557591" y="109067"/>
            <a:ext cx="8596668" cy="707571"/>
          </a:xfrm>
        </p:spPr>
        <p:txBody>
          <a:bodyPr/>
          <a:lstStyle/>
          <a:p>
            <a:r>
              <a:rPr lang="fr-FR" dirty="0"/>
              <a:t>Entretien Didier </a:t>
            </a:r>
            <a:r>
              <a:rPr lang="fr-FR" dirty="0" err="1"/>
              <a:t>Bezace</a:t>
            </a:r>
            <a:endParaRPr lang="fr-FR" dirty="0"/>
          </a:p>
        </p:txBody>
      </p:sp>
      <p:sp>
        <p:nvSpPr>
          <p:cNvPr id="3" name="Espace réservé du contenu 2">
            <a:extLst>
              <a:ext uri="{FF2B5EF4-FFF2-40B4-BE49-F238E27FC236}">
                <a16:creationId xmlns:a16="http://schemas.microsoft.com/office/drawing/2014/main" id="{B5BDAB3B-93C4-BF46-8909-183A49954E43}"/>
              </a:ext>
            </a:extLst>
          </p:cNvPr>
          <p:cNvSpPr>
            <a:spLocks noGrp="1"/>
          </p:cNvSpPr>
          <p:nvPr>
            <p:ph idx="1"/>
          </p:nvPr>
        </p:nvSpPr>
        <p:spPr>
          <a:xfrm>
            <a:off x="677333" y="816639"/>
            <a:ext cx="9283095" cy="5224724"/>
          </a:xfrm>
        </p:spPr>
        <p:txBody>
          <a:bodyPr>
            <a:normAutofit fontScale="92500" lnSpcReduction="10000"/>
          </a:bodyPr>
          <a:lstStyle/>
          <a:p>
            <a:pPr marL="63500">
              <a:lnSpc>
                <a:spcPct val="100000"/>
              </a:lnSpc>
              <a:spcBef>
                <a:spcPts val="20"/>
              </a:spcBef>
              <a:spcAft>
                <a:spcPts val="0"/>
              </a:spcAft>
            </a:pPr>
            <a:r>
              <a:rPr lang="fr-FR" sz="1800" i="1" dirty="0">
                <a:solidFill>
                  <a:schemeClr val="tx1"/>
                </a:solidFill>
                <a:effectLst/>
                <a:latin typeface="Times New Roman" panose="02020603050405020304" pitchFamily="18" charset="0"/>
                <a:ea typeface="Times New Roman" panose="02020603050405020304" pitchFamily="18" charset="0"/>
              </a:rPr>
              <a:t>Comment</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s’est</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imposée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pour</a:t>
            </a:r>
            <a:r>
              <a:rPr lang="fr-FR" sz="1800" i="1" spc="-10"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vous</a:t>
            </a:r>
            <a:r>
              <a:rPr lang="fr-FR" sz="1800" i="1" spc="-10"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la</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mise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en</a:t>
            </a:r>
            <a:r>
              <a:rPr lang="fr-FR" sz="1800" i="1" spc="-10"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scène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de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cette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conversation</a:t>
            </a:r>
            <a:r>
              <a:rPr lang="fr-FR" sz="1800" i="1" spc="-10"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du</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Square</a:t>
            </a:r>
            <a:r>
              <a:rPr lang="fr-FR" sz="1800" i="1" spc="-1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a:t>
            </a:r>
            <a:r>
              <a:rPr lang="fr-FR" sz="1800" i="1" spc="-43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Quelle</a:t>
            </a:r>
            <a:r>
              <a:rPr lang="fr-FR" sz="1800" i="1" spc="-10"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est</a:t>
            </a:r>
            <a:r>
              <a:rPr lang="fr-FR" sz="1800" i="1" spc="-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son actualité</a:t>
            </a:r>
            <a:r>
              <a:rPr lang="fr-FR" sz="1800" i="1" spc="-5" dirty="0">
                <a:solidFill>
                  <a:schemeClr val="tx1"/>
                </a:solidFill>
                <a:effectLst/>
                <a:latin typeface="Times New Roman" panose="02020603050405020304" pitchFamily="18" charset="0"/>
                <a:ea typeface="Times New Roman" panose="02020603050405020304" pitchFamily="18" charset="0"/>
              </a:rPr>
              <a:t> </a:t>
            </a:r>
            <a:r>
              <a:rPr lang="fr-FR" sz="1800" i="1" dirty="0">
                <a:solidFill>
                  <a:schemeClr val="tx1"/>
                </a:solidFill>
                <a:effectLst/>
                <a:latin typeface="Times New Roman" panose="02020603050405020304" pitchFamily="18" charset="0"/>
                <a:ea typeface="Times New Roman" panose="02020603050405020304" pitchFamily="18" charset="0"/>
              </a:rPr>
              <a:t>?</a:t>
            </a:r>
            <a:endParaRPr lang="fr-FR" sz="1800" dirty="0">
              <a:solidFill>
                <a:schemeClr val="tx1"/>
              </a:solidFill>
              <a:effectLst/>
              <a:latin typeface="Times New Roman" panose="02020603050405020304" pitchFamily="18" charset="0"/>
              <a:ea typeface="Times New Roman" panose="02020603050405020304" pitchFamily="18" charset="0"/>
            </a:endParaRPr>
          </a:p>
          <a:p>
            <a:pPr marL="0" marR="314325" indent="0">
              <a:lnSpc>
                <a:spcPct val="100000"/>
              </a:lnSpc>
              <a:spcBef>
                <a:spcPts val="15"/>
              </a:spcBef>
              <a:spcAft>
                <a:spcPts val="0"/>
              </a:spcAft>
              <a:buNone/>
            </a:pPr>
            <a:r>
              <a:rPr lang="fr-FR" sz="1800" dirty="0">
                <a:solidFill>
                  <a:schemeClr val="tx1"/>
                </a:solidFill>
                <a:effectLst/>
                <a:latin typeface="Times New Roman" panose="02020603050405020304" pitchFamily="18" charset="0"/>
                <a:ea typeface="Times New Roman" panose="02020603050405020304" pitchFamily="18" charset="0"/>
              </a:rPr>
              <a:t>La</a:t>
            </a:r>
            <a:r>
              <a:rPr lang="fr-FR" sz="1800" spc="-2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conversation,</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très</a:t>
            </a:r>
            <a:r>
              <a:rPr lang="fr-FR" sz="1800" spc="-1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répandue</a:t>
            </a:r>
            <a:r>
              <a:rPr lang="fr-FR" sz="1800" spc="-2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dans</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notre</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société,</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perdu</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aujourd’hui</a:t>
            </a:r>
            <a:r>
              <a:rPr lang="fr-FR" sz="1800" spc="-2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toute</a:t>
            </a:r>
            <a:r>
              <a:rPr lang="fr-FR" sz="1800" spc="-2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sa</a:t>
            </a:r>
            <a:r>
              <a:rPr lang="fr-FR" sz="1800" spc="-2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valeur.</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Les</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conversations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vaines,</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inutiles,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vides,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envahissent</a:t>
            </a:r>
            <a:r>
              <a:rPr lang="fr-FR" sz="1800" spc="-1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les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écrans</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télévision.</a:t>
            </a:r>
          </a:p>
          <a:p>
            <a:pPr marL="0" marR="73025" indent="0">
              <a:lnSpc>
                <a:spcPct val="100000"/>
              </a:lnSpc>
              <a:spcBef>
                <a:spcPts val="20"/>
              </a:spcBef>
              <a:spcAft>
                <a:spcPts val="0"/>
              </a:spcAft>
              <a:buNone/>
            </a:pPr>
            <a:r>
              <a:rPr lang="fr-FR" sz="1800" dirty="0">
                <a:solidFill>
                  <a:schemeClr val="tx1"/>
                </a:solidFill>
                <a:effectLst/>
                <a:latin typeface="Times New Roman" panose="02020603050405020304" pitchFamily="18" charset="0"/>
                <a:ea typeface="Times New Roman" panose="02020603050405020304" pitchFamily="18" charset="0"/>
              </a:rPr>
              <a:t>Marguerite Duras a su créer une conversation qui, en soi, est un acte de vie.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Paradoxalement, il ne se passe rien, il n’y a pas d’action. C’est la conversation elle-même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qui est un acte: elle fait vivre les deux personnages. A la création de la version théâtrale,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d’ailleurs, les critiques ont très mal reçu la pièce, l’accusant d’être dépourvue d’action et de</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personnages. C’est pourtant la conversation elle-même qui est l’action du Square. Cela me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semble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intéressant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faire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entendre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ces mots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à</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l’heure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où</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les mots sont bradés. Finalement, Le Square est un texte de résistance à la médiocrité des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conversations contemporaines. A travers les thèmes qu’il aborde, le texte est à la fois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universel et d’une extraordinaire actualité, puisqu’il y est question de solitude, d’exclusion,</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 difficulté d’exister dans une société qui ne regarde plus les personnes qui la composent.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Il</a:t>
            </a:r>
            <a:r>
              <a:rPr lang="fr-FR" sz="1800" spc="-1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y</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même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quelque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chose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«révolutionnaire»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dans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personnage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la</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jeune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femme «bonne à tout faire», elle refuse d’améliorer sa situation, car elle serait alors en danger 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s’y adapter, donc de l’accepter. Or, ce qu’elle veut, c’est «changer d’état» radicalement</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pour «commencer à vivre». C’est moins un point de vue politique qu’une attitude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existentielle. Elle raconte d’ailleurs, au détour de la conversation, qu’elle s’est inscrite à un</a:t>
            </a:r>
            <a:r>
              <a:rPr lang="fr-FR" sz="1800" spc="-43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parti politique. Elle n’espérait pas que les choses changent, elle n’attendait pas de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nouveaux avantages, elle pensait que le temps lui semblerait moins long! Il y a là une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clairvoyance extraordinaire sur nos attentes, notre posture face à la vie, nos</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questionnements quant au bonheur. Dans des passages comme ceux-ci, le texte me semble</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d’une</a:t>
            </a:r>
            <a:r>
              <a:rPr lang="fr-FR" sz="1800" spc="-10"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actualité</a:t>
            </a:r>
            <a:r>
              <a:rPr lang="fr-FR" sz="1800" spc="-5" dirty="0">
                <a:solidFill>
                  <a:schemeClr val="tx1"/>
                </a:solidFill>
                <a:effectLst/>
                <a:latin typeface="Times New Roman" panose="02020603050405020304" pitchFamily="18" charset="0"/>
                <a:ea typeface="Times New Roman" panose="02020603050405020304" pitchFamily="18" charset="0"/>
              </a:rPr>
              <a:t> </a:t>
            </a:r>
            <a:r>
              <a:rPr lang="fr-FR" sz="1800" dirty="0">
                <a:solidFill>
                  <a:schemeClr val="tx1"/>
                </a:solidFill>
                <a:effectLst/>
                <a:latin typeface="Times New Roman" panose="02020603050405020304" pitchFamily="18" charset="0"/>
                <a:ea typeface="Times New Roman" panose="02020603050405020304" pitchFamily="18" charset="0"/>
              </a:rPr>
              <a:t>formidable.»</a:t>
            </a:r>
          </a:p>
          <a:p>
            <a:pPr marL="0" indent="0">
              <a:buNone/>
            </a:pPr>
            <a:endParaRPr lang="fr-FR" dirty="0"/>
          </a:p>
        </p:txBody>
      </p:sp>
    </p:spTree>
    <p:extLst>
      <p:ext uri="{BB962C8B-B14F-4D97-AF65-F5344CB8AC3E}">
        <p14:creationId xmlns:p14="http://schemas.microsoft.com/office/powerpoint/2010/main" val="339356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D82BB-EB99-8F41-AE5F-6D456D67AD2E}"/>
              </a:ext>
            </a:extLst>
          </p:cNvPr>
          <p:cNvSpPr>
            <a:spLocks noGrp="1"/>
          </p:cNvSpPr>
          <p:nvPr>
            <p:ph type="title"/>
          </p:nvPr>
        </p:nvSpPr>
        <p:spPr>
          <a:xfrm>
            <a:off x="677334" y="156238"/>
            <a:ext cx="8596668" cy="1320800"/>
          </a:xfrm>
        </p:spPr>
        <p:txBody>
          <a:bodyPr/>
          <a:lstStyle/>
          <a:p>
            <a:r>
              <a:rPr lang="fr-FR" dirty="0"/>
              <a:t>Activité 2: Un lieu: Le square: Temps de la rencontre, de l’échange</a:t>
            </a:r>
          </a:p>
        </p:txBody>
      </p:sp>
      <p:sp>
        <p:nvSpPr>
          <p:cNvPr id="5" name="Espace réservé du contenu 4">
            <a:extLst>
              <a:ext uri="{FF2B5EF4-FFF2-40B4-BE49-F238E27FC236}">
                <a16:creationId xmlns:a16="http://schemas.microsoft.com/office/drawing/2014/main" id="{CFE2BC04-2CBD-A649-8C0D-0B0BFD9DD402}"/>
              </a:ext>
            </a:extLst>
          </p:cNvPr>
          <p:cNvSpPr>
            <a:spLocks noGrp="1"/>
          </p:cNvSpPr>
          <p:nvPr>
            <p:ph idx="1"/>
          </p:nvPr>
        </p:nvSpPr>
        <p:spPr>
          <a:xfrm>
            <a:off x="677334" y="1477038"/>
            <a:ext cx="8596668" cy="3880773"/>
          </a:xfrm>
        </p:spPr>
        <p:txBody>
          <a:bodyPr>
            <a:normAutofit fontScale="92500"/>
          </a:bodyPr>
          <a:lstStyle/>
          <a:p>
            <a:pPr marL="0" indent="0">
              <a:buNone/>
            </a:pPr>
            <a:r>
              <a:rPr lang="fr-FR" b="1" dirty="0"/>
              <a:t>Tâche 1: Analyse et mise en </a:t>
            </a:r>
            <a:r>
              <a:rPr lang="fr-FR" b="1" dirty="0" smtClean="0"/>
              <a:t>lien</a:t>
            </a:r>
          </a:p>
          <a:p>
            <a:pPr marL="0" indent="0">
              <a:buNone/>
            </a:pPr>
            <a:r>
              <a:rPr lang="fr-FR" dirty="0" smtClean="0"/>
              <a:t>1- </a:t>
            </a:r>
            <a:r>
              <a:rPr lang="fr-FR" dirty="0"/>
              <a:t>Quelles émotions ressentez-vous à la vision de la peinture et de la photographie? </a:t>
            </a:r>
          </a:p>
          <a:p>
            <a:pPr marL="0" indent="0">
              <a:buNone/>
            </a:pPr>
            <a:r>
              <a:rPr lang="fr-FR" dirty="0"/>
              <a:t>2</a:t>
            </a:r>
            <a:r>
              <a:rPr lang="fr-FR" dirty="0" smtClean="0"/>
              <a:t>- </a:t>
            </a:r>
            <a:r>
              <a:rPr lang="fr-FR" dirty="0"/>
              <a:t>A partir des quatre documents proposés, expliquez quelles visions du square proposent les artistes? </a:t>
            </a:r>
          </a:p>
          <a:p>
            <a:pPr marL="0" indent="0">
              <a:buNone/>
            </a:pPr>
            <a:r>
              <a:rPr lang="fr-FR" b="1" dirty="0"/>
              <a:t>Tâche 2: écriture: à partir de le peinture et de la photographie</a:t>
            </a:r>
          </a:p>
          <a:p>
            <a:pPr>
              <a:buFontTx/>
              <a:buChar char="-"/>
            </a:pPr>
            <a:r>
              <a:rPr lang="fr-FR" dirty="0"/>
              <a:t>Divisez la classe en deux et proposez aux élèves le travail d’écriture suivant: </a:t>
            </a:r>
          </a:p>
          <a:p>
            <a:pPr>
              <a:buFontTx/>
              <a:buChar char="-"/>
            </a:pPr>
            <a:r>
              <a:rPr lang="fr-FR" dirty="0"/>
              <a:t>A la manière de Duras, vous imaginerez un dialogue, entrecoupé d’éléments descriptifs sur le lieu, entre deux personnages de l’image qui « brisent la glace » et débutent leur échange. </a:t>
            </a:r>
          </a:p>
          <a:p>
            <a:pPr>
              <a:buFontTx/>
              <a:buChar char="-"/>
            </a:pPr>
            <a:endParaRPr lang="fr-FR" dirty="0"/>
          </a:p>
          <a:p>
            <a:pPr>
              <a:buFontTx/>
              <a:buChar char="-"/>
            </a:pPr>
            <a:r>
              <a:rPr lang="fr-FR" dirty="0"/>
              <a:t>Possible séance de langue sur les discours rapportés</a:t>
            </a:r>
          </a:p>
        </p:txBody>
      </p:sp>
    </p:spTree>
    <p:extLst>
      <p:ext uri="{BB962C8B-B14F-4D97-AF65-F5344CB8AC3E}">
        <p14:creationId xmlns:p14="http://schemas.microsoft.com/office/powerpoint/2010/main" val="3438462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2D0CA-EEA2-C741-95C0-3768A78C09CE}"/>
              </a:ext>
            </a:extLst>
          </p:cNvPr>
          <p:cNvSpPr>
            <a:spLocks noGrp="1"/>
          </p:cNvSpPr>
          <p:nvPr>
            <p:ph type="title"/>
          </p:nvPr>
        </p:nvSpPr>
        <p:spPr>
          <a:xfrm>
            <a:off x="786191" y="117705"/>
            <a:ext cx="8596668" cy="1320800"/>
          </a:xfrm>
        </p:spPr>
        <p:txBody>
          <a:bodyPr/>
          <a:lstStyle/>
          <a:p>
            <a:r>
              <a:rPr lang="fr-FR" dirty="0"/>
              <a:t>Les supports: </a:t>
            </a:r>
          </a:p>
        </p:txBody>
      </p:sp>
      <p:sp>
        <p:nvSpPr>
          <p:cNvPr id="3" name="Espace réservé du contenu 2">
            <a:extLst>
              <a:ext uri="{FF2B5EF4-FFF2-40B4-BE49-F238E27FC236}">
                <a16:creationId xmlns:a16="http://schemas.microsoft.com/office/drawing/2014/main" id="{90A97F4A-4318-B24C-9034-F0FBC70725C3}"/>
              </a:ext>
            </a:extLst>
          </p:cNvPr>
          <p:cNvSpPr>
            <a:spLocks noGrp="1"/>
          </p:cNvSpPr>
          <p:nvPr>
            <p:ph idx="1"/>
          </p:nvPr>
        </p:nvSpPr>
        <p:spPr>
          <a:xfrm>
            <a:off x="405192" y="906002"/>
            <a:ext cx="8596668" cy="3880773"/>
          </a:xfrm>
        </p:spPr>
        <p:txBody>
          <a:bodyPr/>
          <a:lstStyle/>
          <a:p>
            <a:pPr marL="0" indent="0">
              <a:buNone/>
            </a:pPr>
            <a:r>
              <a:rPr lang="fr-FR" dirty="0"/>
              <a:t>Document 1: « Le square »</a:t>
            </a:r>
          </a:p>
          <a:p>
            <a:pPr marL="0" indent="0">
              <a:buNone/>
            </a:pPr>
            <a:endParaRPr lang="fr-FR" dirty="0"/>
          </a:p>
        </p:txBody>
      </p:sp>
      <p:sp>
        <p:nvSpPr>
          <p:cNvPr id="4" name="Espace réservé du contenu 2">
            <a:extLst>
              <a:ext uri="{FF2B5EF4-FFF2-40B4-BE49-F238E27FC236}">
                <a16:creationId xmlns:a16="http://schemas.microsoft.com/office/drawing/2014/main" id="{B55A649B-56FA-1842-B3E2-87C8B3495288}"/>
              </a:ext>
            </a:extLst>
          </p:cNvPr>
          <p:cNvSpPr txBox="1">
            <a:spLocks/>
          </p:cNvSpPr>
          <p:nvPr/>
        </p:nvSpPr>
        <p:spPr>
          <a:xfrm>
            <a:off x="342297" y="1438504"/>
            <a:ext cx="10195073" cy="51908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dirty="0" smtClean="0">
                <a:solidFill>
                  <a:srgbClr val="00B050"/>
                </a:solidFill>
              </a:rPr>
              <a:t>Tableau 1, p.27-28</a:t>
            </a:r>
          </a:p>
          <a:p>
            <a:pPr marL="0" indent="0">
              <a:buNone/>
            </a:pPr>
            <a:endParaRPr lang="fr-FR" dirty="0">
              <a:solidFill>
                <a:srgbClr val="00B050"/>
              </a:solidFill>
            </a:endParaRPr>
          </a:p>
          <a:p>
            <a:pPr marL="0" indent="0">
              <a:buNone/>
            </a:pPr>
            <a:r>
              <a:rPr lang="fr-FR" dirty="0" smtClean="0">
                <a:solidFill>
                  <a:srgbClr val="00B050"/>
                </a:solidFill>
              </a:rPr>
              <a:t>Notes</a:t>
            </a:r>
            <a:r>
              <a:rPr lang="fr-FR" dirty="0">
                <a:solidFill>
                  <a:srgbClr val="00B050"/>
                </a:solidFill>
              </a:rPr>
              <a:t>: l’enfant déclenche le temps de la rencontre entre les deux personnages. </a:t>
            </a:r>
          </a:p>
          <a:p>
            <a:pPr marL="0" indent="0">
              <a:buFont typeface="Wingdings 3" charset="2"/>
              <a:buNone/>
            </a:pPr>
            <a:endParaRPr lang="fr-FR" dirty="0"/>
          </a:p>
        </p:txBody>
      </p:sp>
    </p:spTree>
    <p:extLst>
      <p:ext uri="{BB962C8B-B14F-4D97-AF65-F5344CB8AC3E}">
        <p14:creationId xmlns:p14="http://schemas.microsoft.com/office/powerpoint/2010/main" val="389560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E3178E-D835-9A41-A2C9-CC681F114DBC}"/>
              </a:ext>
            </a:extLst>
          </p:cNvPr>
          <p:cNvSpPr>
            <a:spLocks noGrp="1"/>
          </p:cNvSpPr>
          <p:nvPr>
            <p:ph type="title"/>
          </p:nvPr>
        </p:nvSpPr>
        <p:spPr/>
        <p:txBody>
          <a:bodyPr/>
          <a:lstStyle/>
          <a:p>
            <a:r>
              <a:rPr lang="fr-FR" dirty="0"/>
              <a:t>Une autre vision du square: « Chanson douce » de </a:t>
            </a:r>
            <a:r>
              <a:rPr lang="fr-FR" dirty="0" err="1"/>
              <a:t>L.Slimani</a:t>
            </a:r>
            <a:r>
              <a:rPr lang="fr-FR" dirty="0"/>
              <a:t>, 2016.</a:t>
            </a:r>
          </a:p>
        </p:txBody>
      </p:sp>
      <p:sp>
        <p:nvSpPr>
          <p:cNvPr id="3" name="Espace réservé du contenu 2">
            <a:extLst>
              <a:ext uri="{FF2B5EF4-FFF2-40B4-BE49-F238E27FC236}">
                <a16:creationId xmlns:a16="http://schemas.microsoft.com/office/drawing/2014/main" id="{6C61CB2C-D1E4-9148-B8EC-EDD5694BFADD}"/>
              </a:ext>
            </a:extLst>
          </p:cNvPr>
          <p:cNvSpPr>
            <a:spLocks noGrp="1"/>
          </p:cNvSpPr>
          <p:nvPr>
            <p:ph idx="1"/>
          </p:nvPr>
        </p:nvSpPr>
        <p:spPr/>
        <p:txBody>
          <a:bodyPr>
            <a:normAutofit fontScale="92500" lnSpcReduction="20000"/>
          </a:bodyPr>
          <a:lstStyle/>
          <a:p>
            <a:pPr marL="342900" lvl="0" indent="-342900">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p.122 à 126</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Sur les bancs dans les allées secrètes, on croise ceux dont le monde ne veut plus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les journées oisives paraissent interminables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le temps gâché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ceux qui ne travaillent pas, ceux qui ne produisent pas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il y a les nounous et leur armée d’enfants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les hommes il y en a (…) on se méfie des hommes (…) qui s’intéressent à ce monde de bonne femme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la jeune femme est très bavarde et sur le banc, les fesses collées à Louise, elle lui raconte sa vie. Elle parle surtout des hommes »</a:t>
            </a:r>
          </a:p>
          <a:p>
            <a:pPr marL="0" indent="0">
              <a:buNone/>
            </a:pPr>
            <a:r>
              <a:rPr lang="fr-FR" dirty="0">
                <a:solidFill>
                  <a:srgbClr val="00B050"/>
                </a:solidFill>
              </a:rPr>
              <a:t>Notes: Vision plus négative de ce lieu: idée de perte de temps / temps de la rencontre</a:t>
            </a:r>
          </a:p>
        </p:txBody>
      </p:sp>
    </p:spTree>
    <p:extLst>
      <p:ext uri="{BB962C8B-B14F-4D97-AF65-F5344CB8AC3E}">
        <p14:creationId xmlns:p14="http://schemas.microsoft.com/office/powerpoint/2010/main" val="2696997319"/>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Template>
  <TotalTime>415</TotalTime>
  <Words>2441</Words>
  <Application>Microsoft Office PowerPoint</Application>
  <PresentationFormat>Grand écran</PresentationFormat>
  <Paragraphs>106</Paragraphs>
  <Slides>23</Slides>
  <Notes>0</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Calibri</vt:lpstr>
      <vt:lpstr>inherit</vt:lpstr>
      <vt:lpstr>Microsoft Sans Serif</vt:lpstr>
      <vt:lpstr>Tahoma</vt:lpstr>
      <vt:lpstr>Times New Roman</vt:lpstr>
      <vt:lpstr>Trebuchet MS</vt:lpstr>
      <vt:lpstr>Verdana</vt:lpstr>
      <vt:lpstr>Wingdings 3</vt:lpstr>
      <vt:lpstr>Facette</vt:lpstr>
      <vt:lpstr>Présentation       « Le square » de Duras</vt:lpstr>
      <vt:lpstr>Présentation faite par Duras</vt:lpstr>
      <vt:lpstr>Problématiques envisagées</vt:lpstr>
      <vt:lpstr>Activité 1: Les thèmes de l’oeuvre</vt:lpstr>
      <vt:lpstr>Teaser de la pièce, mise en scène Antisthène Production </vt:lpstr>
      <vt:lpstr>Entretien Didier Bezace</vt:lpstr>
      <vt:lpstr>Activité 2: Un lieu: Le square: Temps de la rencontre, de l’échange</vt:lpstr>
      <vt:lpstr>Les supports: </vt:lpstr>
      <vt:lpstr>Une autre vision du square: « Chanson douce » de L.Slimani, 2016.</vt:lpstr>
      <vt:lpstr>Présentation PowerPoint</vt:lpstr>
      <vt:lpstr>Présentation PowerPoint</vt:lpstr>
      <vt:lpstr>Activité 3: Temps de loisir/ temps des obligations</vt:lpstr>
      <vt:lpstr>Supports, « Le square »: </vt:lpstr>
      <vt:lpstr>Support, extrait de Montaigne</vt:lpstr>
      <vt:lpstr>Activité 4: Vision du temps selon le genre</vt:lpstr>
      <vt:lpstr>Support, Le Square, Tableau 2, p.106/108 à 114</vt:lpstr>
      <vt:lpstr>Document support possible</vt:lpstr>
      <vt:lpstr>Activité 5: Le temps de l’amour… </vt:lpstr>
      <vt:lpstr>Support: « le square », acte III</vt:lpstr>
      <vt:lpstr>Support Pascal, Pensées: </vt:lpstr>
      <vt:lpstr>Document complémentaire, support pour l’écrit personnel</vt:lpstr>
      <vt:lpstr>Activité 6: Ecriture personnelle</vt:lpstr>
      <vt:lpstr>Ouverture culturelle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 Le square » de Duras</dc:title>
  <dc:creator>pauline.geraci@ac-lyon.fr</dc:creator>
  <cp:lastModifiedBy>iguillot-patrique</cp:lastModifiedBy>
  <cp:revision>21</cp:revision>
  <dcterms:created xsi:type="dcterms:W3CDTF">2024-05-07T17:43:09Z</dcterms:created>
  <dcterms:modified xsi:type="dcterms:W3CDTF">2024-05-22T07:14:26Z</dcterms:modified>
</cp:coreProperties>
</file>