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11"/>
  </p:notesMasterIdLst>
  <p:sldIdLst>
    <p:sldId id="263" r:id="rId2"/>
    <p:sldId id="267" r:id="rId3"/>
    <p:sldId id="264" r:id="rId4"/>
    <p:sldId id="268" r:id="rId5"/>
    <p:sldId id="273" r:id="rId6"/>
    <p:sldId id="270" r:id="rId7"/>
    <p:sldId id="274" r:id="rId8"/>
    <p:sldId id="275" r:id="rId9"/>
    <p:sldId id="27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7C80"/>
    <a:srgbClr val="FF9966"/>
    <a:srgbClr val="FF66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64348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EB72F-07E2-41D9-8DE4-BA852B1ABC8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D1C92-2666-4D2D-B516-B913FB37128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5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7152EEA-DD65-4F79-9B15-CE4D89C200DC}" type="datetimeFigureOut">
              <a:rPr lang="fr-FR" smtClean="0"/>
              <a:pPr/>
              <a:t>20/03/2016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5EF95D4-60FD-46E5-AD1E-0F2529C174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664295"/>
          </a:xfrm>
        </p:spPr>
        <p:txBody>
          <a:bodyPr anchor="ctr">
            <a:normAutofit/>
          </a:bodyPr>
          <a:lstStyle/>
          <a:p>
            <a:pPr algn="ctr"/>
            <a:r>
              <a:rPr lang="fr-FR" sz="2800" dirty="0" smtClean="0"/>
              <a:t>LES OBJETS D’ETUDE DE BAC PRO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4400" dirty="0" smtClean="0"/>
              <a:t> </a:t>
            </a:r>
            <a:r>
              <a:rPr lang="fr-FR" sz="2800" dirty="0" smtClean="0"/>
              <a:t>La progressivité des apprentissages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6864" cy="26642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fr-FR" b="1" dirty="0" smtClean="0">
              <a:solidFill>
                <a:srgbClr val="7030A0"/>
              </a:solidFill>
            </a:endParaRPr>
          </a:p>
          <a:p>
            <a:pPr algn="ctr"/>
            <a:r>
              <a:rPr lang="fr-FR" sz="2400" b="1" dirty="0" smtClean="0">
                <a:solidFill>
                  <a:srgbClr val="7030A0"/>
                </a:solidFill>
              </a:rPr>
              <a:t>Problématique  </a:t>
            </a:r>
          </a:p>
          <a:p>
            <a:pPr algn="ctr"/>
            <a:endParaRPr lang="fr-FR" sz="2400" b="1" dirty="0">
              <a:solidFill>
                <a:srgbClr val="7030A0"/>
              </a:solidFill>
            </a:endParaRPr>
          </a:p>
          <a:p>
            <a:pPr algn="just"/>
            <a:r>
              <a:rPr lang="fr-FR" sz="2400" b="1" dirty="0" smtClean="0">
                <a:solidFill>
                  <a:srgbClr val="7030A0"/>
                </a:solidFill>
              </a:rPr>
              <a:t>Comment aborder le programme et construire une progression sous l’angle des quatre </a:t>
            </a:r>
            <a:r>
              <a:rPr lang="fr-FR" sz="2400" b="1" dirty="0">
                <a:solidFill>
                  <a:srgbClr val="7030A0"/>
                </a:solidFill>
              </a:rPr>
              <a:t>compétences ? </a:t>
            </a:r>
            <a:endParaRPr lang="fr-FR" sz="2400" b="1" dirty="0" smtClean="0">
              <a:solidFill>
                <a:srgbClr val="7030A0"/>
              </a:solidFill>
            </a:endParaRPr>
          </a:p>
          <a:p>
            <a:pPr algn="just"/>
            <a:endParaRPr lang="fr-FR" sz="2400" b="1" dirty="0" smtClean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Fil </a:t>
            </a:r>
            <a:r>
              <a:rPr lang="fr-FR" sz="2400" b="1" dirty="0">
                <a:solidFill>
                  <a:srgbClr val="FF0000"/>
                </a:solidFill>
              </a:rPr>
              <a:t>conducteur </a:t>
            </a:r>
            <a:r>
              <a:rPr lang="fr-FR" sz="2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fr-FR" sz="24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Acquisition </a:t>
            </a:r>
            <a:r>
              <a:rPr lang="fr-FR" sz="2400" b="1" dirty="0">
                <a:solidFill>
                  <a:srgbClr val="FF0000"/>
                </a:solidFill>
              </a:rPr>
              <a:t>de la capacité à </a:t>
            </a:r>
            <a:r>
              <a:rPr lang="fr-FR" sz="2400" b="1" dirty="0" smtClean="0">
                <a:solidFill>
                  <a:srgbClr val="FF0000"/>
                </a:solidFill>
              </a:rPr>
              <a:t>argumenter</a:t>
            </a:r>
          </a:p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 </a:t>
            </a:r>
            <a:r>
              <a:rPr lang="fr-FR" sz="2400" b="1" dirty="0">
                <a:solidFill>
                  <a:srgbClr val="FF0000"/>
                </a:solidFill>
              </a:rPr>
              <a:t>de la seconde à la terminale professionnelle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  <a:p>
            <a:pPr algn="ctr"/>
            <a:endParaRPr lang="fr-F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6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485546" y="1936819"/>
            <a:ext cx="8136904" cy="172819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3200" b="1" dirty="0" smtClean="0">
                <a:latin typeface="Calibri"/>
                <a:ea typeface="Calibri"/>
                <a:cs typeface="Times New Roman"/>
              </a:rPr>
              <a:t>   </a:t>
            </a:r>
            <a:endParaRPr lang="fr-FR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0" y="184482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dirty="0" smtClean="0"/>
          </a:p>
        </p:txBody>
      </p:sp>
      <p:sp>
        <p:nvSpPr>
          <p:cNvPr id="8" name="ZoneTexte 7"/>
          <p:cNvSpPr txBox="1"/>
          <p:nvPr/>
        </p:nvSpPr>
        <p:spPr>
          <a:xfrm>
            <a:off x="431540" y="1628800"/>
            <a:ext cx="8244916" cy="20036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latin typeface="Calibri"/>
                <a:ea typeface="Calibri"/>
                <a:cs typeface="Times New Roman"/>
              </a:rPr>
              <a:t>Du côté de l’imaginaire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Le conte de La Barbe bleue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1200" b="1" dirty="0">
              <a:solidFill>
                <a:srgbClr val="00B0F0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latin typeface="Calibri"/>
                <a:ea typeface="Calibri"/>
                <a:cs typeface="Times New Roman"/>
              </a:rPr>
              <a:t>Problématique  générale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Le conte de la Barbe Bleue est-il réservé aux jeunes lecteurs ?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31540" y="4005064"/>
            <a:ext cx="8244916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latin typeface="Calibri"/>
                <a:ea typeface="Calibri"/>
                <a:cs typeface="Times New Roman"/>
              </a:rPr>
              <a:t>La progressivité des apprentissages - la compétence travaillée  </a:t>
            </a: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fr-FR" sz="2800" b="1" dirty="0" smtClean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Lire : Lecture analytique</a:t>
            </a:r>
            <a:r>
              <a:rPr lang="fr-FR" sz="2800" b="1" dirty="0" smtClean="0">
                <a:latin typeface="Calibri"/>
                <a:ea typeface="Calibri"/>
                <a:cs typeface="Times New Roman"/>
              </a:rPr>
              <a:t> </a:t>
            </a:r>
            <a:endParaRPr lang="fr-FR" sz="2400" dirty="0" smtClean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095500" algn="l"/>
              </a:tabLst>
            </a:pPr>
            <a:r>
              <a:rPr lang="fr-FR" sz="2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fr-FR" sz="2000" dirty="0" smtClean="0">
                <a:latin typeface="Calibri"/>
                <a:ea typeface="Calibri"/>
                <a:cs typeface="Times New Roman"/>
              </a:rPr>
              <a:t>Écriture/ Réécriture d’un dialogue argumentatif /Réécriture   collective</a:t>
            </a: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095500" algn="l"/>
              </a:tabLst>
            </a:pPr>
            <a:r>
              <a:rPr lang="fr-FR" sz="2000" dirty="0" smtClean="0">
                <a:latin typeface="Calibri"/>
                <a:ea typeface="Calibri"/>
                <a:cs typeface="Times New Roman"/>
              </a:rPr>
              <a:t> Analyse de copies d’élèves</a:t>
            </a:r>
            <a:endParaRPr lang="fr-FR" sz="2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80060" y="404664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fr-FR" u="sng" dirty="0">
                <a:solidFill>
                  <a:schemeClr val="accent1"/>
                </a:solidFill>
              </a:rPr>
              <a:t>Atelier B</a:t>
            </a:r>
            <a:r>
              <a:rPr lang="fr-FR" dirty="0">
                <a:solidFill>
                  <a:schemeClr val="accent1"/>
                </a:solidFill>
              </a:rPr>
              <a:t> : Lire et </a:t>
            </a:r>
            <a:r>
              <a:rPr lang="fr-FR" dirty="0" smtClean="0">
                <a:solidFill>
                  <a:schemeClr val="accent1"/>
                </a:solidFill>
              </a:rPr>
              <a:t>écrire</a:t>
            </a:r>
            <a:br>
              <a:rPr lang="fr-FR" dirty="0" smtClean="0">
                <a:solidFill>
                  <a:schemeClr val="accent1"/>
                </a:solidFill>
              </a:rPr>
            </a:br>
            <a:r>
              <a:rPr lang="fr-FR" sz="3100" i="1" dirty="0" smtClean="0">
                <a:solidFill>
                  <a:schemeClr val="tx1"/>
                </a:solidFill>
                <a:effectLst/>
              </a:rPr>
              <a:t>programme </a:t>
            </a:r>
            <a:r>
              <a:rPr lang="fr-FR" sz="3100" i="1" dirty="0">
                <a:solidFill>
                  <a:schemeClr val="tx1"/>
                </a:solidFill>
                <a:effectLst/>
              </a:rPr>
              <a:t>de </a:t>
            </a:r>
            <a:r>
              <a:rPr lang="fr-FR" sz="3100" i="1" dirty="0" smtClean="0">
                <a:solidFill>
                  <a:schemeClr val="tx1"/>
                </a:solidFill>
                <a:effectLst/>
              </a:rPr>
              <a:t>première</a:t>
            </a:r>
            <a:endParaRPr lang="fr-FR" sz="3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728192"/>
          </a:xfrm>
        </p:spPr>
        <p:txBody>
          <a:bodyPr anchor="ctr">
            <a:noAutofit/>
          </a:bodyPr>
          <a:lstStyle/>
          <a:p>
            <a:pPr algn="ctr"/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Séance 1</a:t>
            </a:r>
            <a:br>
              <a:rPr lang="fr-FR" sz="3600" dirty="0" smtClean="0"/>
            </a:br>
            <a:r>
              <a:rPr lang="fr-FR" sz="3200" dirty="0" smtClean="0"/>
              <a:t> Lecture analytique 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400" dirty="0" smtClean="0"/>
              <a:t>Conte de Perrault </a:t>
            </a:r>
            <a:r>
              <a:rPr lang="fr-FR" sz="2400" dirty="0" smtClean="0">
                <a:solidFill>
                  <a:srgbClr val="00B0F0"/>
                </a:solidFill>
              </a:rPr>
              <a:t>« La Barbe Bleue </a:t>
            </a:r>
            <a:r>
              <a:rPr lang="fr-FR" sz="2800" dirty="0" smtClean="0">
                <a:solidFill>
                  <a:srgbClr val="00B0F0"/>
                </a:solidFill>
              </a:rPr>
              <a:t>»</a:t>
            </a:r>
            <a:br>
              <a:rPr lang="fr-FR" sz="2800" dirty="0" smtClean="0">
                <a:solidFill>
                  <a:srgbClr val="00B0F0"/>
                </a:solidFill>
              </a:rPr>
            </a:br>
            <a:endParaRPr lang="fr-FR" sz="3600" dirty="0">
              <a:solidFill>
                <a:srgbClr val="00B0F0"/>
              </a:solidFill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467544" y="3429000"/>
            <a:ext cx="8280920" cy="117043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286000" y="62068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974645"/>
              </p:ext>
            </p:extLst>
          </p:nvPr>
        </p:nvGraphicFramePr>
        <p:xfrm>
          <a:off x="395536" y="2636912"/>
          <a:ext cx="8352928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147"/>
                <a:gridCol w="4212781"/>
              </a:tblGrid>
              <a:tr h="74781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Barbe Bleue</a:t>
                      </a:r>
                    </a:p>
                    <a:p>
                      <a:pPr algn="ctr"/>
                      <a:r>
                        <a:rPr lang="fr-FR" dirty="0" smtClean="0"/>
                        <a:t> un conte destiné aux enfants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Barbe Bleue</a:t>
                      </a:r>
                    </a:p>
                    <a:p>
                      <a:pPr algn="ctr"/>
                      <a:r>
                        <a:rPr lang="fr-FR" dirty="0" smtClean="0"/>
                        <a:t> un conte destiné aux adultes</a:t>
                      </a:r>
                      <a:endParaRPr lang="fr-FR" dirty="0"/>
                    </a:p>
                  </a:txBody>
                  <a:tcPr/>
                </a:tc>
              </a:tr>
              <a:tr h="306861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147248" cy="151216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SEANCE 2 </a:t>
            </a:r>
            <a:r>
              <a:rPr lang="fr-FR" dirty="0"/>
              <a:t/>
            </a:r>
            <a:br>
              <a:rPr lang="fr-FR" dirty="0"/>
            </a:br>
            <a:r>
              <a:rPr lang="fr-FR" sz="3100" dirty="0"/>
              <a:t>ECRITURE</a:t>
            </a:r>
            <a:br>
              <a:rPr lang="fr-FR" sz="3100" dirty="0"/>
            </a:br>
            <a:r>
              <a:rPr lang="fr-FR" sz="3100" dirty="0"/>
              <a:t>Conte de Perrault </a:t>
            </a:r>
            <a:r>
              <a:rPr lang="fr-FR" sz="3100" dirty="0">
                <a:solidFill>
                  <a:srgbClr val="00B0F0"/>
                </a:solidFill>
              </a:rPr>
              <a:t>« La Barbe Bleue </a:t>
            </a:r>
            <a:r>
              <a:rPr lang="fr-FR" dirty="0">
                <a:solidFill>
                  <a:srgbClr val="00B0F0"/>
                </a:solidFill>
              </a:rPr>
              <a:t>»</a:t>
            </a:r>
            <a:br>
              <a:rPr lang="fr-FR" dirty="0">
                <a:solidFill>
                  <a:srgbClr val="00B0F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0" dirty="0" smtClean="0">
                <a:solidFill>
                  <a:schemeClr val="tx1"/>
                </a:solidFill>
                <a:effectLst/>
              </a:rPr>
              <a:t/>
            </a:r>
            <a:br>
              <a:rPr lang="fr-FR" b="0" dirty="0" smtClean="0">
                <a:solidFill>
                  <a:schemeClr val="tx1"/>
                </a:solidFill>
                <a:effectLst/>
              </a:rPr>
            </a:br>
            <a:endParaRPr lang="fr-F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568" y="90872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11560" y="184482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04456" y="2060848"/>
            <a:ext cx="8172000" cy="18712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fr-FR" sz="2400" b="1" dirty="0" smtClean="0">
                <a:solidFill>
                  <a:schemeClr val="dk1"/>
                </a:solidFill>
                <a:latin typeface="Calibri"/>
                <a:ea typeface="Calibri"/>
                <a:cs typeface="Times New Roman"/>
              </a:rPr>
              <a:t>Objectifs </a:t>
            </a:r>
            <a:endParaRPr lang="fr-FR" sz="2400" b="1" dirty="0">
              <a:solidFill>
                <a:schemeClr val="dk1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200000"/>
              </a:lnSpc>
            </a:pPr>
            <a:r>
              <a:rPr lang="fr-FR" sz="2400" b="1" dirty="0">
                <a:solidFill>
                  <a:schemeClr val="dk1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fr-FR" sz="2000" b="1" dirty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Vérifier que la structure argumentative est acquise</a:t>
            </a:r>
          </a:p>
          <a:p>
            <a:pPr algn="ctr">
              <a:lnSpc>
                <a:spcPct val="200000"/>
              </a:lnSpc>
            </a:pPr>
            <a:r>
              <a:rPr lang="fr-FR" sz="2000" b="1" dirty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 Travailler sur l’argumentation et la </a:t>
            </a:r>
            <a:r>
              <a:rPr lang="fr-FR" sz="2000" b="1" dirty="0" smtClean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contre-argumentation</a:t>
            </a:r>
            <a:endParaRPr lang="fr-FR" sz="2000" b="1" dirty="0">
              <a:solidFill>
                <a:srgbClr val="00B0F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31540" y="4005064"/>
            <a:ext cx="8244916" cy="164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latin typeface="Calibri"/>
                <a:ea typeface="Calibri"/>
                <a:cs typeface="Times New Roman"/>
              </a:rPr>
              <a:t>La progressivité des apprentissages - la compétence travaillée  </a:t>
            </a: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fr-FR" sz="2000" dirty="0">
                <a:latin typeface="Calibri"/>
                <a:ea typeface="Calibri"/>
                <a:cs typeface="Times New Roman"/>
              </a:rPr>
              <a:t>Lire : Lecture analytique </a:t>
            </a: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095500" algn="l"/>
              </a:tabLst>
            </a:pPr>
            <a:r>
              <a:rPr lang="fr-FR" sz="2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fr-FR" sz="2000" b="1" dirty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Écriture/ Réécriture d’un dialogue argumentatif /Réécriture   collective</a:t>
            </a: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095500" algn="l"/>
              </a:tabLst>
            </a:pPr>
            <a:r>
              <a:rPr lang="fr-FR" sz="2000" dirty="0" smtClean="0">
                <a:latin typeface="Calibri"/>
                <a:ea typeface="Calibri"/>
                <a:cs typeface="Times New Roman"/>
              </a:rPr>
              <a:t> Analyse de copies d’élèves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147248" cy="936104"/>
          </a:xfrm>
        </p:spPr>
        <p:txBody>
          <a:bodyPr anchor="ctr">
            <a:normAutofit/>
          </a:bodyPr>
          <a:lstStyle/>
          <a:p>
            <a:pPr algn="ctr"/>
            <a:r>
              <a:rPr lang="fr-FR" dirty="0" smtClean="0"/>
              <a:t>SEANCE 2 - sujet</a:t>
            </a:r>
            <a:endParaRPr lang="fr-F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3568" y="1628800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/>
              <a:t>Vous venez de lire </a:t>
            </a:r>
            <a:r>
              <a:rPr lang="fr-FR" b="1" i="1" u="sng" dirty="0" smtClean="0"/>
              <a:t>La Barbe Bleue </a:t>
            </a:r>
            <a:r>
              <a:rPr lang="fr-FR" b="1" dirty="0" smtClean="0"/>
              <a:t>en classe et vous ne comprenez pas pourquoi étudier un conte est intéressant au lycée : les contes c’est pour les enfants!! </a:t>
            </a:r>
          </a:p>
          <a:p>
            <a:pPr algn="just"/>
            <a:r>
              <a:rPr lang="fr-FR" b="1" dirty="0" smtClean="0"/>
              <a:t>Votre voisin de classe est en total désaccord avec vous. Une vive discussion s’engage…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11560" y="3212976"/>
            <a:ext cx="7956000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Consignes</a:t>
            </a:r>
          </a:p>
          <a:p>
            <a:pPr algn="just"/>
            <a:r>
              <a:rPr lang="fr-FR" sz="2000" b="1" dirty="0" smtClean="0">
                <a:solidFill>
                  <a:srgbClr val="00B0F0"/>
                </a:solidFill>
              </a:rPr>
              <a:t>Votre </a:t>
            </a:r>
            <a:r>
              <a:rPr lang="fr-FR" sz="2000" b="1" dirty="0">
                <a:solidFill>
                  <a:srgbClr val="00B0F0"/>
                </a:solidFill>
              </a:rPr>
              <a:t>travail devra respecter </a:t>
            </a:r>
            <a:r>
              <a:rPr lang="fr-FR" sz="2000" dirty="0" smtClean="0"/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les </a:t>
            </a:r>
            <a:r>
              <a:rPr lang="fr-FR" sz="2000" dirty="0"/>
              <a:t>codes du dialogue s’appuyer sur une argumentation illustrée de la part des deux </a:t>
            </a:r>
            <a:r>
              <a:rPr lang="fr-FR" sz="2000" dirty="0" smtClean="0"/>
              <a:t>protagonistes,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 smtClean="0"/>
              <a:t>votre </a:t>
            </a:r>
            <a:r>
              <a:rPr lang="fr-FR" sz="2000" dirty="0"/>
              <a:t>propos devra respecter la langue française et d’enchaîner dans une réelle logique.</a:t>
            </a:r>
          </a:p>
          <a:p>
            <a:endParaRPr lang="fr-FR" sz="2000" dirty="0"/>
          </a:p>
          <a:p>
            <a:r>
              <a:rPr lang="fr-FR" sz="2000" dirty="0"/>
              <a:t>Pour vous aider, voici un </a:t>
            </a:r>
            <a:r>
              <a:rPr lang="fr-FR" sz="2000" b="1" dirty="0" smtClean="0">
                <a:solidFill>
                  <a:srgbClr val="00B0F0"/>
                </a:solidFill>
              </a:rPr>
              <a:t>tableau d’auto-évaluation</a:t>
            </a:r>
            <a:r>
              <a:rPr lang="fr-FR" sz="2000" dirty="0" smtClean="0"/>
              <a:t> </a:t>
            </a:r>
            <a:r>
              <a:rPr lang="fr-FR" sz="2000" dirty="0"/>
              <a:t>pour vous guider.</a:t>
            </a:r>
          </a:p>
        </p:txBody>
      </p:sp>
    </p:spTree>
    <p:extLst>
      <p:ext uri="{BB962C8B-B14F-4D97-AF65-F5344CB8AC3E}">
        <p14:creationId xmlns:p14="http://schemas.microsoft.com/office/powerpoint/2010/main" val="326021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467544" y="2420888"/>
            <a:ext cx="8136904" cy="122413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3200" b="1" dirty="0" smtClean="0">
                <a:latin typeface="Calibri"/>
                <a:ea typeface="Calibri"/>
                <a:cs typeface="Times New Roman"/>
              </a:rPr>
              <a:t>   </a:t>
            </a:r>
            <a:endParaRPr lang="fr-FR" dirty="0" smtClean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568" y="90872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11560" y="184482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dirty="0" smtClean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847808"/>
              </p:ext>
            </p:extLst>
          </p:nvPr>
        </p:nvGraphicFramePr>
        <p:xfrm>
          <a:off x="107506" y="34306"/>
          <a:ext cx="8928990" cy="6738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38"/>
                <a:gridCol w="1080120"/>
                <a:gridCol w="1404156"/>
                <a:gridCol w="1242138"/>
                <a:gridCol w="1242138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fr-FR" i="1" dirty="0" smtClean="0"/>
                        <a:t>Degré</a:t>
                      </a:r>
                      <a:r>
                        <a:rPr lang="fr-FR" i="1" baseline="0" dirty="0" smtClean="0"/>
                        <a:t> d’acquisition</a:t>
                      </a:r>
                      <a:endParaRPr lang="fr-FR" i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i="1" dirty="0" smtClean="0">
                          <a:latin typeface="+mn-lt"/>
                        </a:rPr>
                        <a:t>ACQUIS</a:t>
                      </a:r>
                      <a:endParaRPr lang="fr-FR" sz="1200" i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+mn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i="1" dirty="0" smtClean="0">
                          <a:latin typeface="+mn-lt"/>
                        </a:rPr>
                        <a:t>EN COURS D’ACQUISITION</a:t>
                      </a:r>
                      <a:endParaRPr lang="fr-FR" sz="1200" i="1" dirty="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704379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AUTO</a:t>
                      </a:r>
                      <a:r>
                        <a:rPr lang="fr-FR" b="1" baseline="0" dirty="0" smtClean="0"/>
                        <a:t> EVALUATION</a:t>
                      </a:r>
                      <a:endParaRPr lang="fr-FR" b="1" dirty="0"/>
                    </a:p>
                  </a:txBody>
                  <a:tcPr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+mn-lt"/>
                        </a:rPr>
                        <a:t>Très bonne maîtrise</a:t>
                      </a:r>
                      <a:endParaRPr lang="fr-FR" sz="1200" b="1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+mn-lt"/>
                        </a:rPr>
                        <a:t>Maîtrise  satisfaisante (confirmé)</a:t>
                      </a:r>
                      <a:endParaRPr lang="fr-FR" sz="1200" b="1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latin typeface="+mn-lt"/>
                          <a:ea typeface="Calibri"/>
                          <a:cs typeface="Times New Roman"/>
                        </a:rPr>
                        <a:t>Maîtrise fragile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latin typeface="+mn-lt"/>
                          <a:ea typeface="Calibri"/>
                          <a:cs typeface="Times New Roman"/>
                        </a:rPr>
                        <a:t>(apprenti)</a:t>
                      </a:r>
                      <a:endParaRPr lang="fr-FR" sz="1200" b="1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latin typeface="+mn-lt"/>
                          <a:ea typeface="Calibri"/>
                          <a:cs typeface="Times New Roman"/>
                        </a:rPr>
                        <a:t>Maîtrise insuffisante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latin typeface="+mn-lt"/>
                          <a:ea typeface="Calibri"/>
                          <a:cs typeface="Times New Roman"/>
                        </a:rPr>
                        <a:t>(débutant)</a:t>
                      </a:r>
                      <a:endParaRPr lang="fr-FR" sz="1200" b="1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b="1" dirty="0">
                          <a:latin typeface="Verdana"/>
                          <a:ea typeface="Calibri"/>
                          <a:cs typeface="Times New Roman"/>
                        </a:rPr>
                        <a:t>Capacité à </a:t>
                      </a:r>
                      <a:r>
                        <a:rPr lang="fr-FR" sz="1050" b="1" dirty="0" smtClean="0">
                          <a:latin typeface="Verdana"/>
                          <a:ea typeface="Calibri"/>
                          <a:cs typeface="Times New Roman"/>
                        </a:rPr>
                        <a:t>structurer  </a:t>
                      </a:r>
                      <a:r>
                        <a:rPr lang="fr-FR" sz="1050" b="1" dirty="0">
                          <a:latin typeface="Verdana"/>
                          <a:ea typeface="Calibri"/>
                          <a:cs typeface="Times New Roman"/>
                        </a:rPr>
                        <a:t>le propos</a:t>
                      </a:r>
                      <a:endParaRPr lang="fr-FR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6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Verdana"/>
                          <a:ea typeface="Calibri"/>
                          <a:cs typeface="Times New Roman"/>
                        </a:rPr>
                        <a:t>Capacité à introduire le propos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107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Verdana"/>
                          <a:ea typeface="Calibri"/>
                          <a:cs typeface="Times New Roman"/>
                        </a:rPr>
                        <a:t>Capacité à mener un dialogue en respectant les règles nécessaires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6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Verdana"/>
                          <a:ea typeface="Calibri"/>
                          <a:cs typeface="Times New Roman"/>
                        </a:rPr>
                        <a:t>Capacité à conclure le propos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Capacité à argumenter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6648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dk1"/>
                          </a:solidFill>
                          <a:latin typeface="Verdana"/>
                          <a:ea typeface="Calibri"/>
                          <a:cs typeface="Times New Roman"/>
                        </a:rPr>
                        <a:t>Capacité à présenter la thèse </a:t>
                      </a: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6648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dk1"/>
                          </a:solidFill>
                          <a:latin typeface="Verdana"/>
                          <a:ea typeface="Calibri"/>
                          <a:cs typeface="Times New Roman"/>
                        </a:rPr>
                        <a:t>Capacité à présenter les arguments</a:t>
                      </a: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6648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dk1"/>
                          </a:solidFill>
                          <a:latin typeface="Verdana"/>
                          <a:ea typeface="Calibri"/>
                          <a:cs typeface="Times New Roman"/>
                        </a:rPr>
                        <a:t>Capacité à présenter les contre arguments</a:t>
                      </a: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94785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dk1"/>
                          </a:solidFill>
                          <a:latin typeface="Verdana"/>
                          <a:ea typeface="Calibri"/>
                          <a:cs typeface="Times New Roman"/>
                        </a:rPr>
                        <a:t>Capacité à mobiliser les exemples (possibilité de s’appuyer sur analyse littéraire)</a:t>
                      </a: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8971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kern="1200" dirty="0">
                          <a:solidFill>
                            <a:schemeClr val="dk1"/>
                          </a:solidFill>
                          <a:latin typeface="Verdana"/>
                          <a:ea typeface="Calibri"/>
                          <a:cs typeface="Times New Roman"/>
                        </a:rPr>
                        <a:t>Capacité à donner du liant à vos idées (connecteurs logiques)</a:t>
                      </a: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145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Verdana"/>
                          <a:ea typeface="Calibri"/>
                          <a:cs typeface="Times New Roman"/>
                        </a:rPr>
                        <a:t>Capacité à </a:t>
                      </a:r>
                      <a:r>
                        <a:rPr kumimoji="0" lang="fr-FR" sz="1200" b="1" kern="1200" dirty="0" smtClean="0">
                          <a:solidFill>
                            <a:schemeClr val="dk1"/>
                          </a:solidFill>
                          <a:latin typeface="Verdana"/>
                          <a:ea typeface="Calibri"/>
                          <a:cs typeface="Times New Roman"/>
                        </a:rPr>
                        <a:t>maîtriser la </a:t>
                      </a:r>
                      <a:r>
                        <a:rPr kumimoji="0" lang="fr-FR" sz="1200" b="1" kern="1200" dirty="0">
                          <a:solidFill>
                            <a:schemeClr val="dk1"/>
                          </a:solidFill>
                          <a:latin typeface="Verdana"/>
                          <a:ea typeface="Calibri"/>
                          <a:cs typeface="Times New Roman"/>
                        </a:rPr>
                        <a:t>langue</a:t>
                      </a: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6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Verdana"/>
                          <a:ea typeface="Calibri"/>
                          <a:cs typeface="Times New Roman"/>
                        </a:rPr>
                        <a:t>Orthographe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6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Verdana"/>
                          <a:ea typeface="Calibri"/>
                          <a:cs typeface="Times New Roman"/>
                        </a:rPr>
                        <a:t>Syntaxe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566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Verdana"/>
                          <a:ea typeface="Calibri"/>
                          <a:cs typeface="Times New Roman"/>
                        </a:rPr>
                        <a:t>Richesse vocabulaire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609" marR="27609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147248" cy="151216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SEANCE 3 </a:t>
            </a:r>
            <a:r>
              <a:rPr lang="fr-FR" dirty="0"/>
              <a:t/>
            </a:r>
            <a:br>
              <a:rPr lang="fr-FR" dirty="0"/>
            </a:br>
            <a:r>
              <a:rPr lang="fr-FR" sz="2800" dirty="0"/>
              <a:t>REECRITURE COLLECTIVE</a:t>
            </a:r>
            <a:br>
              <a:rPr lang="fr-FR" sz="2800" dirty="0"/>
            </a:br>
            <a:r>
              <a:rPr lang="fr-FR" sz="3100" dirty="0" smtClean="0"/>
              <a:t>Conte </a:t>
            </a:r>
            <a:r>
              <a:rPr lang="fr-FR" sz="3100" dirty="0"/>
              <a:t>de Perrault </a:t>
            </a:r>
            <a:r>
              <a:rPr lang="fr-FR" sz="3100" dirty="0">
                <a:solidFill>
                  <a:srgbClr val="00B0F0"/>
                </a:solidFill>
              </a:rPr>
              <a:t>« La Barbe Bleue </a:t>
            </a:r>
            <a:r>
              <a:rPr lang="fr-FR" dirty="0">
                <a:solidFill>
                  <a:srgbClr val="00B0F0"/>
                </a:solidFill>
              </a:rPr>
              <a:t>»</a:t>
            </a:r>
            <a:br>
              <a:rPr lang="fr-FR" dirty="0">
                <a:solidFill>
                  <a:srgbClr val="00B0F0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0" dirty="0" smtClean="0">
                <a:solidFill>
                  <a:schemeClr val="tx1"/>
                </a:solidFill>
                <a:effectLst/>
              </a:rPr>
              <a:t/>
            </a:r>
            <a:br>
              <a:rPr lang="fr-FR" b="0" dirty="0" smtClean="0">
                <a:solidFill>
                  <a:schemeClr val="tx1"/>
                </a:solidFill>
                <a:effectLst/>
              </a:rPr>
            </a:br>
            <a:endParaRPr lang="fr-F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568" y="90872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11560" y="184482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04456" y="2060848"/>
            <a:ext cx="8172000" cy="16250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fr-FR" sz="2400" b="1" dirty="0">
                <a:latin typeface="Calibri"/>
                <a:ea typeface="Calibri"/>
                <a:cs typeface="Times New Roman"/>
              </a:rPr>
              <a:t>Objectifs </a:t>
            </a:r>
          </a:p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 Étudier et comparer des copies</a:t>
            </a:r>
          </a:p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 Aboutir à une rédaction collective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31540" y="4005064"/>
            <a:ext cx="8244916" cy="1649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latin typeface="Calibri"/>
                <a:ea typeface="Calibri"/>
                <a:cs typeface="Times New Roman"/>
              </a:rPr>
              <a:t>La progressivité des apprentissages - la compétence travaillée  </a:t>
            </a: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fr-FR" sz="2000" dirty="0">
                <a:latin typeface="Calibri"/>
                <a:ea typeface="Calibri"/>
                <a:cs typeface="Times New Roman"/>
              </a:rPr>
              <a:t>Lire : Lecture analytique </a:t>
            </a: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095500" algn="l"/>
              </a:tabLst>
            </a:pPr>
            <a:r>
              <a:rPr lang="fr-FR" sz="24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fr-FR" sz="2000" dirty="0">
                <a:latin typeface="Calibri"/>
                <a:ea typeface="Calibri"/>
                <a:cs typeface="Times New Roman"/>
              </a:rPr>
              <a:t>Écriture/ Réécriture d’un dialogue argumentatif /Réécriture   collective</a:t>
            </a:r>
          </a:p>
          <a:p>
            <a:pPr algn="r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095500" algn="l"/>
              </a:tabLst>
            </a:pPr>
            <a:r>
              <a:rPr lang="fr-FR" sz="20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fr-FR" sz="2000" b="1" dirty="0">
                <a:solidFill>
                  <a:srgbClr val="00B0F0"/>
                </a:solidFill>
                <a:latin typeface="Calibri"/>
                <a:ea typeface="Calibri"/>
                <a:cs typeface="Times New Roman"/>
              </a:rPr>
              <a:t>Analyse de copies d’élèves</a:t>
            </a:r>
          </a:p>
        </p:txBody>
      </p:sp>
    </p:spTree>
    <p:extLst>
      <p:ext uri="{BB962C8B-B14F-4D97-AF65-F5344CB8AC3E}">
        <p14:creationId xmlns:p14="http://schemas.microsoft.com/office/powerpoint/2010/main" val="274848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177827"/>
              </p:ext>
            </p:extLst>
          </p:nvPr>
        </p:nvGraphicFramePr>
        <p:xfrm>
          <a:off x="251520" y="332656"/>
          <a:ext cx="8495999" cy="6372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0317"/>
                <a:gridCol w="1569899"/>
                <a:gridCol w="1569899"/>
                <a:gridCol w="1505884"/>
              </a:tblGrid>
              <a:tr h="650154">
                <a:tc gridSpan="4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solidFill>
                            <a:srgbClr val="FF3300"/>
                          </a:solidFill>
                          <a:latin typeface="Calibri"/>
                          <a:ea typeface="Calibri"/>
                          <a:cs typeface="Times New Roman"/>
                        </a:rPr>
                        <a:t>Grille d’analyse</a:t>
                      </a:r>
                      <a:endParaRPr lang="fr-FR" sz="2800" b="1" dirty="0">
                        <a:solidFill>
                          <a:srgbClr val="FF33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015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Éléments intéressants pour </a:t>
                      </a:r>
                      <a:r>
                        <a:rPr lang="fr-FR" sz="1200" b="1" dirty="0" smtClean="0">
                          <a:latin typeface="Verdana"/>
                          <a:ea typeface="Calibri"/>
                          <a:cs typeface="Times New Roman"/>
                        </a:rPr>
                        <a:t>l’introduction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015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Éléments intéressants pour la </a:t>
                      </a:r>
                      <a:r>
                        <a:rPr lang="fr-FR" sz="1200" b="1" dirty="0" smtClean="0">
                          <a:latin typeface="Verdana"/>
                          <a:ea typeface="Calibri"/>
                          <a:cs typeface="Times New Roman"/>
                        </a:rPr>
                        <a:t>conclusion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42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Règles du dialogue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42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Présentation thèse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015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Arguments pertinents pour la vision </a:t>
                      </a:r>
                      <a:r>
                        <a:rPr lang="fr-FR" sz="1200" b="1" dirty="0" smtClean="0">
                          <a:latin typeface="Verdana"/>
                          <a:ea typeface="Calibri"/>
                          <a:cs typeface="Times New Roman"/>
                        </a:rPr>
                        <a:t>enfant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015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Arguments pertinents pour la vision </a:t>
                      </a:r>
                      <a:r>
                        <a:rPr lang="fr-FR" sz="1200" b="1" dirty="0" smtClean="0">
                          <a:latin typeface="Verdana"/>
                          <a:ea typeface="Calibri"/>
                          <a:cs typeface="Times New Roman"/>
                        </a:rPr>
                        <a:t>adulte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42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Exemples Barbe Bleue </a:t>
                      </a:r>
                      <a:r>
                        <a:rPr lang="fr-FR" sz="1200" b="1" dirty="0" smtClean="0">
                          <a:latin typeface="Verdana"/>
                          <a:ea typeface="Calibri"/>
                          <a:cs typeface="Times New Roman"/>
                        </a:rPr>
                        <a:t>enfants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42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Exemples Barbe Bleue </a:t>
                      </a:r>
                      <a:r>
                        <a:rPr lang="fr-FR" sz="1200" b="1" dirty="0" smtClean="0">
                          <a:latin typeface="Verdana"/>
                          <a:ea typeface="Calibri"/>
                          <a:cs typeface="Times New Roman"/>
                        </a:rPr>
                        <a:t>adultes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424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Verdana"/>
                          <a:ea typeface="Calibri"/>
                          <a:cs typeface="Times New Roman"/>
                        </a:rPr>
                        <a:t>Exemples autres contes </a:t>
                      </a:r>
                      <a:r>
                        <a:rPr lang="fr-FR" sz="1200" b="1" dirty="0" smtClean="0">
                          <a:latin typeface="Verdana"/>
                          <a:ea typeface="Calibri"/>
                          <a:cs typeface="Times New Roman"/>
                        </a:rPr>
                        <a:t>enfants</a:t>
                      </a:r>
                      <a:endParaRPr lang="fr-FR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8376" y="836712"/>
            <a:ext cx="8147248" cy="1828076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CONSTAT</a:t>
            </a:r>
            <a:br>
              <a:rPr lang="fr-FR" dirty="0" smtClean="0"/>
            </a:br>
            <a:r>
              <a:rPr lang="fr-FR" dirty="0" smtClean="0"/>
              <a:t>LA LECTURE DES COPIES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0" y="184482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899592" y="193541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u="sng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83568" y="2589271"/>
            <a:ext cx="7776864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ea typeface="Times New Roman" pitchFamily="18" charset="0"/>
                <a:cs typeface="Arial" pitchFamily="34" charset="0"/>
              </a:rPr>
              <a:t>Les points forts / les difficultés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1800" b="1" dirty="0" smtClean="0">
                <a:solidFill>
                  <a:srgbClr val="00B0F0"/>
                </a:solidFill>
                <a:cs typeface="Arial" pitchFamily="34" charset="0"/>
              </a:rPr>
              <a:t>Les points à améliorer  avec les pistes de </a:t>
            </a:r>
            <a:r>
              <a:rPr lang="fr-FR" sz="1800" b="1" dirty="0" err="1" smtClean="0">
                <a:solidFill>
                  <a:srgbClr val="00B0F0"/>
                </a:solidFill>
                <a:cs typeface="Arial" pitchFamily="34" charset="0"/>
              </a:rPr>
              <a:t>remédiation</a:t>
            </a:r>
            <a:r>
              <a:rPr lang="fr-FR" sz="1800" b="1" dirty="0" smtClean="0">
                <a:solidFill>
                  <a:srgbClr val="00B0F0"/>
                </a:solidFill>
                <a:cs typeface="Arial" pitchFamily="34" charset="0"/>
              </a:rPr>
              <a:t> proposées par l’enseignant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sz="1800" b="1" dirty="0" smtClean="0">
              <a:solidFill>
                <a:srgbClr val="00B0F0"/>
              </a:solidFill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b="1" dirty="0" smtClean="0">
                <a:solidFill>
                  <a:srgbClr val="00B0F0"/>
                </a:solidFill>
                <a:cs typeface="Arial" pitchFamily="34" charset="0"/>
              </a:rPr>
              <a:t>Consignes à donner au préalable avant l’élaboration du dialogue argumenté</a:t>
            </a:r>
            <a:r>
              <a:rPr lang="fr-FR" sz="1800" b="1" dirty="0" smtClean="0">
                <a:solidFill>
                  <a:srgbClr val="00B0F0"/>
                </a:solidFill>
                <a:cs typeface="Arial" pitchFamily="34" charset="0"/>
              </a:rPr>
              <a:t> 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1150</TotalTime>
  <Words>389</Words>
  <Application>Microsoft Office PowerPoint</Application>
  <PresentationFormat>Affichage à l'écran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Aspect</vt:lpstr>
      <vt:lpstr>LES OBJETS D’ETUDE DE BAC PRO  La progressivité des apprentissages</vt:lpstr>
      <vt:lpstr>Atelier B : Lire et écrire programme de première</vt:lpstr>
      <vt:lpstr> Séance 1  Lecture analytique  Conte de Perrault « La Barbe Bleue » </vt:lpstr>
      <vt:lpstr>   SEANCE 2  ECRITURE Conte de Perrault « La Barbe Bleue »   </vt:lpstr>
      <vt:lpstr>SEANCE 2 - sujet</vt:lpstr>
      <vt:lpstr>Présentation PowerPoint</vt:lpstr>
      <vt:lpstr>   SEANCE 3  REECRITURE COLLECTIVE Conte de Perrault « La Barbe Bleue »   </vt:lpstr>
      <vt:lpstr>Présentation PowerPoint</vt:lpstr>
      <vt:lpstr>   CONSTAT LA LECTURE DES COPIES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OBJET D’ETUDE/PROGRESSIVITE DES APPRENTISSAGES</dc:title>
  <dc:creator>patricia terrier</dc:creator>
  <cp:lastModifiedBy>Valérie ROMEYER</cp:lastModifiedBy>
  <cp:revision>60</cp:revision>
  <dcterms:created xsi:type="dcterms:W3CDTF">2016-02-10T16:13:54Z</dcterms:created>
  <dcterms:modified xsi:type="dcterms:W3CDTF">2016-03-20T09:23:40Z</dcterms:modified>
</cp:coreProperties>
</file>