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9" r:id="rId3"/>
    <p:sldId id="283" r:id="rId4"/>
    <p:sldId id="289" r:id="rId5"/>
    <p:sldId id="286" r:id="rId6"/>
    <p:sldId id="287" r:id="rId7"/>
    <p:sldId id="288" r:id="rId8"/>
    <p:sldId id="294" r:id="rId9"/>
    <p:sldId id="276" r:id="rId10"/>
    <p:sldId id="272" r:id="rId11"/>
    <p:sldId id="278" r:id="rId12"/>
    <p:sldId id="295" r:id="rId13"/>
    <p:sldId id="296" r:id="rId14"/>
  </p:sldIdLst>
  <p:sldSz cx="9144000" cy="6858000" type="screen4x3"/>
  <p:notesSz cx="6889750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0" autoAdjust="0"/>
    <p:restoredTop sz="94660"/>
  </p:normalViewPr>
  <p:slideViewPr>
    <p:cSldViewPr>
      <p:cViewPr>
        <p:scale>
          <a:sx n="72" d="100"/>
          <a:sy n="7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7E681B4-D1C2-4A74-86C1-BB1424F5A32C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4AFEA9A-37BF-4D3C-A688-B5966B95A74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04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FEA9A-37BF-4D3C-A688-B5966B95A745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719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708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993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0772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24DC-EB81-4B1F-A928-E01D4714930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77A3-C24D-4C8B-8A12-73AC645B1AAB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3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017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961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570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436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755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618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36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817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6011-8B45-4D01-BF53-B7F688E1950D}" type="datetimeFigureOut">
              <a:rPr lang="fr-FR" smtClean="0"/>
              <a:pPr/>
              <a:t>13/05/2016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853E-C92F-4599-8F91-5D5BE56666D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802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824DC-EB81-4B1F-A928-E01D4714930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77A3-C24D-4C8B-8A12-73AC645B1AAB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4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20691"/>
            <a:ext cx="7772400" cy="1728191"/>
          </a:xfrm>
        </p:spPr>
        <p:txBody>
          <a:bodyPr/>
          <a:lstStyle/>
          <a:p>
            <a:r>
              <a:rPr lang="fr-FR" dirty="0"/>
              <a:t>Progressivité des apprentissages</a:t>
            </a:r>
            <a:br>
              <a:rPr lang="fr-FR" dirty="0"/>
            </a:br>
            <a:r>
              <a:rPr lang="fr-FR" dirty="0"/>
              <a:t>en lettres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6800800" cy="1944216"/>
          </a:xfrm>
        </p:spPr>
        <p:txBody>
          <a:bodyPr>
            <a:normAutofit fontScale="85000" lnSpcReduction="10000"/>
          </a:bodyPr>
          <a:lstStyle/>
          <a:p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Comment 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travailler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la compétence « 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Entrer dans l’échange oral</a:t>
            </a: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»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sur le cycle des 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trois 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années baccalauréat professionnel ?</a:t>
            </a:r>
          </a:p>
          <a:p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092" y="4869160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739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1196752"/>
            <a:ext cx="7416824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</a:rPr>
              <a:t>Des exemples de situation d’oral conduisant à une progressivité des apprentissages sur l’ensemble du cycle</a:t>
            </a:r>
            <a:r>
              <a:rPr lang="fr-FR" sz="3200" dirty="0"/>
              <a:t> </a:t>
            </a:r>
            <a:r>
              <a:rPr lang="fr-FR" sz="3200" dirty="0" smtClean="0"/>
              <a:t>:</a:t>
            </a:r>
          </a:p>
          <a:p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0969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992141"/>
              </p:ext>
            </p:extLst>
          </p:nvPr>
        </p:nvGraphicFramePr>
        <p:xfrm>
          <a:off x="0" y="332656"/>
          <a:ext cx="9143999" cy="6808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9425"/>
                <a:gridCol w="1120091"/>
                <a:gridCol w="2135891"/>
                <a:gridCol w="2136493"/>
                <a:gridCol w="2222099"/>
              </a:tblGrid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LANGAGE ORAL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Attendus de fin de cycle 4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                        Progressivité sur le cycle BAC PRO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1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Exemples de situations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3Prépa pro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Seconde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Première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Terminale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</a:tr>
              <a:tr h="1250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Lire à haute voix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Dire 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Mise en voix et théâtralisation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Mémorisation  de textes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Lire un texte à haute voix de manière claire et intelligible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Dire de mémoire un texte littéraire ; S'engager dans un jeu théâtral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Lire à haute voix un texte bref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Réciter un poème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Dire une phrase, un vers, etc (une partie de texte) pour accéder à l’interprétation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Lire ou réciter un texte littéraire de manière expressive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Dire un paragraphe, une strophe (un passage plus long) pour accéder à l’interprétation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Mettre en voix un texte littéraire plus long : la mise en voix rend compte de l’interprétation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</a:tr>
              <a:tr h="1875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Reformuler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effectLst/>
                        </a:rPr>
                        <a:t>Écouter  de manière attentive et active.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effectLst/>
                        </a:rPr>
                        <a:t>Formuler des réactions après lecture d’un texte.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effectLst/>
                        </a:rPr>
                        <a:t>Citer, résumer 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Reformuler  des propos tenus par autrui.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Raconter une histoire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Ecouter ou lire et reformuler une consigne, une question, une des idées d'un texte ou d’un autre élève.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Paraphraser le texte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Ecouter ou lire et résumer un texte, un film, </a:t>
                      </a:r>
                      <a:r>
                        <a:rPr lang="fr-FR" sz="1050" dirty="0" err="1">
                          <a:effectLst/>
                        </a:rPr>
                        <a:t>etc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Ecouter ou lire et résumer le propos de textes plus complexes.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</a:tr>
              <a:tr h="2406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Exposer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Rendre compte d'une lecture  de texte ou d'un corpus (parcours dans une œuvre- lecture plurielle d’une OI- groupement de textes)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NB : utiliser la grille de critères pour l’évaluation de l’apprentissage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(Oral de contrôle*)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effectLst/>
                        </a:rPr>
                        <a:t>Produire une intervention orale continue de cinq à dix minutes (présentation d’une œuvre littéraire ou artistique, exposé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des résultats d’une recherche)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Expliciter une démarche personnelle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Présenter un compte rendu de lecture structuré (5 minutes minimum)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Savoir expliciter fournir des précisions – reformuler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>
                          <a:effectLst/>
                        </a:rPr>
                        <a:t>ou répondre aux axes de lecture à partir d’une prise de notes en s'appuyant sur des extraits de textes, des relevés d'indices...</a:t>
                      </a:r>
                      <a:endParaRPr lang="fr-FR" sz="105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Présenter un exposé organisé (connecteurs) plus long (10 minutes)   sans lire  ses notes avec support diaporama.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Savoir justifier si besoin (Précisions demandées par le professeur ou les élèves)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Répondre aux axes de lecture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Confronter leur lecture en tenant compte des observations de l'auditoire 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Présenter un exposé organisé et problématisé de 15 minutes.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Savoir  justifier et répondre aux questions de l’auditoire (épreuve orale du bac) en se détachant de ses notes.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Répondre à des axes de lecture de plus en plus complexes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1050" dirty="0">
                          <a:effectLst/>
                        </a:rPr>
                        <a:t>Confronter  les  lectures  en tenant compte des observations de l'auditoire </a:t>
                      </a:r>
                      <a:endParaRPr lang="fr-FR" sz="105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5763" marR="457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2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8074"/>
              </p:ext>
            </p:extLst>
          </p:nvPr>
        </p:nvGraphicFramePr>
        <p:xfrm>
          <a:off x="251520" y="404664"/>
          <a:ext cx="8496943" cy="6151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198"/>
                <a:gridCol w="1040830"/>
                <a:gridCol w="1984749"/>
                <a:gridCol w="1985310"/>
                <a:gridCol w="2064856"/>
              </a:tblGrid>
              <a:tr h="3312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Du  dialogue  argumentatif au  débat argumentatif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Interagir dans un débat de manière constructive et en respectant la parole de l’autre.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Exprimer une opinion argumentée et prendre 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compte son interlocuteur.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(connaissance des codes de la conversation en public)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Animer et arbitrer un débat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Préparer  les arguments avec l'aide du professeur qui distribue les rôles.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Intervenir dans un dialogue argumenté préparé. Attendre son tour de parole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790575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790575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790575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790575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Etre attentif aux réactions des autres interlocuteurs, intervenir à bon escient, sans couper la parole.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Adapter son niveau de langue à la situation de communication.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Utiliser le lexique approprié : usuel et thématique (OE)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Préparer les arguments avec plus d'autonomie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Les élèves choisissent le contenu à défendre et le rôle dans l'organisation de la parole en s'appuyant sur des références culturelles, littéraires.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S'insérer dans le dialogue argumentatif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Vers un débat plus autonome et plus élaboré, plus convaincant, plus objectif en reformulant des idées.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Contredire le jugement d’autrui  ou/ et de nuancer son propos ou celui d’autrui.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Savoir retenir l'attention de l’auditoire (regard, voix)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Adapter son niveau de langue à la situation de communication.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Utiliser le lexique approprié : usuel et thématique(OE)</a:t>
                      </a:r>
                      <a:endParaRPr lang="fr-FR" sz="90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Préparer et exprimer des arguments en  totale autonomie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Participation à un débat</a:t>
                      </a:r>
                      <a:r>
                        <a:rPr lang="fr-FR" sz="900" u="sng">
                          <a:effectLst/>
                        </a:rPr>
                        <a:t> </a:t>
                      </a:r>
                      <a:r>
                        <a:rPr lang="fr-FR" sz="900">
                          <a:effectLst/>
                        </a:rPr>
                        <a:t>d'idées mettant en jeu des valeurs  avec  mise en scène de la parole.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Discours structuré et convaincant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Recours aux procédés de l'éloquence pour convaincre et persuader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Le plus : Etre capable d'intervenir  de manière spontanée et pertinente (improvisation) en nuançant ses propos et/ou en étayant ses propos par des exemples (livre, auteur…), des citations.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Utiliser le lexique approprié : usuel et thématique(OE)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Animer et arbitrer un débat</a:t>
                      </a:r>
                      <a:endParaRPr lang="fr-FR" sz="90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</a:tr>
              <a:tr h="2409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Mener une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Interview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Ancrer  les questions dans les problématiques littéraires des objets d’étude</a:t>
                      </a:r>
                      <a:endParaRPr lang="fr-FR" sz="90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Le cadre de  l’interview est fixé par le professeur qui dirige les échanges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Préparation des questions, distribuer les questions à certains élèves.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 (Questions plus fermées et générales- mais aussi en référence au questionnement des OE)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 Etre capable de suivre  l'échange pour repérer si la question à poser   n'a pas été déjà traitée par l’auteur.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>
                          <a:effectLst/>
                        </a:rPr>
                        <a:t>La durée de l’interview doit être adaptée aux compétences  d’écoute ( 30 minutes) + autour du projet les élèves apportent quelque chose réciprocité de l’échange</a:t>
                      </a:r>
                      <a:endParaRPr lang="fr-FR" sz="90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Un cadre d’interview qui  permet aux élèves d’intervenir plus librement, sous le contrôle du professeur.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Préparation de la rencontre en laissant  plus de marge de manœuvre aux élèves : -Questions plus ouvertes,  moins nombreuses et plus littéraires   - Organisation de l'échange.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Un cadre d’interview ouvert qui laisse les élèves maîtres de l’interview, le professeur  observe et si nécessaire régule.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fr-FR" sz="900" dirty="0">
                          <a:effectLst/>
                        </a:rPr>
                        <a:t>Préparation en autonomie des questions, en s'assurant de l'organisation de l'échange et de la pertinence des questions</a:t>
                      </a:r>
                      <a:endParaRPr lang="fr-FR" sz="900" dirty="0">
                        <a:solidFill>
                          <a:srgbClr val="00000A"/>
                        </a:solidFill>
                        <a:effectLst/>
                        <a:latin typeface="Calibri"/>
                        <a:ea typeface="Lucida Sans Unicode"/>
                        <a:cs typeface="Calibri"/>
                      </a:endParaRPr>
                    </a:p>
                  </a:txBody>
                  <a:tcPr marL="44387" marR="443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12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Les réponses pédagogiques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544616"/>
          </a:xfrm>
        </p:spPr>
        <p:txBody>
          <a:bodyPr>
            <a:normAutofit fontScale="3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7200" dirty="0">
                <a:solidFill>
                  <a:srgbClr val="FF0000"/>
                </a:solidFill>
              </a:rPr>
              <a:t>S’appuyer sur les compétences langagières </a:t>
            </a:r>
            <a:r>
              <a:rPr lang="fr-FR" sz="7200" dirty="0" smtClean="0">
                <a:solidFill>
                  <a:srgbClr val="FF0000"/>
                </a:solidFill>
              </a:rPr>
              <a:t>attendues </a:t>
            </a:r>
            <a:r>
              <a:rPr lang="fr-FR" sz="7200" dirty="0">
                <a:solidFill>
                  <a:srgbClr val="FF0000"/>
                </a:solidFill>
              </a:rPr>
              <a:t>en fin de cycle </a:t>
            </a:r>
            <a:r>
              <a:rPr lang="fr-FR" sz="7200" i="1" dirty="0" smtClean="0">
                <a:solidFill>
                  <a:srgbClr val="FF0000"/>
                </a:solidFill>
              </a:rPr>
              <a:t>4 </a:t>
            </a:r>
            <a:r>
              <a:rPr lang="fr-FR" sz="7200" i="1" dirty="0" smtClean="0"/>
              <a:t>(</a:t>
            </a:r>
            <a:r>
              <a:rPr lang="fr-FR" sz="7200" i="1" dirty="0"/>
              <a:t>voir </a:t>
            </a:r>
            <a:r>
              <a:rPr lang="fr-FR" sz="7200" i="1" dirty="0" smtClean="0"/>
              <a:t>document  nouveau programme français collège  2016). 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7200" i="1" dirty="0" smtClean="0">
                <a:solidFill>
                  <a:srgbClr val="00B050"/>
                </a:solidFill>
              </a:rPr>
              <a:t>Attendus </a:t>
            </a:r>
            <a:r>
              <a:rPr lang="fr-FR" sz="7200" i="1" dirty="0">
                <a:solidFill>
                  <a:srgbClr val="00B050"/>
                </a:solidFill>
              </a:rPr>
              <a:t>de fin de </a:t>
            </a:r>
            <a:r>
              <a:rPr lang="fr-FR" sz="7200" i="1" dirty="0" smtClean="0">
                <a:solidFill>
                  <a:srgbClr val="00B050"/>
                </a:solidFill>
              </a:rPr>
              <a:t>cycle</a:t>
            </a:r>
          </a:p>
          <a:p>
            <a:pPr marL="0" indent="0" algn="just">
              <a:buNone/>
            </a:pPr>
            <a:endParaRPr lang="fr-FR" sz="7200" i="1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fr-FR" sz="7200" dirty="0"/>
              <a:t>- </a:t>
            </a:r>
            <a:r>
              <a:rPr lang="fr-FR" sz="7200" b="1" dirty="0"/>
              <a:t>Comprendre des discours oraux élaborés </a:t>
            </a:r>
            <a:r>
              <a:rPr lang="fr-FR" sz="7200" dirty="0"/>
              <a:t>(récit, exposé magistral, émission documentaire, journal d’information).</a:t>
            </a:r>
          </a:p>
          <a:p>
            <a:pPr marL="0" indent="0" algn="just">
              <a:buNone/>
            </a:pPr>
            <a:r>
              <a:rPr lang="fr-FR" sz="7200" dirty="0"/>
              <a:t>- </a:t>
            </a:r>
            <a:r>
              <a:rPr lang="fr-FR" sz="7200" b="1" dirty="0"/>
              <a:t>Produire une intervention orale </a:t>
            </a:r>
            <a:r>
              <a:rPr lang="fr-FR" sz="7200" dirty="0"/>
              <a:t>continue de cinq à dix minutes (présentation d’une oeuvre littéraire ou artistique, </a:t>
            </a:r>
            <a:r>
              <a:rPr lang="fr-FR" sz="7200" dirty="0" smtClean="0"/>
              <a:t>exposé des </a:t>
            </a:r>
            <a:r>
              <a:rPr lang="fr-FR" sz="7200" dirty="0"/>
              <a:t>résultats d’une recherche, défense argumentée d’un point de vue).</a:t>
            </a:r>
          </a:p>
          <a:p>
            <a:pPr marL="0" indent="0" algn="just">
              <a:buNone/>
            </a:pPr>
            <a:r>
              <a:rPr lang="fr-FR" sz="7200" dirty="0"/>
              <a:t>- </a:t>
            </a:r>
            <a:r>
              <a:rPr lang="fr-FR" sz="7200" b="1" dirty="0"/>
              <a:t>Interagir dans un débat</a:t>
            </a:r>
            <a:r>
              <a:rPr lang="fr-FR" sz="7200" dirty="0"/>
              <a:t> de manière constructive et en respectant la parole de l’autre.</a:t>
            </a:r>
          </a:p>
          <a:p>
            <a:pPr marL="0" indent="0" algn="just">
              <a:buNone/>
            </a:pPr>
            <a:r>
              <a:rPr lang="fr-FR" sz="7200" dirty="0"/>
              <a:t>- </a:t>
            </a:r>
            <a:r>
              <a:rPr lang="fr-FR" sz="7200" b="1" dirty="0"/>
              <a:t>Lire un texte à haute voix </a:t>
            </a:r>
            <a:r>
              <a:rPr lang="fr-FR" sz="7200" dirty="0"/>
              <a:t>de manière claire et intelligible ; </a:t>
            </a:r>
            <a:r>
              <a:rPr lang="fr-FR" sz="7200" b="1" dirty="0"/>
              <a:t>dire de mémoire un texte littéraire</a:t>
            </a:r>
            <a:r>
              <a:rPr lang="fr-FR" sz="7200" dirty="0"/>
              <a:t> ; </a:t>
            </a:r>
            <a:r>
              <a:rPr lang="fr-FR" sz="7200" b="1" dirty="0"/>
              <a:t>s'engager dans un </a:t>
            </a:r>
            <a:r>
              <a:rPr lang="fr-FR" sz="7200" b="1" dirty="0" smtClean="0"/>
              <a:t>jeu théâtral</a:t>
            </a:r>
            <a:r>
              <a:rPr lang="fr-FR" sz="7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287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fr-FR" sz="2200" dirty="0">
                <a:solidFill>
                  <a:prstClr val="black"/>
                </a:solidFill>
              </a:rPr>
              <a:t>Mettre en place dès le début du </a:t>
            </a:r>
            <a:r>
              <a:rPr lang="fr-FR" sz="2200" dirty="0" smtClean="0">
                <a:solidFill>
                  <a:prstClr val="black"/>
                </a:solidFill>
              </a:rPr>
              <a:t>cycle BAC PRO </a:t>
            </a:r>
            <a:r>
              <a:rPr lang="fr-FR" sz="2200" dirty="0">
                <a:solidFill>
                  <a:prstClr val="black"/>
                </a:solidFill>
              </a:rPr>
              <a:t>un travail oral  systématique afin d’améliorer </a:t>
            </a:r>
            <a:r>
              <a:rPr lang="fr-FR" sz="2200" b="1" dirty="0">
                <a:solidFill>
                  <a:prstClr val="black"/>
                </a:solidFill>
              </a:rPr>
              <a:t>parallèlement les comportements et le langage: </a:t>
            </a:r>
            <a:endParaRPr lang="fr-FR" sz="2200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fr-FR" sz="2200" b="1" dirty="0">
              <a:solidFill>
                <a:prstClr val="black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fr-FR" sz="2200" b="1" dirty="0">
                <a:solidFill>
                  <a:srgbClr val="FF0000"/>
                </a:solidFill>
              </a:rPr>
              <a:t>Donner la parole aux élèves dans des cadres précis mais aussi dans la conduite du cours </a:t>
            </a:r>
            <a:endParaRPr lang="fr-FR" sz="2200" b="1" dirty="0" smtClean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endParaRPr lang="fr-FR" sz="2200" dirty="0" smtClean="0"/>
          </a:p>
          <a:p>
            <a:pPr marL="0" lvl="0" indent="0" algn="just">
              <a:buNone/>
            </a:pPr>
            <a:r>
              <a:rPr lang="fr-FR" sz="2200" dirty="0" smtClean="0"/>
              <a:t>Un langage codifié et socialisé</a:t>
            </a:r>
            <a:endParaRPr lang="fr-FR" sz="2200" dirty="0"/>
          </a:p>
          <a:p>
            <a:pPr marL="0" lvl="0" indent="0" algn="just">
              <a:buNone/>
            </a:pPr>
            <a:r>
              <a:rPr lang="fr-FR" sz="2200" dirty="0" smtClean="0">
                <a:solidFill>
                  <a:prstClr val="black"/>
                </a:solidFill>
              </a:rPr>
              <a:t>Chaque </a:t>
            </a:r>
            <a:r>
              <a:rPr lang="fr-FR" sz="2200" dirty="0">
                <a:solidFill>
                  <a:prstClr val="black"/>
                </a:solidFill>
              </a:rPr>
              <a:t>prise de parole doit prendre appui </a:t>
            </a:r>
            <a:r>
              <a:rPr lang="fr-FR" sz="2200" b="1" dirty="0">
                <a:solidFill>
                  <a:prstClr val="black"/>
                </a:solidFill>
              </a:rPr>
              <a:t>sur le lexique de l’univers scolaire et des objets d’étude travaillés</a:t>
            </a:r>
            <a:r>
              <a:rPr lang="fr-FR" sz="2200" dirty="0">
                <a:solidFill>
                  <a:prstClr val="black"/>
                </a:solidFill>
              </a:rPr>
              <a:t>. </a:t>
            </a:r>
            <a:endParaRPr lang="fr-FR" sz="22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fr-FR" sz="2200" b="1" dirty="0" smtClean="0">
                <a:solidFill>
                  <a:prstClr val="black"/>
                </a:solidFill>
              </a:rPr>
              <a:t>Laisser </a:t>
            </a:r>
            <a:r>
              <a:rPr lang="fr-FR" sz="2200" b="1" dirty="0">
                <a:solidFill>
                  <a:prstClr val="black"/>
                </a:solidFill>
              </a:rPr>
              <a:t>le temps d’une formulation autonome</a:t>
            </a:r>
            <a:r>
              <a:rPr lang="fr-FR" sz="2200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 smtClean="0"/>
              <a:t>Quelques propositions de situations formatrices  </a:t>
            </a:r>
            <a:r>
              <a:rPr lang="fr-FR" sz="2000" b="1" dirty="0"/>
              <a:t>où un ou plusieurs élèves doivent prendre </a:t>
            </a:r>
            <a:r>
              <a:rPr lang="fr-FR" sz="2000" b="1" dirty="0" smtClean="0"/>
              <a:t>la parole </a:t>
            </a:r>
            <a:r>
              <a:rPr lang="fr-FR" sz="2000" b="1" dirty="0"/>
              <a:t>devant le groupe/classe </a:t>
            </a:r>
            <a:r>
              <a:rPr lang="fr-FR" sz="2000" b="1" dirty="0" smtClean="0"/>
              <a:t>:</a:t>
            </a:r>
          </a:p>
          <a:p>
            <a:r>
              <a:rPr lang="fr-FR" sz="2000" dirty="0" smtClean="0"/>
              <a:t>Organisation </a:t>
            </a:r>
            <a:r>
              <a:rPr lang="fr-FR" sz="2000" dirty="0"/>
              <a:t>de situations où l’élève produit de l’oral en public (exposé, table ronde, </a:t>
            </a:r>
            <a:r>
              <a:rPr lang="fr-FR" sz="2000" dirty="0" smtClean="0"/>
              <a:t>cercle de lecture, réquisitoire</a:t>
            </a:r>
            <a:r>
              <a:rPr lang="fr-FR" sz="2000" dirty="0"/>
              <a:t>…) </a:t>
            </a:r>
            <a:endParaRPr lang="fr-FR" sz="2000" dirty="0" smtClean="0"/>
          </a:p>
          <a:p>
            <a:r>
              <a:rPr lang="fr-FR" sz="2000" dirty="0" smtClean="0"/>
              <a:t>Entraînement </a:t>
            </a:r>
            <a:r>
              <a:rPr lang="fr-FR" sz="2000" dirty="0"/>
              <a:t>à </a:t>
            </a:r>
            <a:r>
              <a:rPr lang="fr-FR" sz="2000" b="1" dirty="0"/>
              <a:t>la prise de parole à partir d’un support écrit </a:t>
            </a:r>
            <a:r>
              <a:rPr lang="fr-FR" sz="2000" dirty="0"/>
              <a:t>: une prise de notes, un </a:t>
            </a:r>
            <a:r>
              <a:rPr lang="fr-FR" sz="2000" dirty="0" smtClean="0"/>
              <a:t>schéma heuristique </a:t>
            </a:r>
            <a:r>
              <a:rPr lang="fr-FR" sz="2000" dirty="0"/>
              <a:t>présentant les mots clés, un diaporama de quatre diapositives maximum </a:t>
            </a:r>
          </a:p>
          <a:p>
            <a:pPr marL="0" indent="0">
              <a:buNone/>
            </a:pPr>
            <a:r>
              <a:rPr lang="fr-FR" sz="2000" dirty="0" smtClean="0"/>
              <a:t>•    Entraînement </a:t>
            </a:r>
            <a:r>
              <a:rPr lang="fr-FR" sz="2000" dirty="0"/>
              <a:t>à </a:t>
            </a:r>
            <a:r>
              <a:rPr lang="fr-FR" sz="2000" b="1" dirty="0"/>
              <a:t>la prise de parole à partir d’un objet</a:t>
            </a:r>
            <a:r>
              <a:rPr lang="fr-FR" sz="2000" dirty="0"/>
              <a:t>, d’un document : une boîte customisée </a:t>
            </a:r>
            <a:r>
              <a:rPr lang="fr-FR" sz="2000" dirty="0" smtClean="0"/>
              <a:t>qui représente </a:t>
            </a:r>
            <a:r>
              <a:rPr lang="fr-FR" sz="2000" dirty="0"/>
              <a:t>un livre (l’élève explique ce qu’il a mis dans sa boîte et le lien avec le livre</a:t>
            </a:r>
            <a:r>
              <a:rPr lang="fr-FR" sz="2000" dirty="0" smtClean="0"/>
              <a:t>) 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• </a:t>
            </a:r>
            <a:r>
              <a:rPr lang="fr-FR" sz="2000" dirty="0" smtClean="0"/>
              <a:t>   Travail </a:t>
            </a:r>
            <a:r>
              <a:rPr lang="fr-FR" sz="2000" dirty="0"/>
              <a:t>sur </a:t>
            </a:r>
            <a:r>
              <a:rPr lang="fr-FR" sz="2000" b="1" dirty="0"/>
              <a:t>le plaisir de dire </a:t>
            </a:r>
            <a:r>
              <a:rPr lang="fr-FR" sz="2000" dirty="0"/>
              <a:t>: pratique du slam, de la déclamation, des jeux de </a:t>
            </a:r>
            <a:r>
              <a:rPr lang="fr-FR" sz="2000" dirty="0" smtClean="0"/>
              <a:t>scène, enregistrement </a:t>
            </a:r>
            <a:r>
              <a:rPr lang="fr-FR" sz="2000" dirty="0"/>
              <a:t>d’une prise de parole à l’aide d’un logiciel gratuit, par exemple </a:t>
            </a:r>
            <a:r>
              <a:rPr lang="fr-FR" sz="2000" dirty="0" smtClean="0"/>
              <a:t>audacity.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• </a:t>
            </a:r>
            <a:r>
              <a:rPr lang="fr-FR" sz="2000" dirty="0" smtClean="0"/>
              <a:t>    Travail </a:t>
            </a:r>
            <a:r>
              <a:rPr lang="fr-FR" sz="2000" dirty="0"/>
              <a:t>sur la </a:t>
            </a:r>
            <a:r>
              <a:rPr lang="fr-FR" sz="2000" b="1" dirty="0"/>
              <a:t>posture du locuteur </a:t>
            </a:r>
            <a:r>
              <a:rPr lang="fr-FR" sz="2000" dirty="0"/>
              <a:t>: lire à haute voix un texte étudié, observer des prises </a:t>
            </a:r>
            <a:r>
              <a:rPr lang="fr-FR" sz="2000" dirty="0" smtClean="0"/>
              <a:t>de parole </a:t>
            </a:r>
            <a:r>
              <a:rPr lang="fr-FR" sz="2000" dirty="0"/>
              <a:t>(les mimiques, répétitions, gestes</a:t>
            </a:r>
            <a:r>
              <a:rPr lang="fr-FR" sz="2000" dirty="0" smtClean="0"/>
              <a:t>…).</a:t>
            </a:r>
          </a:p>
          <a:p>
            <a:r>
              <a:rPr lang="fr-FR" sz="2000" dirty="0" smtClean="0"/>
              <a:t>Utilisation de supports audio pour </a:t>
            </a:r>
            <a:r>
              <a:rPr lang="fr-FR" sz="2000" b="1" dirty="0" smtClean="0"/>
              <a:t>faire entendre la parole</a:t>
            </a:r>
            <a:endParaRPr lang="fr-FR" sz="2000" dirty="0"/>
          </a:p>
          <a:p>
            <a:pPr marL="0" indent="0">
              <a:buNone/>
            </a:pPr>
            <a:r>
              <a:rPr lang="fr-FR" sz="2000" b="1" dirty="0">
                <a:solidFill>
                  <a:srgbClr val="FF0000"/>
                </a:solidFill>
              </a:rPr>
              <a:t>En prenant appui sur ces différentes activités, il s’agit de faire de l’oral un véritable </a:t>
            </a:r>
            <a:r>
              <a:rPr lang="fr-FR" sz="2000" b="1" dirty="0" smtClean="0">
                <a:solidFill>
                  <a:srgbClr val="FF0000"/>
                </a:solidFill>
              </a:rPr>
              <a:t>objet d’enseignement </a:t>
            </a:r>
            <a:r>
              <a:rPr lang="fr-FR" sz="2000" b="1" dirty="0">
                <a:solidFill>
                  <a:srgbClr val="FF0000"/>
                </a:solidFill>
              </a:rPr>
              <a:t>et non un </a:t>
            </a:r>
            <a:r>
              <a:rPr lang="fr-FR" sz="2000" b="1" dirty="0" smtClean="0">
                <a:solidFill>
                  <a:srgbClr val="FF0000"/>
                </a:solidFill>
              </a:rPr>
              <a:t>prétexte.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Deux enjeux de la pratique de l’oral : l’écoute et l’oral de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0691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ECOUTER 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La </a:t>
            </a:r>
            <a:r>
              <a:rPr lang="fr-FR" sz="2400" dirty="0">
                <a:solidFill>
                  <a:srgbClr val="FF0000"/>
                </a:solidFill>
              </a:rPr>
              <a:t>feuille d’écoute </a:t>
            </a:r>
            <a:r>
              <a:rPr lang="fr-FR" sz="2400" dirty="0"/>
              <a:t>est un document proposé à l’élève afin </a:t>
            </a:r>
            <a:r>
              <a:rPr lang="fr-FR" sz="2400" dirty="0" smtClean="0"/>
              <a:t>de :</a:t>
            </a:r>
          </a:p>
          <a:p>
            <a:pPr marL="0" indent="0" algn="just">
              <a:buNone/>
            </a:pPr>
            <a:r>
              <a:rPr lang="fr-FR" sz="2400" dirty="0" smtClean="0"/>
              <a:t>-  Stimuler l’écoute</a:t>
            </a:r>
            <a:r>
              <a:rPr lang="fr-FR" sz="2400" dirty="0"/>
              <a:t> </a:t>
            </a:r>
            <a:r>
              <a:rPr lang="fr-FR" sz="2400" dirty="0" smtClean="0"/>
              <a:t>et favoriser </a:t>
            </a:r>
            <a:r>
              <a:rPr lang="fr-FR" sz="2400" dirty="0"/>
              <a:t>l’entrée de l’élève dans l’échange </a:t>
            </a:r>
            <a:r>
              <a:rPr lang="fr-FR" sz="2400" dirty="0" smtClean="0"/>
              <a:t>oral</a:t>
            </a:r>
          </a:p>
          <a:p>
            <a:pPr algn="just">
              <a:buFontTx/>
              <a:buChar char="-"/>
            </a:pPr>
            <a:r>
              <a:rPr lang="fr-FR" sz="2400" dirty="0"/>
              <a:t>S</a:t>
            </a:r>
            <a:r>
              <a:rPr lang="fr-FR" sz="2400" dirty="0" smtClean="0"/>
              <a:t>ynthétiser </a:t>
            </a:r>
            <a:r>
              <a:rPr lang="fr-FR" sz="2400" dirty="0"/>
              <a:t>les réponses </a:t>
            </a:r>
            <a:r>
              <a:rPr lang="fr-FR" sz="2400" dirty="0" smtClean="0"/>
              <a:t>apportées oralement </a:t>
            </a:r>
            <a:r>
              <a:rPr lang="fr-FR" sz="2400" dirty="0"/>
              <a:t>par le </a:t>
            </a:r>
            <a:r>
              <a:rPr lang="fr-FR" sz="2400" dirty="0" smtClean="0"/>
              <a:t>groupe.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Mieux gérer et répartir  </a:t>
            </a:r>
            <a:r>
              <a:rPr lang="fr-FR" sz="2400" dirty="0"/>
              <a:t>la parole du groupe lorsque celui-ci est important. </a:t>
            </a: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 smtClean="0"/>
              <a:t>Favoriser également </a:t>
            </a:r>
            <a:r>
              <a:rPr lang="fr-FR" sz="2400" dirty="0"/>
              <a:t>l’apprentissage de la prise de </a:t>
            </a:r>
            <a:r>
              <a:rPr lang="fr-FR" sz="2400" dirty="0" smtClean="0"/>
              <a:t>notes</a:t>
            </a:r>
          </a:p>
          <a:p>
            <a:pPr marL="0" indent="0" algn="just">
              <a:buNone/>
            </a:pPr>
            <a:r>
              <a:rPr lang="fr-FR" sz="2400" dirty="0" smtClean="0"/>
              <a:t>- Rendre l’élève plus autonome</a:t>
            </a:r>
          </a:p>
          <a:p>
            <a:pPr marL="0" indent="0" algn="just">
              <a:buNone/>
            </a:pPr>
            <a:r>
              <a:rPr lang="fr-FR" sz="2400" dirty="0" smtClean="0"/>
              <a:t> </a:t>
            </a:r>
            <a:r>
              <a:rPr lang="fr-FR" sz="2400" dirty="0"/>
              <a:t>Elle </a:t>
            </a:r>
            <a:r>
              <a:rPr lang="fr-FR" sz="2400" dirty="0" smtClean="0"/>
              <a:t>peut se présenter </a:t>
            </a:r>
            <a:r>
              <a:rPr lang="fr-FR" sz="2400" dirty="0"/>
              <a:t>sous des formes </a:t>
            </a:r>
            <a:r>
              <a:rPr lang="fr-FR" sz="2400" dirty="0" smtClean="0"/>
              <a:t>différentes selon </a:t>
            </a:r>
            <a:r>
              <a:rPr lang="fr-FR" sz="2400" dirty="0"/>
              <a:t>l’objectif du </a:t>
            </a:r>
            <a:r>
              <a:rPr lang="fr-FR" sz="2400" dirty="0" smtClean="0"/>
              <a:t>cours et </a:t>
            </a:r>
            <a:r>
              <a:rPr lang="fr-FR" sz="2400" dirty="0"/>
              <a:t>selon </a:t>
            </a:r>
            <a:r>
              <a:rPr lang="fr-FR" sz="2400" dirty="0" smtClean="0"/>
              <a:t>la maturité </a:t>
            </a:r>
            <a:r>
              <a:rPr lang="fr-FR" sz="2400" dirty="0"/>
              <a:t>des </a:t>
            </a:r>
            <a:r>
              <a:rPr lang="fr-FR" sz="2400" dirty="0" smtClean="0"/>
              <a:t>élèves.</a:t>
            </a:r>
          </a:p>
          <a:p>
            <a:pPr marL="0" indent="0" algn="just">
              <a:buNone/>
            </a:pPr>
            <a:r>
              <a:rPr lang="fr-FR" sz="2400" dirty="0" smtClean="0"/>
              <a:t>              </a:t>
            </a:r>
            <a:r>
              <a:rPr lang="fr-FR" sz="2400" dirty="0">
                <a:solidFill>
                  <a:srgbClr val="FF0000"/>
                </a:solidFill>
              </a:rPr>
              <a:t>Sa structure doit évoluer au fil des trois années</a:t>
            </a:r>
            <a:r>
              <a:rPr lang="fr-FR" sz="2400" dirty="0" smtClean="0">
                <a:solidFill>
                  <a:srgbClr val="FF0000"/>
                </a:solidFill>
              </a:rPr>
              <a:t>..</a:t>
            </a:r>
          </a:p>
          <a:p>
            <a:pPr marL="0" indent="0" algn="just">
              <a:buNone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29841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7935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400" b="1" dirty="0" smtClean="0"/>
              <a:t>En </a:t>
            </a:r>
            <a:r>
              <a:rPr lang="fr-FR" sz="2400" b="1" dirty="0"/>
              <a:t>classe de seconde</a:t>
            </a:r>
            <a:r>
              <a:rPr lang="fr-FR" sz="2400" dirty="0"/>
              <a:t>, </a:t>
            </a:r>
            <a:r>
              <a:rPr lang="fr-FR" sz="2400" dirty="0" smtClean="0"/>
              <a:t>on peut proposer aux </a:t>
            </a:r>
            <a:r>
              <a:rPr lang="fr-FR" sz="2400" dirty="0"/>
              <a:t>élèves une feuille d’écoute se présentant sous </a:t>
            </a:r>
            <a:r>
              <a:rPr lang="fr-FR" sz="2400" b="1" dirty="0"/>
              <a:t>forme de tableau </a:t>
            </a:r>
            <a:r>
              <a:rPr lang="fr-FR" sz="2400" dirty="0"/>
              <a:t>dans lequel les </a:t>
            </a:r>
            <a:r>
              <a:rPr lang="fr-FR" sz="2400" dirty="0" smtClean="0"/>
              <a:t>mots clés  </a:t>
            </a:r>
            <a:r>
              <a:rPr lang="fr-FR" sz="2400" dirty="0"/>
              <a:t>seront notés</a:t>
            </a:r>
            <a:r>
              <a:rPr lang="fr-FR" sz="2400" dirty="0" smtClean="0"/>
              <a:t>.(voir exemple)</a:t>
            </a:r>
          </a:p>
          <a:p>
            <a:pPr marL="0" indent="0" algn="just">
              <a:buNone/>
            </a:pPr>
            <a:r>
              <a:rPr lang="fr-FR" sz="2400" dirty="0" smtClean="0"/>
              <a:t> </a:t>
            </a:r>
            <a:r>
              <a:rPr lang="fr-FR" sz="2400" b="1" dirty="0"/>
              <a:t>En classe de </a:t>
            </a:r>
            <a:r>
              <a:rPr lang="fr-FR" sz="2400" b="1" dirty="0" smtClean="0"/>
              <a:t>première</a:t>
            </a:r>
            <a:r>
              <a:rPr lang="fr-FR" sz="2400" dirty="0"/>
              <a:t>, un modèle moins directif </a:t>
            </a:r>
            <a:r>
              <a:rPr lang="fr-FR" sz="2400" dirty="0" smtClean="0"/>
              <a:t>incitera l’élève </a:t>
            </a:r>
            <a:r>
              <a:rPr lang="fr-FR" sz="2400" dirty="0"/>
              <a:t>à noter sous </a:t>
            </a:r>
            <a:r>
              <a:rPr lang="fr-FR" sz="2400" b="1" dirty="0"/>
              <a:t>forme de phrases simples </a:t>
            </a:r>
            <a:r>
              <a:rPr lang="fr-FR" sz="2400" dirty="0"/>
              <a:t>les remarques avancées pendant la séance.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b="1" dirty="0" smtClean="0"/>
              <a:t>En classe terminale</a:t>
            </a:r>
            <a:r>
              <a:rPr lang="fr-FR" sz="2400" b="1" dirty="0"/>
              <a:t>, </a:t>
            </a:r>
            <a:r>
              <a:rPr lang="fr-FR" sz="2400" dirty="0"/>
              <a:t>la structure sera très allégée et se </a:t>
            </a:r>
            <a:r>
              <a:rPr lang="fr-FR" sz="2400" dirty="0" smtClean="0"/>
              <a:t>rapprochera </a:t>
            </a:r>
            <a:r>
              <a:rPr lang="fr-FR" sz="2400" dirty="0"/>
              <a:t>davantage du modèle </a:t>
            </a:r>
            <a:r>
              <a:rPr lang="fr-FR" sz="2400" b="1" dirty="0"/>
              <a:t>de la carte </a:t>
            </a:r>
            <a:r>
              <a:rPr lang="fr-FR" sz="2400" b="1" dirty="0" smtClean="0"/>
              <a:t>mentale</a:t>
            </a:r>
          </a:p>
          <a:p>
            <a:pPr marL="0" indent="0" algn="just">
              <a:buNone/>
            </a:pPr>
            <a:endParaRPr lang="fr-FR" sz="2400" dirty="0"/>
          </a:p>
          <a:p>
            <a:pPr marL="0" indent="0" algn="just">
              <a:buNone/>
            </a:pPr>
            <a:r>
              <a:rPr lang="fr-FR" sz="2400" dirty="0" smtClean="0"/>
              <a:t>Le </a:t>
            </a:r>
            <a:r>
              <a:rPr lang="fr-FR" sz="2400" dirty="0"/>
              <a:t>dispositif de la feuille d’écoute est à rapprocher des différentes pistes qui existent autour </a:t>
            </a:r>
            <a:r>
              <a:rPr lang="fr-FR" sz="2400" dirty="0" smtClean="0"/>
              <a:t>de l’écriture </a:t>
            </a:r>
            <a:r>
              <a:rPr lang="fr-FR" sz="2400" dirty="0"/>
              <a:t>de travail (journal de séquence, portfolio) et vise également à mettre l’élève sur la voie </a:t>
            </a:r>
            <a:r>
              <a:rPr lang="fr-FR" sz="2400" dirty="0" smtClean="0"/>
              <a:t>de l’autonomie</a:t>
            </a:r>
            <a:r>
              <a:rPr lang="fr-F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436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15547"/>
              </p:ext>
            </p:extLst>
          </p:nvPr>
        </p:nvGraphicFramePr>
        <p:xfrm>
          <a:off x="179510" y="1700808"/>
          <a:ext cx="8712972" cy="3816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243"/>
                <a:gridCol w="2178243"/>
                <a:gridCol w="2178243"/>
                <a:gridCol w="2178243"/>
              </a:tblGrid>
              <a:tr h="994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que je ressens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qui me touche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que je n’aime pas 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poème me fait penser 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Parce que …..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47980" y="-258708"/>
            <a:ext cx="8176364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fr-FR" altLang="fr-F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altLang="fr-FR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Capacités : Savoir </a:t>
            </a:r>
            <a:r>
              <a:rPr lang="fr-FR" altLang="fr-FR" sz="2400" dirty="0">
                <a:latin typeface="Arial" pitchFamily="34" charset="0"/>
                <a:ea typeface="Calibri" pitchFamily="34" charset="0"/>
                <a:cs typeface="Arial" pitchFamily="34" charset="0"/>
              </a:rPr>
              <a:t>écouter </a:t>
            </a:r>
            <a:r>
              <a:rPr lang="fr-FR" altLang="fr-FR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et lire des </a:t>
            </a:r>
            <a:r>
              <a:rPr lang="fr-FR" altLang="fr-FR" sz="2400" dirty="0">
                <a:latin typeface="Arial" pitchFamily="34" charset="0"/>
                <a:ea typeface="Calibri" pitchFamily="34" charset="0"/>
                <a:cs typeface="Arial" pitchFamily="34" charset="0"/>
              </a:rPr>
              <a:t>textes </a:t>
            </a:r>
            <a:r>
              <a:rPr lang="fr-FR" altLang="fr-FR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poétiques</a:t>
            </a:r>
            <a:endParaRPr lang="fr-FR" altLang="fr-FR" sz="24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Support : une </a:t>
            </a:r>
            <a:r>
              <a:rPr lang="fr-FR" altLang="fr-FR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fe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uille d’écoute en seconde(Des</a:t>
            </a:r>
            <a:r>
              <a:rPr kumimoji="0" lang="fr-FR" altLang="fr-F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goûts et des couleurs)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33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a typeface="Times New Roman"/>
                <a:cs typeface="Times New Roman"/>
              </a:rPr>
              <a:t/>
            </a:r>
            <a:br>
              <a:rPr lang="fr-FR" dirty="0" smtClean="0">
                <a:ea typeface="Times New Roman"/>
                <a:cs typeface="Times New Roman"/>
              </a:rPr>
            </a:br>
            <a:r>
              <a:rPr lang="fr-FR" dirty="0">
                <a:ea typeface="Times New Roman"/>
                <a:cs typeface="Times New Roman"/>
              </a:rPr>
              <a:t/>
            </a:r>
            <a:br>
              <a:rPr lang="fr-FR" dirty="0">
                <a:ea typeface="Times New Roman"/>
                <a:cs typeface="Times New Roman"/>
              </a:rPr>
            </a:br>
            <a:r>
              <a:rPr lang="fr-FR" dirty="0" smtClean="0">
                <a:ea typeface="Times New Roman"/>
                <a:cs typeface="Times New Roman"/>
              </a:rPr>
              <a:t/>
            </a:r>
            <a:br>
              <a:rPr lang="fr-FR" dirty="0" smtClean="0">
                <a:ea typeface="Times New Roman"/>
                <a:cs typeface="Times New Roman"/>
              </a:rPr>
            </a:br>
            <a:r>
              <a:rPr lang="fr-FR" dirty="0">
                <a:ea typeface="Times New Roman"/>
                <a:cs typeface="Times New Roman"/>
              </a:rPr>
              <a:t/>
            </a:r>
            <a:br>
              <a:rPr lang="fr-FR" dirty="0">
                <a:ea typeface="Times New Roman"/>
                <a:cs typeface="Times New Roman"/>
              </a:rPr>
            </a:br>
            <a:r>
              <a:rPr lang="fr-FR" dirty="0" smtClean="0">
                <a:solidFill>
                  <a:srgbClr val="7030A0"/>
                </a:solidFill>
                <a:ea typeface="Times New Roman"/>
                <a:cs typeface="Times New Roman"/>
              </a:rPr>
              <a:t>Quelle </a:t>
            </a:r>
            <a:r>
              <a:rPr lang="fr-FR" dirty="0">
                <a:solidFill>
                  <a:srgbClr val="7030A0"/>
                </a:solidFill>
                <a:ea typeface="Times New Roman"/>
                <a:cs typeface="Times New Roman"/>
              </a:rPr>
              <a:t>progression dans les compétences à entrer dans l’échange  oral sur le cycle des trois ans ?</a:t>
            </a:r>
            <a:br>
              <a:rPr lang="fr-FR" dirty="0">
                <a:solidFill>
                  <a:srgbClr val="7030A0"/>
                </a:solidFill>
                <a:ea typeface="Times New Roman"/>
                <a:cs typeface="Times New Roman"/>
              </a:rPr>
            </a:br>
            <a:r>
              <a:rPr lang="fr-FR" dirty="0" smtClean="0">
                <a:ea typeface="Times New Roman"/>
                <a:cs typeface="Times New Roman"/>
              </a:rPr>
              <a:t/>
            </a:r>
            <a:br>
              <a:rPr lang="fr-FR" dirty="0" smtClean="0">
                <a:ea typeface="Times New Roman"/>
                <a:cs typeface="Times New Roman"/>
              </a:rPr>
            </a:br>
            <a:r>
              <a:rPr lang="fr-FR" dirty="0">
                <a:ea typeface="Times New Roman"/>
                <a:cs typeface="Times New Roman"/>
              </a:rPr>
              <a:t/>
            </a:r>
            <a:br>
              <a:rPr lang="fr-FR" dirty="0">
                <a:ea typeface="Times New Roman"/>
                <a:cs typeface="Times New Roman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3"/>
          </a:xfrm>
        </p:spPr>
        <p:txBody>
          <a:bodyPr/>
          <a:lstStyle/>
          <a:p>
            <a:r>
              <a:rPr lang="fr-FR" i="1" dirty="0" smtClean="0"/>
              <a:t>Ressources pour  la voie professionnelle : Travailler l’oral juillet 2013 (</a:t>
            </a:r>
            <a:r>
              <a:rPr lang="fr-FR" i="1" dirty="0"/>
              <a:t>E</a:t>
            </a:r>
            <a:r>
              <a:rPr lang="fr-FR" i="1" dirty="0" smtClean="0"/>
              <a:t>duscol</a:t>
            </a:r>
            <a:r>
              <a:rPr lang="fr-FR" dirty="0" smtClean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6820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/>
          <p:cNvSpPr txBox="1"/>
          <p:nvPr/>
        </p:nvSpPr>
        <p:spPr>
          <a:xfrm>
            <a:off x="534523" y="174812"/>
            <a:ext cx="2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</a:rPr>
              <a:t>               SECONDE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356794" y="174812"/>
            <a:ext cx="2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</a:rPr>
              <a:t>               PREMIERE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150421" y="174812"/>
            <a:ext cx="2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</a:rPr>
              <a:t>               TERMINALE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8" name="Triangle rectangle 37"/>
          <p:cNvSpPr/>
          <p:nvPr/>
        </p:nvSpPr>
        <p:spPr>
          <a:xfrm rot="5400000">
            <a:off x="1840280" y="-1004414"/>
            <a:ext cx="5530605" cy="8913521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9" name="Triangle rectangle 38"/>
          <p:cNvSpPr/>
          <p:nvPr/>
        </p:nvSpPr>
        <p:spPr>
          <a:xfrm rot="16200000">
            <a:off x="1985413" y="-1112587"/>
            <a:ext cx="5240341" cy="9076835"/>
          </a:xfrm>
          <a:prstGeom prst="rtTriangle">
            <a:avLst/>
          </a:prstGeom>
          <a:gradFill flip="none" rotWithShape="1"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black"/>
              </a:solidFill>
            </a:endParaRP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2934821" y="282397"/>
            <a:ext cx="10086" cy="563983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5939450" y="470230"/>
            <a:ext cx="789" cy="574741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116682" y="620688"/>
            <a:ext cx="2715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L’enseignant guide les élèves  dans l’appropriation des codes langagiers </a:t>
            </a:r>
          </a:p>
          <a:p>
            <a:r>
              <a:rPr lang="fr-FR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L’enseignant aide à la reformulation</a:t>
            </a:r>
            <a:r>
              <a:rPr lang="fr-FR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syntaxe et lexique </a:t>
            </a:r>
          </a:p>
          <a:p>
            <a:r>
              <a:rPr lang="fr-FR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L’enseignant propose des situations formatrices pour étayer l’oralité</a:t>
            </a:r>
          </a:p>
          <a:p>
            <a:r>
              <a:rPr lang="fr-FR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L’enseignant rassure et stimule  les élèves et sollicite la participation de tous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3141310" y="889282"/>
            <a:ext cx="2670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L’enseignant </a:t>
            </a:r>
            <a:r>
              <a:rPr lang="fr-FR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l’élève en situation d’orateur et </a:t>
            </a:r>
            <a:r>
              <a:rPr lang="fr-FR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régule les échanges </a:t>
            </a:r>
            <a:endParaRPr lang="fr-FR" sz="1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16683" y="2820390"/>
            <a:ext cx="2440510" cy="4103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L’élève exprime un ressenti, </a:t>
            </a:r>
            <a:r>
              <a:rPr lang="fr-FR" sz="1400" b="1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opinion</a:t>
            </a:r>
            <a:endParaRPr lang="fr-FR" sz="1400" b="1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b="1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Restitution d’idées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L’élève doit prendre la parole en public en s’adaptant à la situation de communication. Il apprend à mesurer l’impact de sa parole et doit prendre conscience des codes et des usages sociaux du langage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L’élève doit formuler syntaxe et lexique.</a:t>
            </a:r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133227" y="2521435"/>
            <a:ext cx="264572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L’élève apprend à exprimer un point vue, il construit sa parole dans le respect d’autrui</a:t>
            </a:r>
          </a:p>
          <a:p>
            <a:pPr algn="just"/>
            <a:endParaRPr lang="fr-FR" sz="1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Reformulation d’idées, expression d’une stratégie d’argumentation</a:t>
            </a:r>
          </a:p>
          <a:p>
            <a:pPr algn="just"/>
            <a:endParaRPr lang="fr-FR" sz="1200" b="1" dirty="0">
              <a:solidFill>
                <a:srgbClr val="FF0000"/>
              </a:solidFill>
            </a:endParaRPr>
          </a:p>
          <a:p>
            <a:pPr algn="just"/>
            <a:endParaRPr lang="fr-FR" sz="1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L’élève présente un discours plus élaboré qui doit gagner en cohérence et en conviction et s’approprie un lexique et des structures syntaxiques adaptés.</a:t>
            </a:r>
          </a:p>
          <a:p>
            <a:pPr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000" b="1" dirty="0" smtClean="0">
                <a:solidFill>
                  <a:srgbClr val="FF0000"/>
                </a:solidFill>
              </a:rPr>
              <a:t>  </a:t>
            </a:r>
            <a:endParaRPr lang="fr-FR" sz="2000" b="1" strike="sngStrike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6054976" y="2521434"/>
            <a:ext cx="2671121" cy="3269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L’élève met en scène un discours délibératif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 prenant en compte le point de vue d’autrui en entrant en contradiction et  en mettant en scène la parole dans un discours.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L’élève travaille en autonomie, il anime des débats, participe à la mise en commun de la pensée d’autrui et  les synthétise. L’élève doit mesurer les pouvoirs de la parole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504265" y="5978007"/>
            <a:ext cx="8390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Initiatives au cours du cycle du baccalauréat professionnel:  part de l’enseignant                        part de l’élève</a:t>
            </a:r>
          </a:p>
          <a:p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147948" y="6143871"/>
            <a:ext cx="675715" cy="3432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98C723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057401" y="6369135"/>
            <a:ext cx="675715" cy="343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55906" y="919290"/>
            <a:ext cx="2670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L’enseignant observe  l’évolution des échanges  </a:t>
            </a:r>
            <a:endParaRPr lang="fr-FR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2733116" y="2695699"/>
            <a:ext cx="400110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5739395" y="2598717"/>
            <a:ext cx="400110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AutoShape 2" descr="Résultat de recherche d'images pour &quot;s exprimer a l oral&quot;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9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1465</TotalTime>
  <Words>1371</Words>
  <Application>Microsoft Office PowerPoint</Application>
  <PresentationFormat>Affichage à l'écran (4:3)</PresentationFormat>
  <Paragraphs>254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Thème Office</vt:lpstr>
      <vt:lpstr>1_Thème Office</vt:lpstr>
      <vt:lpstr>Progressivité des apprentissages en lettres</vt:lpstr>
      <vt:lpstr>Les réponses pédagogiques</vt:lpstr>
      <vt:lpstr>Présentation PowerPoint</vt:lpstr>
      <vt:lpstr>Présentation PowerPoint</vt:lpstr>
      <vt:lpstr>Deux enjeux de la pratique de l’oral : l’écoute et l’oral de travail</vt:lpstr>
      <vt:lpstr>Présentation PowerPoint</vt:lpstr>
      <vt:lpstr>Présentation PowerPoint</vt:lpstr>
      <vt:lpstr>    Quelle progression dans les compétences à entrer dans l’échange  oral sur le cycle des trois ans ?  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PRIX KOWALSKI DES LYCEENS</dc:title>
  <dc:creator>JANY</dc:creator>
  <cp:lastModifiedBy>JANY</cp:lastModifiedBy>
  <cp:revision>117</cp:revision>
  <cp:lastPrinted>2016-03-18T08:59:50Z</cp:lastPrinted>
  <dcterms:created xsi:type="dcterms:W3CDTF">2016-01-27T09:19:24Z</dcterms:created>
  <dcterms:modified xsi:type="dcterms:W3CDTF">2016-05-13T08:52:16Z</dcterms:modified>
</cp:coreProperties>
</file>