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custDataLst>
    <p:tags r:id="rId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62768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377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059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770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50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235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92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081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529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770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089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24DC-EB81-4B1F-A928-E01D47149302}" type="datetimeFigureOut">
              <a:rPr lang="fr-FR" smtClean="0"/>
              <a:pPr/>
              <a:t>13/06/2016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77A3-C24D-4C8B-8A12-73AC645B1A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77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Progressivité des apprentissages</a:t>
            </a:r>
            <a:br>
              <a:rPr lang="fr-FR" dirty="0" smtClean="0"/>
            </a:br>
            <a:r>
              <a:rPr lang="fr-FR" dirty="0" smtClean="0"/>
              <a:t>en lettres</a:t>
            </a:r>
            <a:endParaRPr lang="fr-FR" dirty="0"/>
          </a:p>
        </p:txBody>
      </p:sp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pPr>
              <a:lnSpc>
                <a:spcPct val="150000"/>
              </a:lnSpc>
            </a:pPr>
            <a:r>
              <a:rPr lang="fr-FR" b="1" dirty="0" smtClean="0"/>
              <a:t>Comment travailler la lecture analytique sur le cycle des 3 années baccalauréat professionnel ?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66073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7387" y="55109"/>
            <a:ext cx="11201184" cy="598742"/>
          </a:xfrm>
        </p:spPr>
        <p:txBody>
          <a:bodyPr>
            <a:noAutofit/>
          </a:bodyPr>
          <a:lstStyle/>
          <a:p>
            <a:pPr algn="ctr"/>
            <a:r>
              <a:rPr lang="fr-FR" sz="2400" b="1" dirty="0" smtClean="0">
                <a:solidFill>
                  <a:srgbClr val="FF0000"/>
                </a:solidFill>
                <a:latin typeface="+mn-lt"/>
              </a:rPr>
              <a:t>Proposition d’apprentissage de la lecture analytique en baccalauréat professionnel</a:t>
            </a:r>
            <a:endParaRPr lang="fr-FR" sz="24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718266"/>
              </p:ext>
            </p:extLst>
          </p:nvPr>
        </p:nvGraphicFramePr>
        <p:xfrm>
          <a:off x="152053" y="653851"/>
          <a:ext cx="11891852" cy="6373207"/>
        </p:xfrm>
        <a:graphic>
          <a:graphicData uri="http://schemas.openxmlformats.org/drawingml/2006/table">
            <a:tbl>
              <a:tblPr firstRow="1" firstCol="1" bandRow="1"/>
              <a:tblGrid>
                <a:gridCol w="1674421"/>
                <a:gridCol w="3203637"/>
                <a:gridCol w="3506897"/>
                <a:gridCol w="3506897"/>
              </a:tblGrid>
              <a:tr h="73792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Interaction</a:t>
                      </a:r>
                      <a:r>
                        <a:rPr lang="fr-FR" sz="1200" b="1" baseline="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b="1" baseline="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Enseignant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baseline="0" dirty="0" smtClean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Elève</a:t>
                      </a:r>
                      <a:endParaRPr lang="fr-FR" sz="120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668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Avec</a:t>
                      </a:r>
                      <a:r>
                        <a:rPr lang="fr-FR" sz="1400" b="1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la</a:t>
                      </a: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classe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Première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 groupe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Terminale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Individuel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Projet</a:t>
                      </a:r>
                      <a:r>
                        <a:rPr lang="fr-FR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de lecture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 première lecture)</a:t>
                      </a:r>
                      <a:endParaRPr lang="fr-FR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</a:t>
                      </a: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travail  avec la classe</a:t>
                      </a:r>
                      <a:endParaRPr lang="fr-F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Relever</a:t>
                      </a: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les </a:t>
                      </a: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impression</a:t>
                      </a: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 de lecture de la classe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Confrontation et échange avec l’enseignant et la classe.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Faire émerger une problématique de lecture valider par l’enseignant et les  élèves.</a:t>
                      </a: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travail s’effectue en </a:t>
                      </a:r>
                      <a:r>
                        <a:rPr lang="fr-FR" sz="1400" kern="12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groupe 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-le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groupe propose </a:t>
                      </a: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une problématique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lecture  </a:t>
                      </a:r>
                    </a:p>
                    <a:p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-validation ou rejet par l’enseignant.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Travail individuel: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L’élève propose  une problématique de lecture</a:t>
                      </a:r>
                      <a:endParaRPr lang="fr-F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just">
                        <a:buFontTx/>
                        <a:buChar char="-"/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94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Analyse/interprétation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(travail de relecture)</a:t>
                      </a:r>
                      <a:endParaRPr lang="fr-FR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</a:t>
                      </a:r>
                      <a:r>
                        <a:rPr lang="fr-FR" sz="14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élèves/enseignant  pour :</a:t>
                      </a:r>
                      <a:endParaRPr lang="fr-FR" sz="14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-repérer         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                                          </a:t>
                      </a:r>
                      <a:endParaRPr lang="fr-FR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-Expliquer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-Interpréter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r-F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 construction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d’une interprétation de lecture  validée collectivement</a:t>
                      </a:r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400" b="1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 groupe/enseignant</a:t>
                      </a:r>
                      <a:r>
                        <a:rPr lang="fr-FR" sz="1400" b="1" u="sng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pour:</a:t>
                      </a:r>
                      <a:endParaRPr lang="fr-FR" sz="1400" b="1" u="sng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-Repérer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-Expliquer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-Interpréter</a:t>
                      </a:r>
                    </a:p>
                    <a:p>
                      <a:endParaRPr lang="fr-F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Construction</a:t>
                      </a:r>
                      <a:r>
                        <a:rPr lang="fr-FR" sz="1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d’une interprétation de lecture validée par le groupe</a:t>
                      </a:r>
                      <a:endParaRPr lang="fr-FR" sz="1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fr-FR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u="sng" dirty="0" smtClean="0"/>
                        <a:t>Travail de</a:t>
                      </a:r>
                      <a:r>
                        <a:rPr lang="fr-FR" sz="1400" b="1" u="sng" baseline="0" dirty="0" smtClean="0"/>
                        <a:t> l’élève en autonomie pour:</a:t>
                      </a:r>
                    </a:p>
                    <a:p>
                      <a:endParaRPr lang="fr-FR" sz="1400" b="1" u="sng" dirty="0" smtClean="0"/>
                    </a:p>
                    <a:p>
                      <a:endParaRPr lang="fr-FR" sz="1400" b="1" u="sng" dirty="0" smtClean="0"/>
                    </a:p>
                    <a:p>
                      <a:endParaRPr lang="fr-FR" sz="1400" b="1" u="sng" dirty="0" smtClean="0"/>
                    </a:p>
                    <a:p>
                      <a:endParaRPr lang="fr-FR" sz="1400" b="1" u="sng" dirty="0" smtClean="0"/>
                    </a:p>
                    <a:p>
                      <a:r>
                        <a:rPr lang="fr-FR" sz="1400" b="0" u="none" dirty="0" smtClean="0"/>
                        <a:t>= Construction d’une interprétation de lecture personnelle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92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Compte</a:t>
                      </a:r>
                      <a:r>
                        <a:rPr lang="fr-FR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rendu</a:t>
                      </a:r>
                      <a:r>
                        <a:rPr lang="fr-FR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=Echange oral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=mise</a:t>
                      </a: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en commun</a:t>
                      </a:r>
                      <a:endParaRPr lang="fr-FR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 trace écrite synthétique</a:t>
                      </a:r>
                    </a:p>
                    <a:p>
                      <a:pPr marL="0" indent="0" algn="just">
                        <a:buFontTx/>
                        <a:buNone/>
                      </a:pP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-Echange oral</a:t>
                      </a:r>
                    </a:p>
                    <a:p>
                      <a:pPr algn="just"/>
                      <a:r>
                        <a:rPr lang="fr-FR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-Mise en commun </a:t>
                      </a:r>
                    </a:p>
                    <a:p>
                      <a:pPr algn="just"/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-Rapporteur pour chaque groupe du travail d’analyse et d’interprétation</a:t>
                      </a:r>
                    </a:p>
                    <a:p>
                      <a:pPr algn="just"/>
                      <a:r>
                        <a:rPr lang="fr-FR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-Trace écrite synthétique des  propositions de lecture  des groupes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Production écrite individuelle</a:t>
                      </a:r>
                      <a:endParaRPr lang="fr-FR" dirty="0"/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Accolade fermante 7"/>
          <p:cNvSpPr/>
          <p:nvPr/>
        </p:nvSpPr>
        <p:spPr>
          <a:xfrm>
            <a:off x="6065984" y="4035536"/>
            <a:ext cx="415636" cy="5818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/>
          <p:cNvSpPr/>
          <p:nvPr/>
        </p:nvSpPr>
        <p:spPr>
          <a:xfrm>
            <a:off x="6481620" y="4006297"/>
            <a:ext cx="1710047" cy="6709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</a:rPr>
              <a:t>Composition/ procédés stylistiques/effets d’écriture</a:t>
            </a:r>
            <a:endParaRPr lang="fr-FR" sz="1000" dirty="0"/>
          </a:p>
        </p:txBody>
      </p:sp>
      <p:sp>
        <p:nvSpPr>
          <p:cNvPr id="10" name="Accolade fermante 9"/>
          <p:cNvSpPr/>
          <p:nvPr/>
        </p:nvSpPr>
        <p:spPr>
          <a:xfrm>
            <a:off x="2814447" y="4059072"/>
            <a:ext cx="296883" cy="63236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589" y="4106198"/>
            <a:ext cx="1719262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lèche droite rayée 11"/>
          <p:cNvSpPr/>
          <p:nvPr/>
        </p:nvSpPr>
        <p:spPr>
          <a:xfrm>
            <a:off x="1967345" y="600501"/>
            <a:ext cx="10124571" cy="922729"/>
          </a:xfrm>
          <a:prstGeom prst="stripedRightArrow">
            <a:avLst>
              <a:gd name="adj1" fmla="val 50000"/>
              <a:gd name="adj2" fmla="val 39655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Autonomisation progressive de l’acte de lecture</a:t>
            </a:r>
            <a:endParaRPr lang="fr-FR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839" y="4059072"/>
            <a:ext cx="1719262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73" y="4025735"/>
            <a:ext cx="10541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3098" y="4035536"/>
            <a:ext cx="2984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1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oneTexte 32"/>
          <p:cNvSpPr txBox="1"/>
          <p:nvPr/>
        </p:nvSpPr>
        <p:spPr>
          <a:xfrm>
            <a:off x="712694" y="174812"/>
            <a:ext cx="293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         SECONDE</a:t>
            </a:r>
            <a:endParaRPr lang="fr-FR" dirty="0"/>
          </a:p>
        </p:txBody>
      </p:sp>
      <p:sp>
        <p:nvSpPr>
          <p:cNvPr id="34" name="ZoneTexte 33"/>
          <p:cNvSpPr txBox="1"/>
          <p:nvPr/>
        </p:nvSpPr>
        <p:spPr>
          <a:xfrm>
            <a:off x="4475723" y="174812"/>
            <a:ext cx="293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         PREMIERE</a:t>
            </a:r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8200558" y="174812"/>
            <a:ext cx="2931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               TERMINALE</a:t>
            </a:r>
            <a:endParaRPr lang="fr-FR" dirty="0"/>
          </a:p>
        </p:txBody>
      </p:sp>
      <p:sp>
        <p:nvSpPr>
          <p:cNvPr id="38" name="Triangle rectangle 37"/>
          <p:cNvSpPr/>
          <p:nvPr/>
        </p:nvSpPr>
        <p:spPr>
          <a:xfrm rot="5400000">
            <a:off x="3760040" y="-2206414"/>
            <a:ext cx="4969506" cy="11187386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9" name="Triangle rectangle 38"/>
          <p:cNvSpPr/>
          <p:nvPr/>
        </p:nvSpPr>
        <p:spPr>
          <a:xfrm rot="16200000">
            <a:off x="4068826" y="-1909023"/>
            <a:ext cx="4475122" cy="11187386"/>
          </a:xfrm>
          <a:prstGeom prst="rtTriangle">
            <a:avLst/>
          </a:prstGeom>
          <a:gradFill flip="none" rotWithShape="1">
            <a:gsLst>
              <a:gs pos="0">
                <a:schemeClr val="accent6">
                  <a:lumMod val="110000"/>
                  <a:satMod val="105000"/>
                  <a:tint val="67000"/>
                </a:schemeClr>
              </a:gs>
              <a:gs pos="50000">
                <a:schemeClr val="accent6">
                  <a:lumMod val="105000"/>
                  <a:satMod val="103000"/>
                  <a:tint val="7300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  <a:lin ang="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 flipV="1">
            <a:off x="3913094" y="282392"/>
            <a:ext cx="13448" cy="563983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7919266" y="174812"/>
            <a:ext cx="1052" cy="5747419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ZoneTexte 45"/>
          <p:cNvSpPr txBox="1"/>
          <p:nvPr/>
        </p:nvSpPr>
        <p:spPr>
          <a:xfrm>
            <a:off x="764165" y="914149"/>
            <a:ext cx="30121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L’enseignant guide et valide les interprétation des élèves.</a:t>
            </a:r>
          </a:p>
          <a:p>
            <a:r>
              <a:rPr lang="fr-FR" b="1" dirty="0" smtClean="0"/>
              <a:t>Il apporte les outils linguistiques pour approfondir les textes.</a:t>
            </a:r>
            <a:endParaRPr lang="fr-FR" dirty="0"/>
          </a:p>
        </p:txBody>
      </p:sp>
      <p:sp>
        <p:nvSpPr>
          <p:cNvPr id="48" name="ZoneTexte 47"/>
          <p:cNvSpPr txBox="1"/>
          <p:nvPr/>
        </p:nvSpPr>
        <p:spPr>
          <a:xfrm>
            <a:off x="4188410" y="889281"/>
            <a:ext cx="3560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L’enseignant guide et valide les interprétations au sein des groupe élèves</a:t>
            </a:r>
            <a:r>
              <a:rPr lang="fr-FR" b="1" dirty="0"/>
              <a:t>. I</a:t>
            </a:r>
            <a:r>
              <a:rPr lang="fr-FR" b="1" dirty="0" smtClean="0"/>
              <a:t>l Apporte </a:t>
            </a:r>
            <a:r>
              <a:rPr lang="fr-FR" b="1" dirty="0"/>
              <a:t>les outils linguistiques pour </a:t>
            </a:r>
            <a:r>
              <a:rPr lang="fr-FR" b="1" dirty="0" smtClean="0"/>
              <a:t>approfondir </a:t>
            </a:r>
            <a:r>
              <a:rPr lang="fr-FR" b="1" dirty="0"/>
              <a:t>les textes </a:t>
            </a:r>
            <a:r>
              <a:rPr lang="fr-FR" b="1" dirty="0" smtClean="0"/>
              <a:t>au sein des groupes.</a:t>
            </a:r>
          </a:p>
        </p:txBody>
      </p:sp>
      <p:sp>
        <p:nvSpPr>
          <p:cNvPr id="53" name="ZoneTexte 52"/>
          <p:cNvSpPr txBox="1"/>
          <p:nvPr/>
        </p:nvSpPr>
        <p:spPr>
          <a:xfrm>
            <a:off x="787235" y="3425815"/>
            <a:ext cx="3012142" cy="1574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propose échange confronte sa construction de sens , ses interprétations avec la classe et l’enseignant  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049978" y="3410515"/>
            <a:ext cx="352763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L’échange , la confrontation et la validation se fait au sein du groupe sans l’enseignant dans u premier temps .L’objectif étant de parvenir à une interprétation commune au groupe celle-ci est ensuite dans un deuxième temps  proposer et discutée au sein de la classe </a:t>
            </a:r>
            <a:r>
              <a:rPr lang="fr-FR" sz="2000" b="1" dirty="0">
                <a:solidFill>
                  <a:srgbClr val="FF0000"/>
                </a:solidFill>
              </a:rPr>
              <a:t>.</a:t>
            </a:r>
            <a:endParaRPr lang="fr-FR" sz="2000" b="1" strike="sngStrike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8288008" y="3379913"/>
            <a:ext cx="3012142" cy="98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L’élève travaille en autonomie. Il produit une interprétation écrite.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672350" y="5978004"/>
            <a:ext cx="11187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Initiatives au cours du cycle du baccalauréat professionnel:  part de l’enseignant                        part de l’élève</a:t>
            </a:r>
          </a:p>
          <a:p>
            <a:endParaRPr lang="fr-FR" dirty="0" smtClean="0"/>
          </a:p>
        </p:txBody>
      </p:sp>
      <p:sp>
        <p:nvSpPr>
          <p:cNvPr id="61" name="Rectangle 60"/>
          <p:cNvSpPr/>
          <p:nvPr/>
        </p:nvSpPr>
        <p:spPr>
          <a:xfrm>
            <a:off x="8322975" y="6074750"/>
            <a:ext cx="900953" cy="3432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0878266" y="6046002"/>
            <a:ext cx="900953" cy="3432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8074538" y="919285"/>
            <a:ext cx="3560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Correction de la copie de l’élève.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997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77a7f3d62b518adedb9ae27ff2e7e78a8f9fcab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18140</TotalTime>
  <Words>366</Words>
  <Application>Microsoft Office PowerPoint</Application>
  <PresentationFormat>Grand écran</PresentationFormat>
  <Paragraphs>67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Thème Office</vt:lpstr>
      <vt:lpstr>Progressivité des apprentissages en lettres</vt:lpstr>
      <vt:lpstr>Proposition d’apprentissage de la lecture analytique en baccalauréat professionnel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msadeg</dc:creator>
  <cp:lastModifiedBy>Jean-Christian FALQUET</cp:lastModifiedBy>
  <cp:revision>39</cp:revision>
  <dcterms:created xsi:type="dcterms:W3CDTF">2015-03-29T13:49:54Z</dcterms:created>
  <dcterms:modified xsi:type="dcterms:W3CDTF">2016-06-13T21:30:49Z</dcterms:modified>
</cp:coreProperties>
</file>