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02" r:id="rId1"/>
  </p:sldMasterIdLst>
  <p:notesMasterIdLst>
    <p:notesMasterId r:id="rId8"/>
  </p:notesMasterIdLst>
  <p:sldIdLst>
    <p:sldId id="311" r:id="rId2"/>
    <p:sldId id="313" r:id="rId3"/>
    <p:sldId id="315" r:id="rId4"/>
    <p:sldId id="314" r:id="rId5"/>
    <p:sldId id="316" r:id="rId6"/>
    <p:sldId id="31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28" autoAdjust="0"/>
    <p:restoredTop sz="87109" autoAdjust="0"/>
  </p:normalViewPr>
  <p:slideViewPr>
    <p:cSldViewPr snapToGrid="0">
      <p:cViewPr>
        <p:scale>
          <a:sx n="66" d="100"/>
          <a:sy n="66" d="100"/>
        </p:scale>
        <p:origin x="-342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F9E2A-799D-4057-AD77-408900F1BAB0}" type="datetimeFigureOut">
              <a:rPr lang="fr-FR" smtClean="0"/>
              <a:pPr/>
              <a:t>12/05/2017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F3B98-7B2A-4749-9190-07D80D6FDF2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677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3B98-7B2A-4749-9190-07D80D6FDF20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354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937A05D-362F-40B1-88A7-B2148F103FEC}" type="datetimeFigureOut">
              <a:rPr lang="fr-FR" smtClean="0"/>
              <a:pPr/>
              <a:t>12/05/2017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222D4BC-F673-4E60-B042-0AF32A4189A6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962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05D-362F-40B1-88A7-B2148F103FEC}" type="datetimeFigureOut">
              <a:rPr lang="fr-FR" smtClean="0"/>
              <a:pPr/>
              <a:t>12/05/2017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D4BC-F673-4E60-B042-0AF32A4189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35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05D-362F-40B1-88A7-B2148F103FEC}" type="datetimeFigureOut">
              <a:rPr lang="fr-FR" smtClean="0"/>
              <a:pPr/>
              <a:t>12/05/2017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D4BC-F673-4E60-B042-0AF32A4189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67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05D-362F-40B1-88A7-B2148F103FEC}" type="datetimeFigureOut">
              <a:rPr lang="fr-FR" smtClean="0"/>
              <a:pPr/>
              <a:t>12/05/2017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D4BC-F673-4E60-B042-0AF32A4189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51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05D-362F-40B1-88A7-B2148F103FEC}" type="datetimeFigureOut">
              <a:rPr lang="fr-FR" smtClean="0"/>
              <a:pPr/>
              <a:t>12/05/2017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D4BC-F673-4E60-B042-0AF32A4189A6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51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05D-362F-40B1-88A7-B2148F103FEC}" type="datetimeFigureOut">
              <a:rPr lang="fr-FR" smtClean="0"/>
              <a:pPr/>
              <a:t>12/05/2017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D4BC-F673-4E60-B042-0AF32A4189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23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05D-362F-40B1-88A7-B2148F103FEC}" type="datetimeFigureOut">
              <a:rPr lang="fr-FR" smtClean="0"/>
              <a:pPr/>
              <a:t>12/05/2017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D4BC-F673-4E60-B042-0AF32A4189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26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05D-362F-40B1-88A7-B2148F103FEC}" type="datetimeFigureOut">
              <a:rPr lang="fr-FR" smtClean="0"/>
              <a:pPr/>
              <a:t>12/05/2017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D4BC-F673-4E60-B042-0AF32A4189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09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05D-362F-40B1-88A7-B2148F103FEC}" type="datetimeFigureOut">
              <a:rPr lang="fr-FR" smtClean="0"/>
              <a:pPr/>
              <a:t>12/05/2017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D4BC-F673-4E60-B042-0AF32A4189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01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05D-362F-40B1-88A7-B2148F103FEC}" type="datetimeFigureOut">
              <a:rPr lang="fr-FR" smtClean="0"/>
              <a:pPr/>
              <a:t>12/05/2017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D4BC-F673-4E60-B042-0AF32A4189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2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05D-362F-40B1-88A7-B2148F103FEC}" type="datetimeFigureOut">
              <a:rPr lang="fr-FR" smtClean="0"/>
              <a:pPr/>
              <a:t>12/05/2017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D4BC-F673-4E60-B042-0AF32A4189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25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937A05D-362F-40B1-88A7-B2148F103FEC}" type="datetimeFigureOut">
              <a:rPr lang="fr-FR" smtClean="0"/>
              <a:pPr/>
              <a:t>12/05/2017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222D4BC-F673-4E60-B042-0AF32A4189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21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3" r:id="rId1"/>
    <p:sldLayoutId id="2147484504" r:id="rId2"/>
    <p:sldLayoutId id="2147484505" r:id="rId3"/>
    <p:sldLayoutId id="2147484506" r:id="rId4"/>
    <p:sldLayoutId id="2147484507" r:id="rId5"/>
    <p:sldLayoutId id="2147484508" r:id="rId6"/>
    <p:sldLayoutId id="2147484509" r:id="rId7"/>
    <p:sldLayoutId id="2147484510" r:id="rId8"/>
    <p:sldLayoutId id="2147484511" r:id="rId9"/>
    <p:sldLayoutId id="2147484512" r:id="rId10"/>
    <p:sldLayoutId id="21474845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692697"/>
            <a:ext cx="10363200" cy="2907754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IDENTITE ET DIVERSITE EN LITTERATURE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1371" y="3645024"/>
            <a:ext cx="11329259" cy="2520280"/>
          </a:xfrm>
        </p:spPr>
        <p:txBody>
          <a:bodyPr>
            <a:normAutofit/>
          </a:bodyPr>
          <a:lstStyle/>
          <a:p>
            <a:endParaRPr lang="fr-FR" b="1" dirty="0">
              <a:solidFill>
                <a:srgbClr val="7030A0"/>
              </a:solidFill>
            </a:endParaRPr>
          </a:p>
          <a:p>
            <a:pPr algn="ctr"/>
            <a:r>
              <a:rPr lang="fr-FR" sz="2400" b="1" dirty="0">
                <a:solidFill>
                  <a:srgbClr val="7030A0"/>
                </a:solidFill>
              </a:rPr>
              <a:t>Problématique : </a:t>
            </a:r>
            <a:r>
              <a:rPr lang="fr-FR" sz="2400" b="1" dirty="0" smtClean="0">
                <a:solidFill>
                  <a:srgbClr val="7030A0"/>
                </a:solidFill>
              </a:rPr>
              <a:t>Comment , la littérature  contemporaine, permet-elle d’aborder la question de l’identité et de la  diversité  avec les élèves dans leur scolarité secondaire?</a:t>
            </a:r>
            <a:endParaRPr lang="fr-FR" sz="2400" b="1" dirty="0">
              <a:solidFill>
                <a:srgbClr val="7030A0"/>
              </a:solidFill>
            </a:endParaRPr>
          </a:p>
          <a:p>
            <a:pPr algn="ctr"/>
            <a:endParaRPr lang="fr-FR" sz="2400" b="1" dirty="0">
              <a:solidFill>
                <a:srgbClr val="7030A0"/>
              </a:solidFill>
            </a:endParaRPr>
          </a:p>
          <a:p>
            <a:pPr algn="ctr"/>
            <a:endParaRPr lang="fr-FR" b="1" dirty="0">
              <a:solidFill>
                <a:srgbClr val="7030A0"/>
              </a:solidFill>
            </a:endParaRPr>
          </a:p>
          <a:p>
            <a:pPr algn="ctr"/>
            <a:endParaRPr lang="fr-F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16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ous-titre 12"/>
          <p:cNvSpPr>
            <a:spLocks noGrp="1"/>
          </p:cNvSpPr>
          <p:nvPr>
            <p:ph type="subTitle" idx="1"/>
          </p:nvPr>
        </p:nvSpPr>
        <p:spPr>
          <a:xfrm>
            <a:off x="431371" y="3429000"/>
            <a:ext cx="11035275" cy="2880320"/>
          </a:xfrm>
        </p:spPr>
        <p:txBody>
          <a:bodyPr/>
          <a:lstStyle/>
          <a:p>
            <a:pPr algn="ctr"/>
            <a:endParaRPr lang="fr-FR" b="1" dirty="0">
              <a:solidFill>
                <a:srgbClr val="7030A0"/>
              </a:solidFill>
            </a:endParaRPr>
          </a:p>
          <a:p>
            <a:pPr marL="379476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938411"/>
              </p:ext>
            </p:extLst>
          </p:nvPr>
        </p:nvGraphicFramePr>
        <p:xfrm>
          <a:off x="217714" y="903352"/>
          <a:ext cx="11669487" cy="5790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1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378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8503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12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fr-FR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Lundi</a:t>
                      </a:r>
                      <a:r>
                        <a:rPr lang="fr-FR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3  Avril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fr-FR" sz="1600" baseline="0" dirty="0">
                          <a:effectLst/>
                        </a:rPr>
                        <a:t> </a:t>
                      </a:r>
                      <a:r>
                        <a:rPr lang="fr-FR" sz="1600" baseline="0" dirty="0" smtClean="0">
                          <a:effectLst/>
                        </a:rPr>
                        <a:t>Mardi 4 avril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15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Matin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11112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fr-FR" sz="2000" b="1" dirty="0" smtClean="0">
                          <a:latin typeface="Calibri"/>
                          <a:ea typeface="Calibri"/>
                          <a:cs typeface="Times New Roman"/>
                        </a:rPr>
                        <a:t>Conférence</a:t>
                      </a:r>
                      <a:r>
                        <a:rPr lang="fr-FR" sz="2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2000" b="1" dirty="0" smtClean="0">
                          <a:latin typeface="Calibri"/>
                          <a:ea typeface="Calibri"/>
                          <a:cs typeface="Times New Roman"/>
                        </a:rPr>
                        <a:t> de Marie-Jeanne </a:t>
                      </a:r>
                      <a:r>
                        <a:rPr lang="fr-FR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Zenetti</a:t>
                      </a:r>
                      <a:r>
                        <a:rPr lang="fr-FR" sz="2000" b="1" dirty="0" smtClean="0">
                          <a:latin typeface="Calibri"/>
                          <a:ea typeface="Calibri"/>
                          <a:cs typeface="Times New Roman"/>
                        </a:rPr>
                        <a:t> (Université de Lyon 2) sur</a:t>
                      </a:r>
                      <a:r>
                        <a:rPr lang="fr-FR" sz="2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la pratique de l’enquête dans la littérature contemporaine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u="sng" dirty="0" smtClean="0">
                          <a:latin typeface="Calibri"/>
                          <a:ea typeface="Calibri"/>
                          <a:cs typeface="Times New Roman"/>
                        </a:rPr>
                        <a:t>Atelier 2</a:t>
                      </a:r>
                      <a:r>
                        <a:rPr lang="fr-FR" sz="1800" b="1" u="sng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: Virginie MINARDI et  Laurence KUS</a:t>
                      </a:r>
                      <a:endParaRPr lang="fr-F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Calibri"/>
                          <a:ea typeface="Calibri"/>
                          <a:cs typeface="Times New Roman"/>
                        </a:rPr>
                        <a:t>Présentation de</a:t>
                      </a:r>
                      <a:r>
                        <a:rPr lang="fr-FR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deux </a:t>
                      </a:r>
                      <a:r>
                        <a:rPr lang="fr-FR" sz="1800" b="1" dirty="0" smtClean="0">
                          <a:latin typeface="Calibri"/>
                          <a:ea typeface="Calibri"/>
                          <a:cs typeface="Times New Roman"/>
                        </a:rPr>
                        <a:t>parcours de lecture dans une œuvre intégrale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fr-FR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800" b="1" dirty="0" smtClean="0">
                          <a:latin typeface="Calibri"/>
                          <a:ea typeface="Calibri"/>
                          <a:cs typeface="Times New Roman"/>
                        </a:rPr>
                        <a:t>« Les gens</a:t>
                      </a:r>
                      <a:r>
                        <a:rPr lang="fr-FR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dans l’enveloppe »  Isabelle MONNIN Mise en musique  Alex BEAUPAIN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« LAMBEAUX » de Charles JULIET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fr-FR" sz="1800" b="1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Calibri"/>
                          <a:ea typeface="Calibri"/>
                          <a:cs typeface="Times New Roman"/>
                        </a:rPr>
                        <a:t>Atelier 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44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0" algn="l"/>
                        </a:tabLst>
                      </a:pPr>
                      <a:r>
                        <a:rPr lang="fr-FR" sz="1600" dirty="0">
                          <a:effectLst/>
                        </a:rPr>
                        <a:t>Après-midi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u="sng" dirty="0" smtClean="0">
                          <a:latin typeface="Verdana"/>
                          <a:ea typeface="Calibri"/>
                          <a:cs typeface="Calibri"/>
                        </a:rPr>
                        <a:t>Atelier 1 </a:t>
                      </a:r>
                      <a:r>
                        <a:rPr lang="fr-FR" sz="1400" b="1" dirty="0" smtClean="0">
                          <a:latin typeface="Verdana"/>
                          <a:ea typeface="Calibri"/>
                          <a:cs typeface="Calibri"/>
                        </a:rPr>
                        <a:t>:</a:t>
                      </a:r>
                      <a:r>
                        <a:rPr lang="fr-FR" sz="1400" b="1" baseline="0" dirty="0" smtClean="0">
                          <a:latin typeface="Verdana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400" b="1" baseline="0" dirty="0" err="1" smtClean="0">
                          <a:latin typeface="Verdana"/>
                          <a:ea typeface="Calibri"/>
                          <a:cs typeface="Calibri"/>
                        </a:rPr>
                        <a:t>Jany</a:t>
                      </a:r>
                      <a:r>
                        <a:rPr lang="fr-FR" sz="1400" b="1" baseline="0" dirty="0" smtClean="0">
                          <a:latin typeface="Verdana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400" b="1" baseline="0" dirty="0" smtClean="0">
                          <a:latin typeface="Verdana"/>
                          <a:ea typeface="Calibri"/>
                          <a:cs typeface="Calibri"/>
                        </a:rPr>
                        <a:t>SANFILIPPO REYNARD </a:t>
                      </a:r>
                      <a:r>
                        <a:rPr lang="fr-FR" sz="1400" b="1" baseline="0" dirty="0" smtClean="0">
                          <a:latin typeface="Verdana"/>
                          <a:ea typeface="Calibri"/>
                          <a:cs typeface="Calibri"/>
                        </a:rPr>
                        <a:t>et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baseline="0" dirty="0" smtClean="0">
                          <a:latin typeface="Verdana"/>
                          <a:ea typeface="Calibri"/>
                          <a:cs typeface="Calibri"/>
                        </a:rPr>
                        <a:t> Laure THEILLERE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baseline="0" dirty="0" smtClean="0">
                        <a:latin typeface="Verdana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baseline="0" dirty="0" smtClean="0">
                          <a:latin typeface="Verdana"/>
                          <a:ea typeface="Calibri"/>
                          <a:cs typeface="Calibri"/>
                        </a:rPr>
                        <a:t>Présentation d’une lecture plurielle à partir de l’œuvre « Incendies » </a:t>
                      </a:r>
                      <a:r>
                        <a:rPr lang="fr-FR" sz="1400" b="1" baseline="0" dirty="0" err="1" smtClean="0">
                          <a:latin typeface="Verdana"/>
                          <a:ea typeface="Calibri"/>
                          <a:cs typeface="Calibri"/>
                        </a:rPr>
                        <a:t>Wadji</a:t>
                      </a:r>
                      <a:r>
                        <a:rPr lang="fr-FR" sz="1400" b="1" baseline="0" dirty="0" smtClean="0">
                          <a:latin typeface="Verdana"/>
                          <a:ea typeface="Calibri"/>
                          <a:cs typeface="Calibri"/>
                        </a:rPr>
                        <a:t> MOUAWAD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baseline="0" dirty="0" smtClean="0">
                          <a:latin typeface="Verdana"/>
                          <a:ea typeface="Calibri"/>
                          <a:cs typeface="Calibri"/>
                        </a:rPr>
                        <a:t>Focus sur la lecture analytique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baseline="0" dirty="0" smtClean="0">
                        <a:latin typeface="Verdana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baseline="0" dirty="0" smtClean="0">
                          <a:latin typeface="Verdana"/>
                          <a:ea typeface="Calibri"/>
                          <a:cs typeface="Calibri"/>
                        </a:rPr>
                        <a:t>Atelier 2</a:t>
                      </a:r>
                      <a:endParaRPr lang="fr-FR" sz="1400" b="1" dirty="0">
                        <a:latin typeface="Verdan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Verdana"/>
                          <a:ea typeface="Calibri"/>
                          <a:cs typeface="Calibri"/>
                        </a:rPr>
                        <a:t>        Echanges  autour</a:t>
                      </a:r>
                      <a:r>
                        <a:rPr lang="fr-FR" sz="1400" b="1" baseline="0" dirty="0" smtClean="0">
                          <a:latin typeface="Verdana"/>
                          <a:ea typeface="Calibri"/>
                          <a:cs typeface="Calibri"/>
                        </a:rPr>
                        <a:t> des perspectives et champs littéraires relatifs à l’objet d’étude: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baseline="0" dirty="0" smtClean="0">
                          <a:latin typeface="Verdana"/>
                          <a:ea typeface="Calibri"/>
                          <a:cs typeface="Calibri"/>
                        </a:rPr>
                        <a:t>Comment le collégien aborde la question de identité et celle de l’altérite? Comment la réflexion se prolonge t-elle au Lycée?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400" b="1" baseline="0" dirty="0" smtClean="0">
                          <a:latin typeface="Verdana"/>
                          <a:ea typeface="Calibri"/>
                          <a:cs typeface="Calibri"/>
                        </a:rPr>
                        <a:t>Propositions de </a:t>
                      </a:r>
                      <a:r>
                        <a:rPr lang="fr-FR" sz="1400" b="1" baseline="0" smtClean="0">
                          <a:latin typeface="Verdana"/>
                          <a:ea typeface="Calibri"/>
                          <a:cs typeface="Calibri"/>
                        </a:rPr>
                        <a:t>pistes didactiques: œuvres/ </a:t>
                      </a:r>
                      <a:r>
                        <a:rPr lang="fr-FR" sz="1400" b="1" baseline="0" dirty="0" smtClean="0">
                          <a:latin typeface="Verdana"/>
                          <a:ea typeface="Calibri"/>
                          <a:cs typeface="Calibri"/>
                        </a:rPr>
                        <a:t>séquences et/ou séances de lecture ou d’écriture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re 1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52551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400" dirty="0"/>
              <a:t/>
            </a:r>
            <a:br>
              <a:rPr lang="fr-FR" sz="4400" dirty="0"/>
            </a:br>
            <a:r>
              <a:rPr lang="fr-FR" sz="4400" dirty="0" smtClean="0"/>
              <a:t>Programme </a:t>
            </a:r>
            <a:r>
              <a:rPr lang="fr-FR" sz="4400" dirty="0"/>
              <a:t>des deux journées:</a:t>
            </a:r>
            <a:br>
              <a:rPr lang="fr-FR" sz="4400" dirty="0"/>
            </a:b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405583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Perspectives et champs littéraires du programme de bac pro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43429" y="1872343"/>
            <a:ext cx="9680556" cy="3991429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fr-F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Longtemps laissée aux sciences humaines, la question du rapport entre l’identité et la diversité </a:t>
            </a:r>
            <a:r>
              <a:rPr lang="fr-F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est explorée </a:t>
            </a:r>
            <a:r>
              <a:rPr lang="fr-F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désormais par les écrivains contemporains dans une approche renouvelée de l’écriture</a:t>
            </a:r>
            <a:r>
              <a:rPr lang="fr-F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endParaRPr lang="fr-FR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" indent="0" algn="just">
              <a:buNone/>
            </a:pPr>
            <a:r>
              <a:rPr lang="fr-F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L’objet d’étude met en tension deux notions, l’identité et la diversité, qu’il invite à interroger à partir </a:t>
            </a:r>
            <a:r>
              <a:rPr lang="fr-F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de la </a:t>
            </a:r>
            <a:r>
              <a:rPr lang="fr-F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lecture d’</a:t>
            </a:r>
            <a:r>
              <a:rPr lang="fr-FR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oeuvres</a:t>
            </a:r>
            <a:r>
              <a:rPr lang="fr-F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du XXe siècle. Il ne s’agit ni de décliner un thème, ni de donner des </a:t>
            </a:r>
            <a:r>
              <a:rPr lang="fr-F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réponses toutes </a:t>
            </a:r>
            <a:r>
              <a:rPr lang="fr-F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faites à des questions de cours, mais de permettre aux élèves, à partir de l’étude </a:t>
            </a:r>
            <a:r>
              <a:rPr lang="fr-F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d’œuvres</a:t>
            </a:r>
            <a:r>
              <a:rPr lang="fr-F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littéraires </a:t>
            </a:r>
            <a:r>
              <a:rPr lang="fr-F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et/ou iconographiques et cinématographiques, de réfléchir aux codes, aux valeurs, </a:t>
            </a:r>
            <a:r>
              <a:rPr lang="fr-F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aux esthétiques</a:t>
            </a:r>
            <a:r>
              <a:rPr lang="fr-F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, aux sensibilités individuelles et collectives, d’ici ou d’ailleurs, de les confronter et de </a:t>
            </a:r>
            <a:r>
              <a:rPr lang="fr-F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se forger </a:t>
            </a:r>
            <a:r>
              <a:rPr lang="fr-F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un point de vue personnel</a:t>
            </a:r>
            <a:r>
              <a:rPr lang="fr-F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marL="45720" indent="0" algn="just">
              <a:buNone/>
            </a:pPr>
            <a:r>
              <a:rPr lang="fr-F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fr-F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Cet objet d’étude pose la question du rapport à autrui, du singulier </a:t>
            </a:r>
            <a:r>
              <a:rPr lang="fr-F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et de </a:t>
            </a:r>
            <a:r>
              <a:rPr lang="fr-F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l’universel. Il doit permettre aux lycéens d’envisager leur propre construction culturelle, dans </a:t>
            </a:r>
            <a:r>
              <a:rPr lang="fr-F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sa singularité </a:t>
            </a:r>
            <a:r>
              <a:rPr lang="fr-F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mais aussi dans sa relation au monde</a:t>
            </a:r>
          </a:p>
        </p:txBody>
      </p:sp>
    </p:spTree>
    <p:extLst>
      <p:ext uri="{BB962C8B-B14F-4D97-AF65-F5344CB8AC3E}">
        <p14:creationId xmlns:p14="http://schemas.microsoft.com/office/powerpoint/2010/main" val="409764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Perspectives et champs littéraires du programme de bac pro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3000" y="1814286"/>
            <a:ext cx="10091057" cy="428171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</a:rPr>
              <a:t>Les</a:t>
            </a:r>
            <a:r>
              <a:rPr lang="fr-FR" dirty="0">
                <a:latin typeface="Calibri" panose="020F0502020204030204" pitchFamily="34" charset="0"/>
              </a:rPr>
              <a:t> </a:t>
            </a: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</a:rPr>
              <a:t>programmes proposent des champs littéraires qui ont été choisis pour permettre d’aborder </a:t>
            </a:r>
            <a:r>
              <a:rPr lang="fr-FR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la question </a:t>
            </a: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</a:rPr>
              <a:t>de l’identité et de la diversité à travers des </a:t>
            </a:r>
            <a:r>
              <a:rPr lang="fr-FR" b="1" dirty="0" err="1">
                <a:solidFill>
                  <a:schemeClr val="tx1"/>
                </a:solidFill>
                <a:latin typeface="Calibri" panose="020F0502020204030204" pitchFamily="34" charset="0"/>
              </a:rPr>
              <a:t>oeuvres</a:t>
            </a: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</a:rPr>
              <a:t> relevant de genres variés : récits </a:t>
            </a:r>
            <a:r>
              <a:rPr lang="fr-FR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de voyage</a:t>
            </a: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</a:rPr>
              <a:t>, récits de filiation et récits de vie, littérature en rapport avec la colonisation et </a:t>
            </a:r>
            <a:r>
              <a:rPr lang="fr-FR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la décolonisation</a:t>
            </a: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marL="45720" indent="0">
              <a:buNone/>
            </a:pP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</a:rPr>
              <a:t>Ces champs peuvent être abordés sous l’angle de la poésie, du théâtre, de l’essai, du récit ou </a:t>
            </a:r>
            <a:r>
              <a:rPr lang="fr-FR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du roman</a:t>
            </a: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marL="45720" indent="0">
              <a:buNone/>
            </a:pP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</a:rPr>
              <a:t>Si les champs littéraires prescrits sont avant tout contemporains, il sera cependant intéressant </a:t>
            </a:r>
            <a:r>
              <a:rPr lang="fr-FR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de proposer </a:t>
            </a: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</a:rPr>
              <a:t>l’étude de groupements de textes, d’</a:t>
            </a:r>
            <a:r>
              <a:rPr lang="fr-FR" b="1" dirty="0" err="1">
                <a:solidFill>
                  <a:schemeClr val="tx1"/>
                </a:solidFill>
                <a:latin typeface="Calibri" panose="020F0502020204030204" pitchFamily="34" charset="0"/>
              </a:rPr>
              <a:t>oeuvres</a:t>
            </a: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</a:rPr>
              <a:t> iconographiques et filmiques, d’aujourd’hui </a:t>
            </a:r>
            <a:r>
              <a:rPr lang="fr-FR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ou d’hier</a:t>
            </a: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</a:rPr>
              <a:t>, de façon à créer des échos. Les élèves pourront ainsi réfléchir aux écarts, aux constances </a:t>
            </a:r>
            <a:r>
              <a:rPr lang="fr-FR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et aux </a:t>
            </a: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</a:rPr>
              <a:t>évolutions des questions posées et des réponses apportées.</a:t>
            </a:r>
          </a:p>
        </p:txBody>
      </p:sp>
    </p:spTree>
    <p:extLst>
      <p:ext uri="{BB962C8B-B14F-4D97-AF65-F5344CB8AC3E}">
        <p14:creationId xmlns:p14="http://schemas.microsoft.com/office/powerpoint/2010/main" val="1632123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3000" y="1683657"/>
            <a:ext cx="9872871" cy="4412343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 smtClean="0"/>
              <a:t>Se construire </a:t>
            </a:r>
            <a:r>
              <a:rPr lang="fr-FR" b="1" dirty="0" smtClean="0"/>
              <a:t>:  </a:t>
            </a:r>
            <a:r>
              <a:rPr lang="fr-FR" b="1" dirty="0" smtClean="0">
                <a:solidFill>
                  <a:schemeClr val="tx1"/>
                </a:solidFill>
              </a:rPr>
              <a:t>Développer  </a:t>
            </a:r>
            <a:r>
              <a:rPr lang="fr-FR" b="1" dirty="0">
                <a:solidFill>
                  <a:schemeClr val="tx1"/>
                </a:solidFill>
              </a:rPr>
              <a:t>une réflexion sur son identité et son devenir social, sur son histoire personnelle, familiale, scolaire et professionnelle </a:t>
            </a:r>
            <a:endParaRPr lang="fr-FR" b="1" u="sng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 Individualisme et altérité</a:t>
            </a:r>
          </a:p>
          <a:p>
            <a:pPr marL="4572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Recherche et affirmation de soi</a:t>
            </a:r>
          </a:p>
          <a:p>
            <a:pPr marL="4572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La marge et la norme</a:t>
            </a:r>
          </a:p>
          <a:p>
            <a:pPr marL="45720" indent="0">
              <a:buNone/>
            </a:pPr>
            <a:endParaRPr lang="fr-FR" dirty="0"/>
          </a:p>
          <a:p>
            <a:r>
              <a:rPr lang="fr-FR" b="1" u="sng" dirty="0" smtClean="0"/>
              <a:t>S’insérer dans le groupe des pairs :</a:t>
            </a: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chemeClr val="tx1"/>
                </a:solidFill>
              </a:rPr>
              <a:t>Mesurer en quoi la </a:t>
            </a:r>
            <a:r>
              <a:rPr lang="fr-FR" b="1" dirty="0">
                <a:solidFill>
                  <a:schemeClr val="tx1"/>
                </a:solidFill>
              </a:rPr>
              <a:t>construction de soi passe par le rapport avec les autres </a:t>
            </a:r>
            <a:endParaRPr lang="fr-FR" b="1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fr-FR" b="1" dirty="0">
                <a:solidFill>
                  <a:schemeClr val="tx1"/>
                </a:solidFill>
              </a:rPr>
              <a:t>La mise en scène et la résolution du conflit</a:t>
            </a:r>
          </a:p>
          <a:p>
            <a:pPr marL="4572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Se dire et dire le monde avec humour</a:t>
            </a:r>
          </a:p>
          <a:p>
            <a:pPr marL="4572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Rituels d'intégration, rites de passage et traditions</a:t>
            </a:r>
          </a:p>
          <a:p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142218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Collège – cycle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8343" y="2057400"/>
            <a:ext cx="11422743" cy="4038600"/>
          </a:xfrm>
        </p:spPr>
        <p:txBody>
          <a:bodyPr/>
          <a:lstStyle/>
          <a:p>
            <a:r>
              <a:rPr lang="fr-FR" b="1" u="sng" dirty="0" smtClean="0"/>
              <a:t>Programme de 3</a:t>
            </a:r>
            <a:r>
              <a:rPr lang="fr-FR" b="1" u="sng" baseline="30000" dirty="0" smtClean="0"/>
              <a:t>ème</a:t>
            </a:r>
            <a:r>
              <a:rPr lang="fr-FR" b="1" u="sng" dirty="0" smtClean="0"/>
              <a:t>  :SE CHERCHER, SE CONSTRUIRE</a:t>
            </a:r>
          </a:p>
          <a:p>
            <a:pPr marL="45720" indent="0">
              <a:buNone/>
            </a:pPr>
            <a:r>
              <a:rPr lang="fr-FR" b="1" dirty="0" smtClean="0"/>
              <a:t>Thématique littéraire :  </a:t>
            </a:r>
            <a:r>
              <a:rPr lang="fr-FR" b="1" u="sng" dirty="0" smtClean="0"/>
              <a:t>Se raconter, se représenter</a:t>
            </a:r>
          </a:p>
          <a:p>
            <a:pPr marL="4572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Découvrir différentes </a:t>
            </a:r>
            <a:r>
              <a:rPr lang="fr-FR" b="1" dirty="0">
                <a:solidFill>
                  <a:schemeClr val="tx1"/>
                </a:solidFill>
              </a:rPr>
              <a:t>formes de l’écriture de soi et </a:t>
            </a:r>
            <a:r>
              <a:rPr lang="fr-FR" b="1" dirty="0" smtClean="0">
                <a:solidFill>
                  <a:schemeClr val="tx1"/>
                </a:solidFill>
              </a:rPr>
              <a:t>de l’autoportrait</a:t>
            </a:r>
          </a:p>
          <a:p>
            <a:pPr marL="4572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Comprendre les raisons et le sens de l’entreprise qui consiste à se raconter à se représenter</a:t>
            </a:r>
          </a:p>
          <a:p>
            <a:pPr marL="4572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Percevoir l’effort de saisie de soi et de recherche de la vérité, s’interroger sur les raisons et les effets de la composition du récit et du portrait de soi.</a:t>
            </a:r>
          </a:p>
          <a:p>
            <a:pPr marL="4572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Pistes de réflexion : Perception et  construction de soi dans le cadre du multiculturalisme</a:t>
            </a:r>
          </a:p>
          <a:p>
            <a:pPr marL="4572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Notions  : Représentations, identité. 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18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e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</TotalTime>
  <Words>582</Words>
  <Application>Microsoft Office PowerPoint</Application>
  <PresentationFormat>Personnalisé</PresentationFormat>
  <Paragraphs>55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Base</vt:lpstr>
      <vt:lpstr>IDENTITE ET DIVERSITE EN LITTERATURE</vt:lpstr>
      <vt:lpstr>  Programme des deux journées: </vt:lpstr>
      <vt:lpstr>Perspectives et champs littéraires du programme de bac pro </vt:lpstr>
      <vt:lpstr>Perspectives et champs littéraires du programme de bac pro </vt:lpstr>
      <vt:lpstr>CAP</vt:lpstr>
      <vt:lpstr>Collège – cycle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3EME PREPAPRO</dc:title>
  <dc:creator>Ordinateur</dc:creator>
  <cp:lastModifiedBy>JANY</cp:lastModifiedBy>
  <cp:revision>69</cp:revision>
  <dcterms:created xsi:type="dcterms:W3CDTF">2017-01-22T15:30:16Z</dcterms:created>
  <dcterms:modified xsi:type="dcterms:W3CDTF">2017-05-12T13:34:54Z</dcterms:modified>
</cp:coreProperties>
</file>