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29"/>
  </p:notesMasterIdLst>
  <p:handoutMasterIdLst>
    <p:handoutMasterId r:id="rId30"/>
  </p:handoutMasterIdLst>
  <p:sldIdLst>
    <p:sldId id="256" r:id="rId3"/>
    <p:sldId id="257" r:id="rId4"/>
    <p:sldId id="267" r:id="rId5"/>
    <p:sldId id="268" r:id="rId6"/>
    <p:sldId id="258" r:id="rId7"/>
    <p:sldId id="276" r:id="rId8"/>
    <p:sldId id="277" r:id="rId9"/>
    <p:sldId id="260" r:id="rId10"/>
    <p:sldId id="275" r:id="rId11"/>
    <p:sldId id="261" r:id="rId12"/>
    <p:sldId id="269" r:id="rId13"/>
    <p:sldId id="262" r:id="rId14"/>
    <p:sldId id="263" r:id="rId15"/>
    <p:sldId id="266" r:id="rId16"/>
    <p:sldId id="270" r:id="rId17"/>
    <p:sldId id="271" r:id="rId18"/>
    <p:sldId id="280" r:id="rId19"/>
    <p:sldId id="282" r:id="rId20"/>
    <p:sldId id="281" r:id="rId21"/>
    <p:sldId id="283" r:id="rId22"/>
    <p:sldId id="272" r:id="rId23"/>
    <p:sldId id="273" r:id="rId24"/>
    <p:sldId id="284" r:id="rId25"/>
    <p:sldId id="285" r:id="rId26"/>
    <p:sldId id="286" r:id="rId27"/>
    <p:sldId id="274" r:id="rId2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00">
          <p15:clr>
            <a:srgbClr val="A4A3A4"/>
          </p15:clr>
        </p15:guide>
        <p15:guide id="3" orient="horz" pos="3888">
          <p15:clr>
            <a:srgbClr val="A4A3A4"/>
          </p15:clr>
        </p15:guide>
        <p15:guide id="4" orient="horz" pos="2880">
          <p15:clr>
            <a:srgbClr val="A4A3A4"/>
          </p15:clr>
        </p15:guide>
        <p15:guide id="5" orient="horz" pos="3216">
          <p15:clr>
            <a:srgbClr val="A4A3A4"/>
          </p15:clr>
        </p15:guide>
        <p15:guide id="6" orient="horz" pos="816">
          <p15:clr>
            <a:srgbClr val="A4A3A4"/>
          </p15:clr>
        </p15:guide>
        <p15:guide id="7" orient="horz" pos="175">
          <p15:clr>
            <a:srgbClr val="A4A3A4"/>
          </p15:clr>
        </p15:guide>
        <p15:guide id="8" pos="3839">
          <p15:clr>
            <a:srgbClr val="A4A3A4"/>
          </p15:clr>
        </p15:guide>
        <p15:guide id="9" pos="959">
          <p15:clr>
            <a:srgbClr val="A4A3A4"/>
          </p15:clr>
        </p15:guide>
        <p15:guide id="10" pos="6719">
          <p15:clr>
            <a:srgbClr val="A4A3A4"/>
          </p15:clr>
        </p15:guide>
        <p15:guide id="11" pos="6143">
          <p15:clr>
            <a:srgbClr val="A4A3A4"/>
          </p15:clr>
        </p15:guide>
        <p15:guide id="12" pos="283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3" d="100"/>
          <a:sy n="73" d="100"/>
        </p:scale>
        <p:origin x="618" y="72"/>
      </p:cViewPr>
      <p:guideLst>
        <p:guide orient="horz" pos="2160"/>
        <p:guide orient="horz" pos="1200"/>
        <p:guide orient="horz" pos="3888"/>
        <p:guide orient="horz" pos="2880"/>
        <p:guide orient="horz" pos="3216"/>
        <p:guide orient="horz" pos="816"/>
        <p:guide orient="horz" pos="175"/>
        <p:guide pos="3839"/>
        <p:guide pos="959"/>
        <p:guide pos="6719"/>
        <p:guide pos="6143"/>
        <p:guide pos="2831"/>
      </p:guideLst>
    </p:cSldViewPr>
  </p:slideViewPr>
  <p:notesTextViewPr>
    <p:cViewPr>
      <p:scale>
        <a:sx n="1" d="1"/>
        <a:sy n="1" d="1"/>
      </p:scale>
      <p:origin x="0" y="0"/>
    </p:cViewPr>
  </p:notesTextViewPr>
  <p:notesViewPr>
    <p:cSldViewPr showGuides="1">
      <p:cViewPr varScale="1">
        <p:scale>
          <a:sx n="55" d="100"/>
          <a:sy n="55" d="100"/>
        </p:scale>
        <p:origin x="307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fr-FR"/>
              <a:t>02/10/2017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‹N°›</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fr-FR"/>
              <a:t>02/10/2017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‹N°›</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218883" y="2516625"/>
            <a:ext cx="9751060" cy="2595025"/>
          </a:xfrm>
        </p:spPr>
        <p:txBody>
          <a:bodyPr>
            <a:normAutofit/>
          </a:bodyPr>
          <a:lstStyle>
            <a:lvl1pPr>
              <a:defRPr sz="4800"/>
            </a:lvl1pPr>
          </a:lstStyle>
          <a:p>
            <a:r>
              <a:rPr lang="fr-FR"/>
              <a:t>Modifiez le style du titre</a:t>
            </a:r>
            <a:endParaRPr lang="en-US"/>
          </a:p>
        </p:txBody>
      </p:sp>
      <p:sp>
        <p:nvSpPr>
          <p:cNvPr id="3" name="Subtitle 2"/>
          <p:cNvSpPr>
            <a:spLocks noGrp="1"/>
          </p:cNvSpPr>
          <p:nvPr>
            <p:ph type="subTitle" idx="1"/>
          </p:nvPr>
        </p:nvSpPr>
        <p:spPr>
          <a:xfrm>
            <a:off x="1218883" y="5166530"/>
            <a:ext cx="975106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10/2/2017</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‹N°›</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9AFE8FB1-0A7A-443E-AAF7-31D4FA1AA312}" type="datetimeFigureOut">
              <a:rPr lang="fr-FR" smtClean="0"/>
              <a:t>02/10/2017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BA54BD-C84D-46CE-8B72-31BFB26ABA4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29031" y="1826709"/>
            <a:ext cx="1989480" cy="4484454"/>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1139068" y="1826709"/>
            <a:ext cx="6986815" cy="448445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9AFE8FB1-0A7A-443E-AAF7-31D4FA1AA312}" type="datetimeFigureOut">
              <a:rPr lang="fr-FR" smtClean="0"/>
              <a:t>02/10/2017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BA54BD-C84D-46CE-8B72-31BFB26ABA4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AFE8FB1-0A7A-443E-AAF7-31D4FA1AA312}" type="datetimeFigureOut">
              <a:rPr lang="fr-FR" smtClean="0"/>
              <a:t>02/10/2017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BA54BD-C84D-46CE-8B72-31BFB26ABA4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18883" y="5017572"/>
            <a:ext cx="9751060" cy="1293592"/>
          </a:xfrm>
        </p:spPr>
        <p:txBody>
          <a:bodyPr anchor="t"/>
          <a:lstStyle>
            <a:lvl1pPr algn="l">
              <a:defRPr sz="4000" b="0" cap="none"/>
            </a:lvl1pPr>
          </a:lstStyle>
          <a:p>
            <a:r>
              <a:rPr lang="fr-FR"/>
              <a:t>Modifiez le style du titre</a:t>
            </a:r>
            <a:endParaRPr lang="en-US"/>
          </a:p>
        </p:txBody>
      </p:sp>
      <p:sp>
        <p:nvSpPr>
          <p:cNvPr id="3" name="Text Placeholder 2"/>
          <p:cNvSpPr>
            <a:spLocks noGrp="1"/>
          </p:cNvSpPr>
          <p:nvPr>
            <p:ph type="body" idx="1"/>
          </p:nvPr>
        </p:nvSpPr>
        <p:spPr>
          <a:xfrm>
            <a:off x="1218883" y="3865098"/>
            <a:ext cx="975106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AFE8FB1-0A7A-443E-AAF7-31D4FA1AA312}" type="datetimeFigureOut">
              <a:rPr lang="fr-FR" smtClean="0"/>
              <a:t>02/10/2017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BA54BD-C84D-46CE-8B72-31BFB26ABA4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AFE8FB1-0A7A-443E-AAF7-31D4FA1AA312}" type="datetimeFigureOut">
              <a:rPr lang="fr-FR" smtClean="0"/>
              <a:t>02/10/2017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5BA54BD-C84D-46CE-8B72-31BFB26ABA43}" type="slidenum">
              <a:rPr lang="fr-FR" smtClean="0"/>
              <a:t>‹N°›</a:t>
            </a:fld>
            <a:endParaRPr lang="fr-FR"/>
          </a:p>
        </p:txBody>
      </p:sp>
      <p:sp>
        <p:nvSpPr>
          <p:cNvPr id="9" name="Title 8"/>
          <p:cNvSpPr>
            <a:spLocks noGrp="1"/>
          </p:cNvSpPr>
          <p:nvPr>
            <p:ph type="title"/>
          </p:nvPr>
        </p:nvSpPr>
        <p:spPr>
          <a:xfrm>
            <a:off x="1218883" y="1544716"/>
            <a:ext cx="9751060" cy="1154097"/>
          </a:xfrm>
        </p:spPr>
        <p:txBody>
          <a:bodyPr/>
          <a:lstStyle/>
          <a:p>
            <a:r>
              <a:rPr lang="fr-FR"/>
              <a:t>Modifiez le style du titre</a:t>
            </a:r>
            <a:endParaRPr lang="en-US"/>
          </a:p>
        </p:txBody>
      </p:sp>
      <p:sp>
        <p:nvSpPr>
          <p:cNvPr id="8" name="Content Placeholder 7"/>
          <p:cNvSpPr>
            <a:spLocks noGrp="1"/>
          </p:cNvSpPr>
          <p:nvPr>
            <p:ph sz="quarter" idx="13"/>
          </p:nvPr>
        </p:nvSpPr>
        <p:spPr>
          <a:xfrm>
            <a:off x="1218882" y="2743200"/>
            <a:ext cx="4753642" cy="359359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Content Placeholder 10"/>
          <p:cNvSpPr>
            <a:spLocks noGrp="1"/>
          </p:cNvSpPr>
          <p:nvPr>
            <p:ph sz="quarter" idx="14"/>
          </p:nvPr>
        </p:nvSpPr>
        <p:spPr>
          <a:xfrm>
            <a:off x="6240678" y="2743201"/>
            <a:ext cx="4753642" cy="359568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88076" y="2743200"/>
            <a:ext cx="4485488"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5" name="Text Placeholder 4"/>
          <p:cNvSpPr>
            <a:spLocks noGrp="1"/>
          </p:cNvSpPr>
          <p:nvPr>
            <p:ph type="body" sz="quarter" idx="3"/>
          </p:nvPr>
        </p:nvSpPr>
        <p:spPr>
          <a:xfrm>
            <a:off x="6511829" y="2743200"/>
            <a:ext cx="448158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7" name="Date Placeholder 6"/>
          <p:cNvSpPr>
            <a:spLocks noGrp="1"/>
          </p:cNvSpPr>
          <p:nvPr>
            <p:ph type="dt" sz="half" idx="10"/>
          </p:nvPr>
        </p:nvSpPr>
        <p:spPr/>
        <p:txBody>
          <a:bodyPr/>
          <a:lstStyle/>
          <a:p>
            <a:fld id="{9AFE8FB1-0A7A-443E-AAF7-31D4FA1AA312}" type="datetimeFigureOut">
              <a:rPr lang="fr-FR" smtClean="0"/>
              <a:t>02/10/2017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5BA54BD-C84D-46CE-8B72-31BFB26ABA43}" type="slidenum">
              <a:rPr lang="fr-FR" smtClean="0"/>
              <a:t>‹N°›</a:t>
            </a:fld>
            <a:endParaRPr lang="fr-FR"/>
          </a:p>
        </p:txBody>
      </p:sp>
      <p:sp>
        <p:nvSpPr>
          <p:cNvPr id="10" name="Title 9"/>
          <p:cNvSpPr>
            <a:spLocks noGrp="1"/>
          </p:cNvSpPr>
          <p:nvPr>
            <p:ph type="title"/>
          </p:nvPr>
        </p:nvSpPr>
        <p:spPr>
          <a:xfrm>
            <a:off x="1218883" y="1544716"/>
            <a:ext cx="9751060" cy="1154097"/>
          </a:xfrm>
        </p:spPr>
        <p:txBody>
          <a:bodyPr/>
          <a:lstStyle/>
          <a:p>
            <a:r>
              <a:rPr lang="fr-FR"/>
              <a:t>Modifiez le style du titre</a:t>
            </a:r>
            <a:endParaRPr lang="en-US" dirty="0"/>
          </a:p>
        </p:txBody>
      </p:sp>
      <p:sp>
        <p:nvSpPr>
          <p:cNvPr id="11" name="Content Placeholder 10"/>
          <p:cNvSpPr>
            <a:spLocks noGrp="1"/>
          </p:cNvSpPr>
          <p:nvPr>
            <p:ph sz="quarter" idx="13"/>
          </p:nvPr>
        </p:nvSpPr>
        <p:spPr>
          <a:xfrm>
            <a:off x="1218882" y="3383280"/>
            <a:ext cx="4753642" cy="295351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Content Placeholder 12"/>
          <p:cNvSpPr>
            <a:spLocks noGrp="1"/>
          </p:cNvSpPr>
          <p:nvPr>
            <p:ph sz="quarter" idx="14"/>
          </p:nvPr>
        </p:nvSpPr>
        <p:spPr>
          <a:xfrm>
            <a:off x="6240677" y="3383280"/>
            <a:ext cx="4753642" cy="295351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9AFE8FB1-0A7A-443E-AAF7-31D4FA1AA312}" type="datetimeFigureOut">
              <a:rPr lang="fr-FR" smtClean="0"/>
              <a:t>02/10/2017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5BA54BD-C84D-46CE-8B72-31BFB26ABA4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fr-FR" smtClean="0"/>
              <a:t>02/10/2017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5BA54BD-C84D-46CE-8B72-31BFB26ABA4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218882" y="1825363"/>
            <a:ext cx="3933557" cy="2173015"/>
          </a:xfrm>
        </p:spPr>
        <p:txBody>
          <a:bodyPr anchor="b">
            <a:normAutofit/>
          </a:bodyPr>
          <a:lstStyle>
            <a:lvl1pPr algn="l">
              <a:defRPr sz="2800" b="0"/>
            </a:lvl1pPr>
          </a:lstStyle>
          <a:p>
            <a:r>
              <a:rPr lang="fr-FR"/>
              <a:t>Modifiez le style du titre</a:t>
            </a:r>
            <a:endParaRPr lang="en-US" dirty="0"/>
          </a:p>
        </p:txBody>
      </p:sp>
      <p:sp>
        <p:nvSpPr>
          <p:cNvPr id="3" name="Content Placeholder 2"/>
          <p:cNvSpPr>
            <a:spLocks noGrp="1"/>
          </p:cNvSpPr>
          <p:nvPr>
            <p:ph idx="1"/>
          </p:nvPr>
        </p:nvSpPr>
        <p:spPr>
          <a:xfrm>
            <a:off x="5360940" y="1826709"/>
            <a:ext cx="5609003"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218882" y="4061096"/>
            <a:ext cx="3933557"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9AFE8FB1-0A7A-443E-AAF7-31D4FA1AA312}" type="datetimeFigureOut">
              <a:rPr lang="fr-FR" smtClean="0"/>
              <a:t>02/10/2017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5BA54BD-C84D-46CE-8B72-31BFB26ABA4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218883" y="1828800"/>
            <a:ext cx="3936990" cy="2176272"/>
          </a:xfrm>
        </p:spPr>
        <p:txBody>
          <a:bodyPr anchor="b">
            <a:normAutofit/>
          </a:bodyPr>
          <a:lstStyle>
            <a:lvl1pPr algn="l">
              <a:defRPr sz="2800" b="0"/>
            </a:lvl1pPr>
          </a:lstStyle>
          <a:p>
            <a:r>
              <a:rPr lang="fr-FR"/>
              <a:t>Modifiez le style du titre</a:t>
            </a:r>
            <a:endParaRPr lang="en-US" dirty="0"/>
          </a:p>
        </p:txBody>
      </p:sp>
      <p:sp>
        <p:nvSpPr>
          <p:cNvPr id="3" name="Picture Placeholder 2"/>
          <p:cNvSpPr>
            <a:spLocks noGrp="1"/>
          </p:cNvSpPr>
          <p:nvPr>
            <p:ph type="pic" idx="1"/>
          </p:nvPr>
        </p:nvSpPr>
        <p:spPr>
          <a:xfrm>
            <a:off x="5586545" y="2286000"/>
            <a:ext cx="5383398"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218883" y="4059936"/>
            <a:ext cx="3936990"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9AFE8FB1-0A7A-443E-AAF7-31D4FA1AA312}" type="datetimeFigureOut">
              <a:rPr lang="fr-FR" smtClean="0"/>
              <a:t>02/10/2017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5BA54BD-C84D-46CE-8B72-31BFB26ABA4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11244095" y="573807"/>
            <a:ext cx="114951"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22916" y="573807"/>
            <a:ext cx="76789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18883" y="1544716"/>
            <a:ext cx="9751060" cy="115409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218883" y="2769834"/>
            <a:ext cx="9751060" cy="353952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008168" y="548797"/>
            <a:ext cx="1585096"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9AFE8FB1-0A7A-443E-AAF7-31D4FA1AA312}" type="datetimeFigureOut">
              <a:rPr lang="fr-FR" smtClean="0"/>
              <a:pPr/>
              <a:t>02/10/2017</a:t>
            </a:fld>
            <a:endParaRPr lang="fr-FR"/>
          </a:p>
        </p:txBody>
      </p:sp>
      <p:sp>
        <p:nvSpPr>
          <p:cNvPr id="6" name="Slide Number Placeholder 5"/>
          <p:cNvSpPr>
            <a:spLocks noGrp="1"/>
          </p:cNvSpPr>
          <p:nvPr>
            <p:ph type="sldNum" sz="quarter" idx="4"/>
          </p:nvPr>
        </p:nvSpPr>
        <p:spPr>
          <a:xfrm>
            <a:off x="9750014" y="548797"/>
            <a:ext cx="1254611" cy="301752"/>
          </a:xfrm>
          <a:prstGeom prst="rect">
            <a:avLst/>
          </a:prstGeom>
        </p:spPr>
        <p:txBody>
          <a:bodyPr vert="horz" lIns="91440" tIns="45720" rIns="91440" bIns="45720" rtlCol="0" anchor="ctr"/>
          <a:lstStyle>
            <a:lvl1pPr algn="r">
              <a:defRPr sz="1200">
                <a:solidFill>
                  <a:schemeClr val="tx1"/>
                </a:solidFill>
              </a:defRPr>
            </a:lvl1pPr>
          </a:lstStyle>
          <a:p>
            <a:fld id="{25BA54BD-C84D-46CE-8B72-31BFB26ABA43}" type="slidenum">
              <a:rPr lang="fr-FR" smtClean="0"/>
              <a:pPr/>
              <a:t>‹N°›</a:t>
            </a:fld>
            <a:endParaRPr lang="fr-FR"/>
          </a:p>
        </p:txBody>
      </p:sp>
      <p:sp>
        <p:nvSpPr>
          <p:cNvPr id="5" name="Footer Placeholder 4"/>
          <p:cNvSpPr>
            <a:spLocks noGrp="1"/>
          </p:cNvSpPr>
          <p:nvPr>
            <p:ph type="ftr" sz="quarter" idx="3"/>
          </p:nvPr>
        </p:nvSpPr>
        <p:spPr>
          <a:xfrm>
            <a:off x="8009498" y="855957"/>
            <a:ext cx="2994539" cy="301227"/>
          </a:xfrm>
          <a:prstGeom prst="rect">
            <a:avLst/>
          </a:prstGeom>
        </p:spPr>
        <p:txBody>
          <a:bodyPr vert="horz" lIns="91440" tIns="0" rIns="91440" bIns="45720" rtlCol="0" anchor="t"/>
          <a:lstStyle>
            <a:lvl1pPr algn="l">
              <a:defRPr sz="1000">
                <a:solidFill>
                  <a:schemeClr val="tx1"/>
                </a:solidFill>
              </a:defRPr>
            </a:lvl1pPr>
          </a:lstStyle>
          <a:p>
            <a:endParaRPr lang="fr-F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XWIY3gwhc6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lemonde.fr/culture/article/2009/07/07/wajdi-mouawad-enfant-dans-la-guerre-exile-sans-frontier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1884" y="3409950"/>
            <a:ext cx="9577064" cy="1162050"/>
          </a:xfrm>
        </p:spPr>
        <p:txBody>
          <a:bodyPr/>
          <a:lstStyle/>
          <a:p>
            <a:pPr algn="ctr" defTabSz="914400">
              <a:lnSpc>
                <a:spcPct val="90000"/>
              </a:lnSpc>
              <a:spcBef>
                <a:spcPts val="0"/>
              </a:spcBef>
              <a:buNone/>
            </a:pPr>
            <a:r>
              <a:rPr lang="fr-FR" sz="5400" b="0" i="1" dirty="0">
                <a:solidFill>
                  <a:schemeClr val="tx1"/>
                </a:solidFill>
                <a:latin typeface="Consolas"/>
                <a:ea typeface="+mj-ea"/>
                <a:cs typeface="+mj-cs"/>
              </a:rPr>
              <a:t>Incendies</a:t>
            </a:r>
            <a:r>
              <a:rPr lang="fr-FR" sz="5400" b="0" dirty="0">
                <a:solidFill>
                  <a:schemeClr val="tx1"/>
                </a:solidFill>
                <a:latin typeface="Consolas"/>
                <a:ea typeface="+mj-ea"/>
                <a:cs typeface="+mj-cs"/>
              </a:rPr>
              <a:t>, </a:t>
            </a:r>
            <a:r>
              <a:rPr lang="fr-FR" sz="5400" b="0" dirty="0" err="1">
                <a:solidFill>
                  <a:schemeClr val="tx1"/>
                </a:solidFill>
                <a:latin typeface="Consolas"/>
                <a:ea typeface="+mj-ea"/>
                <a:cs typeface="+mj-cs"/>
              </a:rPr>
              <a:t>Wajdi</a:t>
            </a:r>
            <a:r>
              <a:rPr lang="fr-FR" sz="5400" b="0" dirty="0">
                <a:solidFill>
                  <a:schemeClr val="tx1"/>
                </a:solidFill>
                <a:latin typeface="Consolas"/>
                <a:ea typeface="+mj-ea"/>
                <a:cs typeface="+mj-cs"/>
              </a:rPr>
              <a:t> </a:t>
            </a:r>
            <a:r>
              <a:rPr lang="fr-FR" sz="5400" b="0" dirty="0" err="1">
                <a:solidFill>
                  <a:schemeClr val="tx1"/>
                </a:solidFill>
                <a:latin typeface="Consolas"/>
                <a:ea typeface="+mj-ea"/>
                <a:cs typeface="+mj-cs"/>
              </a:rPr>
              <a:t>Mouawad</a:t>
            </a:r>
            <a:endParaRPr lang="fr-FR" sz="5400" b="0" i="1" dirty="0">
              <a:solidFill>
                <a:schemeClr val="tx1"/>
              </a:solidFill>
              <a:latin typeface="Consolas"/>
              <a:ea typeface="+mj-ea"/>
              <a:cs typeface="+mj-cs"/>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038" y="373924"/>
            <a:ext cx="2190750" cy="3009900"/>
          </a:xfrm>
          <a:prstGeom prst="rect">
            <a:avLst/>
          </a:prstGeom>
        </p:spPr>
      </p:pic>
      <p:sp>
        <p:nvSpPr>
          <p:cNvPr id="3" name="ZoneTexte 2"/>
          <p:cNvSpPr txBox="1"/>
          <p:nvPr/>
        </p:nvSpPr>
        <p:spPr>
          <a:xfrm>
            <a:off x="4222204" y="5949280"/>
            <a:ext cx="7056784" cy="369332"/>
          </a:xfrm>
          <a:prstGeom prst="rect">
            <a:avLst/>
          </a:prstGeom>
          <a:noFill/>
        </p:spPr>
        <p:txBody>
          <a:bodyPr wrap="square" rtlCol="0">
            <a:spAutoFit/>
          </a:bodyPr>
          <a:lstStyle/>
          <a:p>
            <a:r>
              <a:rPr lang="fr-FR" dirty="0" err="1" smtClean="0"/>
              <a:t>Jany</a:t>
            </a:r>
            <a:r>
              <a:rPr lang="fr-FR" dirty="0" smtClean="0"/>
              <a:t> SANFILIPPO  REYNARD  et Laure THEILLERE</a:t>
            </a:r>
            <a:endParaRPr lang="fr-FR"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778098"/>
          </a:xfrm>
        </p:spPr>
        <p:txBody>
          <a:bodyPr/>
          <a:lstStyle/>
          <a:p>
            <a:pPr algn="ctr"/>
            <a:r>
              <a:rPr lang="en-US" b="1" dirty="0">
                <a:solidFill>
                  <a:schemeClr val="tx2">
                    <a:lumMod val="50000"/>
                  </a:schemeClr>
                </a:solidFill>
              </a:rPr>
              <a:t>AXE SOCIOLOGIQUE</a:t>
            </a:r>
          </a:p>
        </p:txBody>
      </p:sp>
      <p:sp>
        <p:nvSpPr>
          <p:cNvPr id="3" name="Espace réservé du contenu 2"/>
          <p:cNvSpPr>
            <a:spLocks noGrp="1"/>
          </p:cNvSpPr>
          <p:nvPr>
            <p:ph idx="1"/>
          </p:nvPr>
        </p:nvSpPr>
        <p:spPr>
          <a:xfrm>
            <a:off x="981844" y="1988840"/>
            <a:ext cx="10081120" cy="4536504"/>
          </a:xfrm>
        </p:spPr>
        <p:txBody>
          <a:bodyPr>
            <a:normAutofit/>
          </a:bodyPr>
          <a:lstStyle/>
          <a:p>
            <a:pPr marL="342900" indent="-342900" algn="just"/>
            <a:r>
              <a:rPr lang="fr-FR" b="1" u="sng" dirty="0">
                <a:solidFill>
                  <a:schemeClr val="tx2">
                    <a:lumMod val="50000"/>
                  </a:schemeClr>
                </a:solidFill>
              </a:rPr>
              <a:t>Problématique</a:t>
            </a:r>
            <a:r>
              <a:rPr lang="fr-FR" b="1" dirty="0">
                <a:solidFill>
                  <a:schemeClr val="tx2">
                    <a:lumMod val="50000"/>
                  </a:schemeClr>
                </a:solidFill>
              </a:rPr>
              <a:t> :</a:t>
            </a:r>
            <a:r>
              <a:rPr lang="fr-FR" b="1" dirty="0"/>
              <a:t> </a:t>
            </a:r>
            <a:r>
              <a:rPr lang="fr-FR" dirty="0"/>
              <a:t>Comment Nawal transmet-elle son histoire, son passé, sa culture à ses enfants en leur permettant de réfléchir sur la question de leurs origines et de leur(s) identité(s) ?</a:t>
            </a:r>
          </a:p>
          <a:p>
            <a:pPr marL="0" indent="0" algn="just">
              <a:buNone/>
            </a:pPr>
            <a:endParaRPr lang="fr-FR" b="1" dirty="0"/>
          </a:p>
          <a:p>
            <a:pPr marL="342900" indent="-342900" algn="just"/>
            <a:r>
              <a:rPr lang="fr-FR" b="1" u="sng" dirty="0">
                <a:solidFill>
                  <a:schemeClr val="tx2">
                    <a:lumMod val="50000"/>
                  </a:schemeClr>
                </a:solidFill>
              </a:rPr>
              <a:t>Objet d’étude</a:t>
            </a:r>
            <a:r>
              <a:rPr lang="fr-FR" b="1" dirty="0">
                <a:solidFill>
                  <a:schemeClr val="tx2">
                    <a:lumMod val="50000"/>
                  </a:schemeClr>
                </a:solidFill>
              </a:rPr>
              <a:t> : </a:t>
            </a:r>
            <a:r>
              <a:rPr lang="fr-FR" dirty="0"/>
              <a:t>Identité et diversité</a:t>
            </a:r>
          </a:p>
          <a:p>
            <a:pPr marL="0" indent="0" algn="just">
              <a:buNone/>
            </a:pPr>
            <a:endParaRPr lang="fr-FR" b="1" dirty="0"/>
          </a:p>
          <a:p>
            <a:pPr marL="342900" indent="-342900" algn="just"/>
            <a:r>
              <a:rPr lang="fr-FR" b="1" u="sng" dirty="0">
                <a:solidFill>
                  <a:schemeClr val="tx2">
                    <a:lumMod val="50000"/>
                  </a:schemeClr>
                </a:solidFill>
              </a:rPr>
              <a:t>Questions aux programmes </a:t>
            </a:r>
            <a:r>
              <a:rPr lang="fr-FR" b="1" dirty="0">
                <a:solidFill>
                  <a:schemeClr val="tx2">
                    <a:lumMod val="50000"/>
                  </a:schemeClr>
                </a:solidFill>
              </a:rPr>
              <a:t>: </a:t>
            </a:r>
          </a:p>
          <a:p>
            <a:pPr marL="0" indent="0" algn="just">
              <a:buNone/>
            </a:pPr>
            <a:endParaRPr lang="fr-FR" b="1" dirty="0">
              <a:solidFill>
                <a:srgbClr val="92D050"/>
              </a:solidFill>
            </a:endParaRPr>
          </a:p>
          <a:p>
            <a:pPr marL="0" indent="0" algn="just">
              <a:buNone/>
            </a:pPr>
            <a:r>
              <a:rPr lang="fr-FR" b="1" dirty="0"/>
              <a:t>		</a:t>
            </a:r>
            <a:r>
              <a:rPr lang="fr-FR" dirty="0"/>
              <a:t>- En quoi l'autre est-il semblable ou différent ?</a:t>
            </a:r>
          </a:p>
          <a:p>
            <a:pPr marL="0" indent="0" algn="just">
              <a:buNone/>
            </a:pPr>
            <a:r>
              <a:rPr lang="fr-FR" dirty="0"/>
              <a:t>		- Comment transmettre son histoire, son passé, sa culture ?</a:t>
            </a:r>
          </a:p>
          <a:p>
            <a:pPr marL="0" indent="0">
              <a:buNone/>
            </a:pPr>
            <a:endParaRPr lang="fr-FR"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81844" y="692696"/>
            <a:ext cx="10297144" cy="4579715"/>
          </a:xfrm>
          <a:prstGeom prst="rect">
            <a:avLst/>
          </a:prstGeom>
          <a:noFill/>
        </p:spPr>
        <p:txBody>
          <a:bodyPr wrap="square" rtlCol="0">
            <a:spAutoFit/>
          </a:bodyPr>
          <a:lstStyle/>
          <a:p>
            <a:pPr algn="just">
              <a:lnSpc>
                <a:spcPct val="90000"/>
              </a:lnSpc>
            </a:pPr>
            <a:endParaRPr lang="fr-FR" sz="2400" dirty="0"/>
          </a:p>
          <a:p>
            <a:pPr algn="just">
              <a:lnSpc>
                <a:spcPct val="90000"/>
              </a:lnSpc>
            </a:pPr>
            <a:endParaRPr lang="fr-FR" sz="2400" dirty="0"/>
          </a:p>
          <a:p>
            <a:pPr algn="just">
              <a:lnSpc>
                <a:spcPct val="90000"/>
              </a:lnSpc>
            </a:pPr>
            <a:endParaRPr lang="fr-FR" sz="2400" dirty="0"/>
          </a:p>
          <a:p>
            <a:pPr marL="342900" indent="-342900" algn="just">
              <a:lnSpc>
                <a:spcPct val="90000"/>
              </a:lnSpc>
              <a:buFont typeface="Wingdings" panose="05000000000000000000" pitchFamily="2" charset="2"/>
              <a:buChar char="§"/>
            </a:pPr>
            <a:r>
              <a:rPr lang="fr-FR" sz="2000" b="1" u="sng" dirty="0">
                <a:solidFill>
                  <a:schemeClr val="tx2">
                    <a:lumMod val="50000"/>
                  </a:schemeClr>
                </a:solidFill>
              </a:rPr>
              <a:t>Capacités</a:t>
            </a:r>
            <a:r>
              <a:rPr lang="fr-FR" sz="2000" b="1" dirty="0">
                <a:solidFill>
                  <a:schemeClr val="tx2">
                    <a:lumMod val="50000"/>
                  </a:schemeClr>
                </a:solidFill>
              </a:rPr>
              <a:t> :</a:t>
            </a:r>
            <a:r>
              <a:rPr lang="fr-FR" sz="2400" dirty="0">
                <a:solidFill>
                  <a:schemeClr val="tx2">
                    <a:lumMod val="50000"/>
                  </a:schemeClr>
                </a:solidFill>
              </a:rPr>
              <a:t> </a:t>
            </a:r>
          </a:p>
          <a:p>
            <a:pPr algn="just">
              <a:lnSpc>
                <a:spcPct val="90000"/>
              </a:lnSpc>
            </a:pPr>
            <a:endParaRPr lang="fr-FR" sz="2400" dirty="0"/>
          </a:p>
          <a:p>
            <a:pPr algn="just">
              <a:lnSpc>
                <a:spcPct val="90000"/>
              </a:lnSpc>
            </a:pPr>
            <a:r>
              <a:rPr lang="fr-FR" sz="2400" dirty="0"/>
              <a:t>	</a:t>
            </a:r>
            <a:r>
              <a:rPr lang="fr-FR" sz="2000" dirty="0"/>
              <a:t>- Comprendre comment une œuvre met en tension les expériences individuelles et les questions collectives</a:t>
            </a:r>
          </a:p>
          <a:p>
            <a:pPr algn="just">
              <a:lnSpc>
                <a:spcPct val="90000"/>
              </a:lnSpc>
            </a:pPr>
            <a:endParaRPr lang="fr-FR" sz="2000" dirty="0"/>
          </a:p>
          <a:p>
            <a:pPr algn="just">
              <a:lnSpc>
                <a:spcPct val="90000"/>
              </a:lnSpc>
            </a:pPr>
            <a:r>
              <a:rPr lang="fr-FR" sz="2000" dirty="0"/>
              <a:t>	- Rédiger une argumentation de type délibératif (thèse, antithèse, choix personnel). </a:t>
            </a:r>
          </a:p>
          <a:p>
            <a:pPr algn="just">
              <a:lnSpc>
                <a:spcPct val="90000"/>
              </a:lnSpc>
            </a:pPr>
            <a:endParaRPr lang="fr-FR" sz="2000" dirty="0"/>
          </a:p>
          <a:p>
            <a:pPr algn="just">
              <a:lnSpc>
                <a:spcPct val="90000"/>
              </a:lnSpc>
            </a:pPr>
            <a:r>
              <a:rPr lang="fr-FR" sz="2000" dirty="0"/>
              <a:t>	- </a:t>
            </a:r>
            <a:r>
              <a:rPr lang="fr-FR" sz="2000" dirty="0">
                <a:latin typeface="Arial" panose="020B0604020202020204" pitchFamily="34" charset="0"/>
                <a:cs typeface="Arial" panose="020B0604020202020204" pitchFamily="34" charset="0"/>
              </a:rPr>
              <a:t>É</a:t>
            </a:r>
            <a:r>
              <a:rPr lang="fr-FR" sz="2000" dirty="0"/>
              <a:t>tudier le parcours de personnages par rapport à un autre univers culturel : leur rapport à leur identité, à leur passé, à leur histoire familiale, à leur culture</a:t>
            </a:r>
          </a:p>
          <a:p>
            <a:pPr algn="just">
              <a:lnSpc>
                <a:spcPct val="90000"/>
              </a:lnSpc>
            </a:pPr>
            <a:endParaRPr lang="fr-FR" sz="2000" dirty="0"/>
          </a:p>
          <a:p>
            <a:pPr algn="just">
              <a:lnSpc>
                <a:spcPct val="90000"/>
              </a:lnSpc>
            </a:pPr>
            <a:r>
              <a:rPr lang="fr-FR" sz="2000" dirty="0"/>
              <a:t>	- Analyser comment et pourquoi un voyage a transformé celui qui l’a accompli</a:t>
            </a:r>
          </a:p>
        </p:txBody>
      </p:sp>
    </p:spTree>
    <p:extLst>
      <p:ext uri="{BB962C8B-B14F-4D97-AF65-F5344CB8AC3E}">
        <p14:creationId xmlns:p14="http://schemas.microsoft.com/office/powerpoint/2010/main" val="955147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81844" y="620688"/>
            <a:ext cx="10225136" cy="5743111"/>
          </a:xfrm>
          <a:prstGeom prst="rect">
            <a:avLst/>
          </a:prstGeom>
          <a:noFill/>
        </p:spPr>
        <p:txBody>
          <a:bodyPr wrap="square" rtlCol="0">
            <a:spAutoFit/>
          </a:bodyPr>
          <a:lstStyle/>
          <a:p>
            <a:pPr>
              <a:lnSpc>
                <a:spcPct val="90000"/>
              </a:lnSpc>
            </a:pPr>
            <a:endParaRPr lang="fr-FR" sz="2400" b="1" u="sng" dirty="0">
              <a:solidFill>
                <a:schemeClr val="accent1"/>
              </a:solidFill>
            </a:endParaRPr>
          </a:p>
          <a:p>
            <a:pPr>
              <a:lnSpc>
                <a:spcPct val="90000"/>
              </a:lnSpc>
            </a:pPr>
            <a:endParaRPr lang="fr-FR" sz="2400" b="1" u="sng" dirty="0">
              <a:solidFill>
                <a:schemeClr val="accent1"/>
              </a:solidFill>
            </a:endParaRPr>
          </a:p>
          <a:p>
            <a:pPr marL="342900" indent="-342900">
              <a:lnSpc>
                <a:spcPct val="90000"/>
              </a:lnSpc>
              <a:buFont typeface="Wingdings" panose="05000000000000000000" pitchFamily="2" charset="2"/>
              <a:buChar char="§"/>
            </a:pPr>
            <a:r>
              <a:rPr lang="fr-FR" sz="2000" b="1" u="sng" dirty="0">
                <a:solidFill>
                  <a:schemeClr val="tx2">
                    <a:lumMod val="50000"/>
                  </a:schemeClr>
                </a:solidFill>
              </a:rPr>
              <a:t>Supports</a:t>
            </a:r>
            <a:r>
              <a:rPr lang="fr-FR" sz="2000" b="1" dirty="0">
                <a:solidFill>
                  <a:schemeClr val="tx2">
                    <a:lumMod val="50000"/>
                  </a:schemeClr>
                </a:solidFill>
              </a:rPr>
              <a:t> :</a:t>
            </a:r>
          </a:p>
          <a:p>
            <a:pPr>
              <a:lnSpc>
                <a:spcPct val="90000"/>
              </a:lnSpc>
            </a:pPr>
            <a:endParaRPr lang="fr-FR" sz="2000" dirty="0"/>
          </a:p>
          <a:p>
            <a:pPr algn="just">
              <a:lnSpc>
                <a:spcPct val="90000"/>
              </a:lnSpc>
            </a:pPr>
            <a:r>
              <a:rPr lang="fr-FR" sz="2000" dirty="0"/>
              <a:t>	- « Dernières volontés » : p.16 à 19 « Tous mes avoirs (…) mon nom gravé au soleil »</a:t>
            </a:r>
          </a:p>
          <a:p>
            <a:pPr algn="just">
              <a:lnSpc>
                <a:spcPct val="90000"/>
              </a:lnSpc>
            </a:pPr>
            <a:r>
              <a:rPr lang="fr-FR" sz="2000" dirty="0"/>
              <a:t>	- « Lettres aux jumeaux » : p.130 à 132</a:t>
            </a:r>
          </a:p>
          <a:p>
            <a:pPr algn="just">
              <a:lnSpc>
                <a:spcPct val="90000"/>
              </a:lnSpc>
            </a:pPr>
            <a:endParaRPr lang="fr-FR" sz="2000" dirty="0"/>
          </a:p>
          <a:p>
            <a:pPr algn="just">
              <a:lnSpc>
                <a:spcPct val="90000"/>
              </a:lnSpc>
            </a:pPr>
            <a:r>
              <a:rPr lang="fr-FR" sz="2000" b="1" dirty="0"/>
              <a:t>1) La quête de Jeanne </a:t>
            </a:r>
            <a:r>
              <a:rPr lang="fr-FR" sz="2000" dirty="0"/>
              <a:t>: </a:t>
            </a:r>
          </a:p>
          <a:p>
            <a:pPr algn="just">
              <a:lnSpc>
                <a:spcPct val="90000"/>
              </a:lnSpc>
            </a:pPr>
            <a:endParaRPr lang="fr-FR" sz="2000" dirty="0"/>
          </a:p>
          <a:p>
            <a:pPr algn="just">
              <a:lnSpc>
                <a:spcPct val="90000"/>
              </a:lnSpc>
            </a:pPr>
            <a:r>
              <a:rPr lang="fr-FR" sz="2000" dirty="0"/>
              <a:t>	- « Par où commencer » : p.58 à 59 « Quand votre mère a-t-elle cessé de parler ? (…) Regardez. »</a:t>
            </a:r>
          </a:p>
          <a:p>
            <a:pPr algn="just">
              <a:lnSpc>
                <a:spcPct val="90000"/>
              </a:lnSpc>
            </a:pPr>
            <a:r>
              <a:rPr lang="fr-FR" sz="2000" dirty="0"/>
              <a:t>	- « Photographie et autobus du Sud » : p.64 à 65 « On est au pays de votre mère (…) portaient un pistolet. »</a:t>
            </a:r>
          </a:p>
          <a:p>
            <a:pPr algn="just">
              <a:lnSpc>
                <a:spcPct val="90000"/>
              </a:lnSpc>
            </a:pPr>
            <a:r>
              <a:rPr lang="fr-FR" sz="2000" dirty="0"/>
              <a:t>	- « </a:t>
            </a:r>
            <a:r>
              <a:rPr lang="fr-FR" sz="2000" dirty="0" err="1"/>
              <a:t>Abdessamad</a:t>
            </a:r>
            <a:r>
              <a:rPr lang="fr-FR" sz="2000" dirty="0"/>
              <a:t> » : p.77 à 79</a:t>
            </a:r>
          </a:p>
          <a:p>
            <a:pPr algn="just">
              <a:lnSpc>
                <a:spcPct val="90000"/>
              </a:lnSpc>
            </a:pPr>
            <a:r>
              <a:rPr lang="fr-FR" sz="2000" dirty="0"/>
              <a:t>	- « </a:t>
            </a:r>
            <a:r>
              <a:rPr lang="fr-FR" sz="2000" dirty="0" err="1"/>
              <a:t>KfarRayat</a:t>
            </a:r>
            <a:r>
              <a:rPr lang="fr-FR" sz="2000" dirty="0"/>
              <a:t> » :  p.81 à 83</a:t>
            </a:r>
          </a:p>
          <a:p>
            <a:pPr algn="just">
              <a:lnSpc>
                <a:spcPct val="90000"/>
              </a:lnSpc>
            </a:pPr>
            <a:r>
              <a:rPr lang="fr-FR" sz="2000" dirty="0"/>
              <a:t>	- « La veste en toile verte » : p.92 à 96</a:t>
            </a:r>
          </a:p>
          <a:p>
            <a:pPr algn="just">
              <a:lnSpc>
                <a:spcPct val="90000"/>
              </a:lnSpc>
            </a:pPr>
            <a:r>
              <a:rPr lang="fr-FR" sz="2000" dirty="0"/>
              <a:t>	- « Les noms véritables » p.98 à 100 « Alors, Jeanne </a:t>
            </a:r>
            <a:r>
              <a:rPr lang="fr-FR" sz="2000" dirty="0" err="1"/>
              <a:t>Marwan</a:t>
            </a:r>
            <a:r>
              <a:rPr lang="fr-FR" sz="2000" dirty="0"/>
              <a:t>, que veux-tu ? (…) cris perdus des enfants jetés dans la rivière. »</a:t>
            </a:r>
          </a:p>
          <a:p>
            <a:pPr algn="just">
              <a:lnSpc>
                <a:spcPct val="90000"/>
              </a:lnSpc>
            </a:pPr>
            <a:endParaRPr lang="fr-FR" sz="2000" dirty="0"/>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65820" y="1196752"/>
            <a:ext cx="10585176" cy="4801314"/>
          </a:xfrm>
          <a:prstGeom prst="rect">
            <a:avLst/>
          </a:prstGeom>
          <a:noFill/>
        </p:spPr>
        <p:txBody>
          <a:bodyPr wrap="square" rtlCol="0">
            <a:spAutoFit/>
          </a:bodyPr>
          <a:lstStyle/>
          <a:p>
            <a:pPr>
              <a:lnSpc>
                <a:spcPct val="90000"/>
              </a:lnSpc>
            </a:pPr>
            <a:r>
              <a:rPr lang="fr-FR" sz="2000" b="1" dirty="0"/>
              <a:t>2) La quête de Simon </a:t>
            </a:r>
            <a:r>
              <a:rPr lang="fr-FR" sz="2000" dirty="0"/>
              <a:t>: </a:t>
            </a:r>
          </a:p>
          <a:p>
            <a:pPr>
              <a:lnSpc>
                <a:spcPct val="90000"/>
              </a:lnSpc>
            </a:pPr>
            <a:endParaRPr lang="fr-FR" sz="2000" dirty="0"/>
          </a:p>
          <a:p>
            <a:pPr>
              <a:lnSpc>
                <a:spcPct val="90000"/>
              </a:lnSpc>
            </a:pPr>
            <a:r>
              <a:rPr lang="fr-FR" sz="2000" dirty="0"/>
              <a:t>	- « La parole de Nawal » : p.101 à 104</a:t>
            </a:r>
          </a:p>
          <a:p>
            <a:pPr>
              <a:lnSpc>
                <a:spcPct val="90000"/>
              </a:lnSpc>
            </a:pPr>
            <a:r>
              <a:rPr lang="fr-FR" sz="2000" dirty="0"/>
              <a:t>	- « </a:t>
            </a:r>
            <a:r>
              <a:rPr lang="fr-FR" sz="2000" dirty="0" err="1"/>
              <a:t>Chamseddine</a:t>
            </a:r>
            <a:r>
              <a:rPr lang="fr-FR" sz="2000" dirty="0"/>
              <a:t> » : p.117 à 119 « Quand j’ai su que ta sœur (…) Et laisse-nous seuls. » </a:t>
            </a:r>
          </a:p>
          <a:p>
            <a:pPr>
              <a:lnSpc>
                <a:spcPct val="90000"/>
              </a:lnSpc>
            </a:pPr>
            <a:r>
              <a:rPr lang="fr-FR" sz="2000" dirty="0"/>
              <a:t>	- « La voix des siècles anciens » p.122 à 124 « </a:t>
            </a:r>
            <a:r>
              <a:rPr lang="fr-FR" sz="2000" dirty="0" err="1"/>
              <a:t>Sarwane</a:t>
            </a:r>
            <a:r>
              <a:rPr lang="fr-FR" sz="2000" dirty="0"/>
              <a:t>, ce n’est pas le hasard qui t’a conduit à moi. (…) En toi. »</a:t>
            </a:r>
          </a:p>
          <a:p>
            <a:pPr>
              <a:lnSpc>
                <a:spcPct val="90000"/>
              </a:lnSpc>
            </a:pPr>
            <a:endParaRPr lang="fr-FR" sz="2000" dirty="0"/>
          </a:p>
          <a:p>
            <a:pPr>
              <a:lnSpc>
                <a:spcPct val="90000"/>
              </a:lnSpc>
            </a:pPr>
            <a:r>
              <a:rPr lang="fr-FR" sz="2000" dirty="0"/>
              <a:t>	</a:t>
            </a:r>
          </a:p>
          <a:p>
            <a:pPr>
              <a:lnSpc>
                <a:spcPct val="90000"/>
              </a:lnSpc>
            </a:pPr>
            <a:endParaRPr lang="fr-FR" sz="2000" dirty="0"/>
          </a:p>
          <a:p>
            <a:pPr>
              <a:lnSpc>
                <a:spcPct val="90000"/>
              </a:lnSpc>
            </a:pPr>
            <a:r>
              <a:rPr lang="fr-FR" sz="2000" b="1" dirty="0"/>
              <a:t>3) La quête de </a:t>
            </a:r>
            <a:r>
              <a:rPr lang="fr-FR" sz="2000" b="1" dirty="0" err="1"/>
              <a:t>Nihad</a:t>
            </a:r>
            <a:r>
              <a:rPr lang="fr-FR" sz="2000" b="1" dirty="0"/>
              <a:t> : </a:t>
            </a:r>
          </a:p>
          <a:p>
            <a:pPr>
              <a:lnSpc>
                <a:spcPct val="90000"/>
              </a:lnSpc>
            </a:pPr>
            <a:endParaRPr lang="fr-FR" sz="2000" dirty="0"/>
          </a:p>
          <a:p>
            <a:pPr>
              <a:lnSpc>
                <a:spcPct val="90000"/>
              </a:lnSpc>
            </a:pPr>
            <a:r>
              <a:rPr lang="fr-FR" sz="2000" dirty="0"/>
              <a:t>	- « Promesse » : p.40 </a:t>
            </a:r>
          </a:p>
          <a:p>
            <a:pPr>
              <a:lnSpc>
                <a:spcPct val="90000"/>
              </a:lnSpc>
            </a:pPr>
            <a:r>
              <a:rPr lang="fr-FR" sz="2000" dirty="0"/>
              <a:t>	- « </a:t>
            </a:r>
            <a:r>
              <a:rPr lang="fr-FR" sz="2000" dirty="0" err="1"/>
              <a:t>Abdessamad</a:t>
            </a:r>
            <a:r>
              <a:rPr lang="fr-FR" sz="2000" dirty="0"/>
              <a:t> » : p.78 « Je t’ai apporté un cadeau, Nawal.(…) je me suis enfui ! » </a:t>
            </a:r>
          </a:p>
          <a:p>
            <a:pPr>
              <a:lnSpc>
                <a:spcPct val="90000"/>
              </a:lnSpc>
            </a:pPr>
            <a:r>
              <a:rPr lang="fr-FR" sz="2000" dirty="0"/>
              <a:t>	- « La voix des siècles anciens » : p.124 à 125 « Je ne conteste rien (…) pour sauver la dignité du terrifiant petit ennui. »</a:t>
            </a:r>
          </a:p>
          <a:p>
            <a:pPr>
              <a:lnSpc>
                <a:spcPct val="90000"/>
              </a:lnSpc>
            </a:pPr>
            <a:r>
              <a:rPr lang="fr-FR" sz="2000" dirty="0"/>
              <a:t>	- « Lettre au fils » p.127 à 129</a:t>
            </a:r>
          </a:p>
        </p:txBody>
      </p:sp>
    </p:spTree>
    <p:extLst>
      <p:ext uri="{BB962C8B-B14F-4D97-AF65-F5344CB8AC3E}">
        <p14:creationId xmlns:p14="http://schemas.microsoft.com/office/powerpoint/2010/main" val="179730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09836" y="980728"/>
            <a:ext cx="10369152" cy="5687711"/>
          </a:xfrm>
          <a:prstGeom prst="rect">
            <a:avLst/>
          </a:prstGeom>
          <a:noFill/>
        </p:spPr>
        <p:txBody>
          <a:bodyPr wrap="square" rtlCol="0">
            <a:spAutoFit/>
          </a:bodyPr>
          <a:lstStyle/>
          <a:p>
            <a:pPr marL="342900" indent="-342900">
              <a:lnSpc>
                <a:spcPct val="90000"/>
              </a:lnSpc>
              <a:buFont typeface="Wingdings" panose="05000000000000000000" pitchFamily="2" charset="2"/>
              <a:buChar char="§"/>
            </a:pPr>
            <a:r>
              <a:rPr lang="fr-FR" sz="2000" b="1" u="sng" dirty="0">
                <a:solidFill>
                  <a:schemeClr val="tx2">
                    <a:lumMod val="50000"/>
                  </a:schemeClr>
                </a:solidFill>
              </a:rPr>
              <a:t>Questions</a:t>
            </a:r>
            <a:r>
              <a:rPr lang="fr-FR" sz="2000" b="1" dirty="0">
                <a:solidFill>
                  <a:schemeClr val="tx2">
                    <a:lumMod val="50000"/>
                  </a:schemeClr>
                </a:solidFill>
              </a:rPr>
              <a:t> :</a:t>
            </a:r>
            <a:r>
              <a:rPr lang="fr-FR" sz="2000" dirty="0">
                <a:solidFill>
                  <a:schemeClr val="tx2">
                    <a:lumMod val="50000"/>
                  </a:schemeClr>
                </a:solidFill>
              </a:rPr>
              <a:t> </a:t>
            </a:r>
          </a:p>
          <a:p>
            <a:pPr>
              <a:lnSpc>
                <a:spcPct val="90000"/>
              </a:lnSpc>
            </a:pPr>
            <a:endParaRPr lang="fr-FR" sz="2000" dirty="0"/>
          </a:p>
          <a:p>
            <a:pPr algn="just">
              <a:lnSpc>
                <a:spcPct val="90000"/>
              </a:lnSpc>
            </a:pPr>
            <a:r>
              <a:rPr lang="fr-FR" sz="2000" b="1" dirty="0"/>
              <a:t>I - </a:t>
            </a:r>
            <a:r>
              <a:rPr lang="fr-FR" sz="2000" b="1" u="sng" dirty="0"/>
              <a:t>La quête de Jeanne et Simon</a:t>
            </a:r>
            <a:r>
              <a:rPr lang="fr-FR" sz="2000" b="1" dirty="0"/>
              <a:t> :</a:t>
            </a:r>
          </a:p>
          <a:p>
            <a:pPr algn="just">
              <a:lnSpc>
                <a:spcPct val="90000"/>
              </a:lnSpc>
            </a:pPr>
            <a:endParaRPr lang="fr-FR" sz="2000" b="1" dirty="0"/>
          </a:p>
          <a:p>
            <a:pPr algn="just">
              <a:lnSpc>
                <a:spcPct val="90000"/>
              </a:lnSpc>
            </a:pPr>
            <a:r>
              <a:rPr lang="fr-FR" sz="2000" dirty="0"/>
              <a:t>	1) Montrez que les lettres et les objets légués par Nawal vont confronter ses enfants à un questionnement existentiel concernant leurs origines, leurs racines.</a:t>
            </a:r>
          </a:p>
          <a:p>
            <a:pPr algn="just">
              <a:lnSpc>
                <a:spcPct val="90000"/>
              </a:lnSpc>
            </a:pPr>
            <a:endParaRPr lang="fr-FR" sz="2000" dirty="0"/>
          </a:p>
          <a:p>
            <a:pPr algn="just">
              <a:lnSpc>
                <a:spcPct val="90000"/>
              </a:lnSpc>
            </a:pPr>
            <a:r>
              <a:rPr lang="fr-FR" sz="2000" dirty="0"/>
              <a:t>	2) Montrez que cette quête des origines s’apparente à une enquête, une énigme dans laquelle les jumeaux vont se relayer et dont les objets constituent des indices.</a:t>
            </a:r>
          </a:p>
          <a:p>
            <a:pPr algn="just">
              <a:lnSpc>
                <a:spcPct val="90000"/>
              </a:lnSpc>
            </a:pPr>
            <a:endParaRPr lang="fr-FR" sz="2000" dirty="0"/>
          </a:p>
          <a:p>
            <a:pPr algn="just">
              <a:lnSpc>
                <a:spcPct val="90000"/>
              </a:lnSpc>
            </a:pPr>
            <a:r>
              <a:rPr lang="fr-FR" sz="2000" dirty="0"/>
              <a:t>	3) En quoi ce que découvrent Simon et Jeanne permet de répondre à la colère de Simon lors de la lecture du testament : « Pourquoi dans son putain de testament elle ne dit pas une seule fois le mot mes enfants pour parler de nous !? » et « La jumelle le jumeau enfants sortis de mon ventre », comme si on était un tas de vomissure, un tas de merde qu’elle a été obligée de chier ! Pourquoi ?! » ?</a:t>
            </a:r>
          </a:p>
          <a:p>
            <a:pPr algn="just">
              <a:lnSpc>
                <a:spcPct val="90000"/>
              </a:lnSpc>
            </a:pPr>
            <a:endParaRPr lang="fr-FR" sz="2000" dirty="0"/>
          </a:p>
          <a:p>
            <a:pPr algn="just">
              <a:lnSpc>
                <a:spcPct val="90000"/>
              </a:lnSpc>
            </a:pPr>
            <a:r>
              <a:rPr lang="fr-FR" sz="2000" dirty="0"/>
              <a:t>	4) Selon vous, la façon dont Nawal transmet son passé et son histoire est-elle pertinente pour permettre à Simon et Jeanne de reconstituer les différents aspects de leur identité ?</a:t>
            </a:r>
          </a:p>
          <a:p>
            <a:pPr>
              <a:lnSpc>
                <a:spcPct val="90000"/>
              </a:lnSpc>
            </a:pPr>
            <a:endParaRPr lang="fr-FR" sz="2400" dirty="0"/>
          </a:p>
        </p:txBody>
      </p:sp>
    </p:spTree>
    <p:extLst>
      <p:ext uri="{BB962C8B-B14F-4D97-AF65-F5344CB8AC3E}">
        <p14:creationId xmlns:p14="http://schemas.microsoft.com/office/powerpoint/2010/main" val="116095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05780" y="188640"/>
            <a:ext cx="11449272" cy="6336704"/>
          </a:xfrm>
          <a:prstGeom prst="rect">
            <a:avLst/>
          </a:prstGeom>
          <a:noFill/>
        </p:spPr>
        <p:txBody>
          <a:bodyPr wrap="square" rtlCol="0">
            <a:spAutoFit/>
          </a:bodyPr>
          <a:lstStyle/>
          <a:p>
            <a:pPr>
              <a:lnSpc>
                <a:spcPct val="90000"/>
              </a:lnSpc>
            </a:pPr>
            <a:endParaRPr lang="fr-FR" sz="2400" dirty="0"/>
          </a:p>
        </p:txBody>
      </p:sp>
      <p:sp>
        <p:nvSpPr>
          <p:cNvPr id="3" name="ZoneTexte 2"/>
          <p:cNvSpPr txBox="1"/>
          <p:nvPr/>
        </p:nvSpPr>
        <p:spPr>
          <a:xfrm>
            <a:off x="837828" y="1484784"/>
            <a:ext cx="10297144" cy="1200329"/>
          </a:xfrm>
          <a:prstGeom prst="rect">
            <a:avLst/>
          </a:prstGeom>
          <a:noFill/>
        </p:spPr>
        <p:txBody>
          <a:bodyPr wrap="square" rtlCol="0">
            <a:spAutoFit/>
          </a:bodyPr>
          <a:lstStyle/>
          <a:p>
            <a:pPr>
              <a:lnSpc>
                <a:spcPct val="90000"/>
              </a:lnSpc>
            </a:pPr>
            <a:r>
              <a:rPr lang="fr-FR" sz="2000" b="1" dirty="0"/>
              <a:t>II - </a:t>
            </a:r>
            <a:r>
              <a:rPr lang="fr-FR" sz="2000" b="1" u="sng" dirty="0"/>
              <a:t>La quête de </a:t>
            </a:r>
            <a:r>
              <a:rPr lang="fr-FR" sz="2000" b="1" u="sng" dirty="0" err="1"/>
              <a:t>Nihad</a:t>
            </a:r>
            <a:r>
              <a:rPr lang="fr-FR" sz="2000" b="1" dirty="0"/>
              <a:t> :</a:t>
            </a:r>
          </a:p>
          <a:p>
            <a:pPr>
              <a:lnSpc>
                <a:spcPct val="90000"/>
              </a:lnSpc>
            </a:pPr>
            <a:endParaRPr lang="fr-FR" sz="2000" dirty="0"/>
          </a:p>
          <a:p>
            <a:pPr>
              <a:lnSpc>
                <a:spcPct val="90000"/>
              </a:lnSpc>
            </a:pPr>
            <a:r>
              <a:rPr lang="fr-FR" sz="2000" dirty="0"/>
              <a:t>	En quoi l’objet légué par Nawal à </a:t>
            </a:r>
            <a:r>
              <a:rPr lang="fr-FR" sz="2000" dirty="0" err="1"/>
              <a:t>Nihad</a:t>
            </a:r>
            <a:r>
              <a:rPr lang="fr-FR" sz="2000" dirty="0"/>
              <a:t> dès sa naissance permet-il à </a:t>
            </a:r>
            <a:r>
              <a:rPr lang="fr-FR" sz="2000" dirty="0" err="1"/>
              <a:t>Nihad</a:t>
            </a:r>
            <a:r>
              <a:rPr lang="fr-FR" sz="2000" dirty="0"/>
              <a:t> de connaître sa véritable identité ?</a:t>
            </a:r>
          </a:p>
        </p:txBody>
      </p:sp>
    </p:spTree>
    <p:extLst>
      <p:ext uri="{BB962C8B-B14F-4D97-AF65-F5344CB8AC3E}">
        <p14:creationId xmlns:p14="http://schemas.microsoft.com/office/powerpoint/2010/main" val="4039016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138138"/>
          </a:xfrm>
        </p:spPr>
        <p:txBody>
          <a:bodyPr>
            <a:noAutofit/>
          </a:bodyPr>
          <a:lstStyle/>
          <a:p>
            <a:pPr algn="ctr"/>
            <a:r>
              <a:rPr lang="fr-FR" b="1" dirty="0">
                <a:solidFill>
                  <a:schemeClr val="tx2">
                    <a:lumMod val="50000"/>
                  </a:schemeClr>
                </a:solidFill>
              </a:rPr>
              <a:t>AXE LITT</a:t>
            </a:r>
            <a:r>
              <a:rPr lang="fr-FR" b="1" dirty="0">
                <a:solidFill>
                  <a:schemeClr val="tx2">
                    <a:lumMod val="50000"/>
                  </a:schemeClr>
                </a:solidFill>
                <a:cs typeface="Arial" panose="020B0604020202020204" pitchFamily="34" charset="0"/>
              </a:rPr>
              <a:t>ÉRAIRE</a:t>
            </a:r>
            <a:br>
              <a:rPr lang="fr-FR" b="1" dirty="0">
                <a:solidFill>
                  <a:schemeClr val="tx2">
                    <a:lumMod val="50000"/>
                  </a:schemeClr>
                </a:solidFill>
                <a:cs typeface="Arial" panose="020B0604020202020204" pitchFamily="34" charset="0"/>
              </a:rPr>
            </a:br>
            <a:r>
              <a:rPr lang="fr-FR" b="1" i="1" dirty="0">
                <a:solidFill>
                  <a:schemeClr val="tx2">
                    <a:lumMod val="50000"/>
                  </a:schemeClr>
                </a:solidFill>
              </a:rPr>
              <a:t>La représentation de la violence </a:t>
            </a:r>
            <a:endParaRPr lang="fr-FR" b="1" dirty="0">
              <a:solidFill>
                <a:schemeClr val="tx2">
                  <a:lumMod val="50000"/>
                </a:schemeClr>
              </a:solidFill>
            </a:endParaRPr>
          </a:p>
        </p:txBody>
      </p:sp>
      <p:sp>
        <p:nvSpPr>
          <p:cNvPr id="3" name="Espace réservé du contenu 2"/>
          <p:cNvSpPr>
            <a:spLocks noGrp="1"/>
          </p:cNvSpPr>
          <p:nvPr>
            <p:ph idx="1"/>
          </p:nvPr>
        </p:nvSpPr>
        <p:spPr>
          <a:xfrm>
            <a:off x="405780" y="1700808"/>
            <a:ext cx="10543148" cy="4968552"/>
          </a:xfrm>
        </p:spPr>
        <p:txBody>
          <a:bodyPr>
            <a:normAutofit/>
          </a:bodyPr>
          <a:lstStyle/>
          <a:p>
            <a:pPr algn="just">
              <a:buFont typeface="Wingdings" panose="05000000000000000000" pitchFamily="2" charset="2"/>
              <a:buChar char="§"/>
            </a:pPr>
            <a:r>
              <a:rPr lang="fr-FR" b="1" u="sng" dirty="0">
                <a:solidFill>
                  <a:schemeClr val="tx2">
                    <a:lumMod val="50000"/>
                  </a:schemeClr>
                </a:solidFill>
              </a:rPr>
              <a:t>Problématiques :</a:t>
            </a:r>
          </a:p>
          <a:p>
            <a:pPr marL="45720" indent="0" algn="just">
              <a:buNone/>
            </a:pPr>
            <a:r>
              <a:rPr lang="fr-FR" dirty="0"/>
              <a:t>Comment la violence est-elle représentée dans le texte et dans le film à travers la mise en scène de la parole ?</a:t>
            </a:r>
          </a:p>
          <a:p>
            <a:pPr marL="45720" indent="0" algn="just">
              <a:buNone/>
            </a:pPr>
            <a:r>
              <a:rPr lang="fr-FR" dirty="0"/>
              <a:t>Les mots sont-ils un moyen d’action face à la violence ?</a:t>
            </a:r>
          </a:p>
          <a:p>
            <a:pPr marL="45720" indent="0" algn="just">
              <a:buNone/>
            </a:pPr>
            <a:endParaRPr lang="fr-FR" dirty="0"/>
          </a:p>
          <a:p>
            <a:pPr algn="just">
              <a:tabLst>
                <a:tab pos="803275" algn="l"/>
              </a:tabLst>
            </a:pPr>
            <a:r>
              <a:rPr lang="fr-FR" b="1" u="sng" dirty="0">
                <a:solidFill>
                  <a:schemeClr val="tx2">
                    <a:lumMod val="50000"/>
                  </a:schemeClr>
                </a:solidFill>
              </a:rPr>
              <a:t>Objet d’étude </a:t>
            </a:r>
            <a:r>
              <a:rPr lang="fr-FR" b="1" dirty="0">
                <a:solidFill>
                  <a:schemeClr val="tx2">
                    <a:lumMod val="50000"/>
                  </a:schemeClr>
                </a:solidFill>
              </a:rPr>
              <a:t>: </a:t>
            </a:r>
            <a:r>
              <a:rPr lang="fr-FR" dirty="0"/>
              <a:t>La parole en spectacle </a:t>
            </a:r>
          </a:p>
          <a:p>
            <a:pPr algn="just"/>
            <a:endParaRPr lang="fr-FR" u="sng" dirty="0"/>
          </a:p>
          <a:p>
            <a:pPr algn="just"/>
            <a:r>
              <a:rPr lang="fr-FR" b="1" u="sng" dirty="0">
                <a:solidFill>
                  <a:schemeClr val="tx2">
                    <a:lumMod val="50000"/>
                  </a:schemeClr>
                </a:solidFill>
              </a:rPr>
              <a:t>Questions du programme :</a:t>
            </a:r>
          </a:p>
          <a:p>
            <a:pPr marL="45720" indent="0" algn="just">
              <a:buNone/>
            </a:pPr>
            <a:endParaRPr lang="fr-FR" u="sng" dirty="0"/>
          </a:p>
          <a:p>
            <a:pPr marL="45720" indent="0" algn="just">
              <a:buNone/>
            </a:pPr>
            <a:r>
              <a:rPr lang="fr-FR" dirty="0"/>
              <a:t>	- Dans le dialogue utilisons-nous que des mots ?</a:t>
            </a:r>
          </a:p>
          <a:p>
            <a:pPr marL="45720" indent="0" algn="just">
              <a:buNone/>
            </a:pPr>
            <a:r>
              <a:rPr lang="fr-FR" dirty="0"/>
              <a:t>	- Qu’apporte à l’homme, d’hier et d’aujourd’hui, la dimension collective de la mise en spectacle de la parole ?</a:t>
            </a:r>
          </a:p>
          <a:p>
            <a:pPr marL="45720" indent="0">
              <a:buNone/>
            </a:pPr>
            <a:endParaRPr lang="fr-FR" dirty="0"/>
          </a:p>
        </p:txBody>
      </p:sp>
    </p:spTree>
    <p:extLst>
      <p:ext uri="{BB962C8B-B14F-4D97-AF65-F5344CB8AC3E}">
        <p14:creationId xmlns:p14="http://schemas.microsoft.com/office/powerpoint/2010/main" val="3270897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69876" y="1196752"/>
            <a:ext cx="9751060" cy="5832689"/>
          </a:xfrm>
        </p:spPr>
        <p:txBody>
          <a:bodyPr/>
          <a:lstStyle/>
          <a:p>
            <a:pPr>
              <a:buFont typeface="Wingdings" panose="05000000000000000000" pitchFamily="2" charset="2"/>
              <a:buChar char="§"/>
            </a:pPr>
            <a:r>
              <a:rPr lang="fr-FR" b="1" u="sng" dirty="0">
                <a:solidFill>
                  <a:schemeClr val="tx2">
                    <a:lumMod val="50000"/>
                  </a:schemeClr>
                </a:solidFill>
              </a:rPr>
              <a:t>Capacités :</a:t>
            </a:r>
          </a:p>
          <a:p>
            <a:pPr marL="45720" indent="0">
              <a:buNone/>
            </a:pPr>
            <a:endParaRPr lang="fr-FR" dirty="0"/>
          </a:p>
          <a:p>
            <a:pPr marL="45720" indent="0" algn="just">
              <a:buNone/>
            </a:pPr>
            <a:r>
              <a:rPr lang="fr-FR" dirty="0"/>
              <a:t>- Apprécier la structure narrative complexe de l’</a:t>
            </a:r>
            <a:r>
              <a:rPr lang="fr-FR" dirty="0" err="1"/>
              <a:t>oeuvre</a:t>
            </a:r>
            <a:r>
              <a:rPr lang="fr-FR" dirty="0"/>
              <a:t>	</a:t>
            </a:r>
          </a:p>
          <a:p>
            <a:pPr marL="45720" indent="0" algn="just">
              <a:buNone/>
            </a:pPr>
            <a:endParaRPr lang="fr-FR" dirty="0"/>
          </a:p>
          <a:p>
            <a:pPr marL="45720" indent="0" algn="just">
              <a:buNone/>
            </a:pPr>
            <a:r>
              <a:rPr lang="fr-FR" dirty="0"/>
              <a:t>- Saisir les enjeux d'une œuvre en analysant sa scène inaugurale : </a:t>
            </a:r>
          </a:p>
          <a:p>
            <a:pPr marL="45720" indent="0" algn="just">
              <a:buNone/>
            </a:pPr>
            <a:r>
              <a:rPr lang="fr-FR" dirty="0"/>
              <a:t>la puissance des mots.</a:t>
            </a:r>
          </a:p>
          <a:p>
            <a:pPr marL="45720" indent="0" algn="just">
              <a:buNone/>
            </a:pPr>
            <a:endParaRPr lang="fr-FR" dirty="0"/>
          </a:p>
          <a:p>
            <a:pPr marL="45720" indent="0" algn="just">
              <a:buNone/>
            </a:pPr>
            <a:r>
              <a:rPr lang="fr-FR" dirty="0"/>
              <a:t>- Analyser différentes mises en scène pour donner à voir « l’irreprésentable » </a:t>
            </a:r>
          </a:p>
          <a:p>
            <a:pPr marL="45720" indent="0" algn="just">
              <a:buNone/>
            </a:pPr>
            <a:endParaRPr lang="fr-FR" dirty="0"/>
          </a:p>
          <a:p>
            <a:pPr marL="45720" indent="0" algn="just">
              <a:buNone/>
            </a:pPr>
            <a:r>
              <a:rPr lang="fr-FR" dirty="0"/>
              <a:t>- Comprendre la démarche de l’auteur concernant la violence dans son œuvre</a:t>
            </a:r>
          </a:p>
          <a:p>
            <a:pPr marL="45720" indent="0">
              <a:buNone/>
            </a:pPr>
            <a:endParaRPr lang="fr-FR" dirty="0"/>
          </a:p>
        </p:txBody>
      </p:sp>
    </p:spTree>
    <p:extLst>
      <p:ext uri="{BB962C8B-B14F-4D97-AF65-F5344CB8AC3E}">
        <p14:creationId xmlns:p14="http://schemas.microsoft.com/office/powerpoint/2010/main" val="4253630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69876" y="1124744"/>
            <a:ext cx="9751060" cy="5472649"/>
          </a:xfrm>
        </p:spPr>
        <p:txBody>
          <a:bodyPr>
            <a:normAutofit lnSpcReduction="10000"/>
          </a:bodyPr>
          <a:lstStyle/>
          <a:p>
            <a:pPr marL="45720" indent="0">
              <a:buNone/>
            </a:pPr>
            <a:r>
              <a:rPr lang="fr-FR" b="1" dirty="0"/>
              <a:t>1/ « La colère inaugurale » :  Extrait de la pièce , </a:t>
            </a:r>
            <a:r>
              <a:rPr lang="fr-FR" b="1" dirty="0" err="1"/>
              <a:t>Big</a:t>
            </a:r>
            <a:r>
              <a:rPr lang="fr-FR" b="1" dirty="0"/>
              <a:t> deal 3'39 + scène 2 page 20 et 21 + film </a:t>
            </a:r>
          </a:p>
          <a:p>
            <a:endParaRPr lang="fr-FR" dirty="0"/>
          </a:p>
          <a:p>
            <a:pPr marL="45720" indent="0">
              <a:buNone/>
            </a:pPr>
            <a:endParaRPr lang="fr-FR" dirty="0"/>
          </a:p>
          <a:p>
            <a:r>
              <a:rPr lang="fr-FR" b="1" dirty="0"/>
              <a:t>Activités </a:t>
            </a:r>
          </a:p>
          <a:p>
            <a:endParaRPr lang="fr-FR" b="1" dirty="0"/>
          </a:p>
          <a:p>
            <a:pPr marL="45720" indent="0" algn="just">
              <a:buNone/>
            </a:pPr>
            <a:r>
              <a:rPr lang="fr-FR" dirty="0"/>
              <a:t>Etude du texte scène 2 page 20 et 21 : </a:t>
            </a:r>
          </a:p>
          <a:p>
            <a:pPr marL="45720" indent="0" algn="just">
              <a:buNone/>
            </a:pPr>
            <a:endParaRPr lang="fr-FR" dirty="0"/>
          </a:p>
          <a:p>
            <a:pPr marL="45720" indent="0" algn="just">
              <a:buNone/>
            </a:pPr>
            <a:r>
              <a:rPr lang="fr-FR" dirty="0"/>
              <a:t>- Quelle est la raison de la colère de Simon ? Comment expliquer le comportement violent de Simon ?  Pourquoi ce passage peut nous choquer ?</a:t>
            </a:r>
          </a:p>
          <a:p>
            <a:pPr marL="45720" indent="0" algn="just">
              <a:buNone/>
            </a:pPr>
            <a:endParaRPr lang="fr-FR" dirty="0"/>
          </a:p>
          <a:p>
            <a:pPr marL="45720" indent="0" algn="just">
              <a:buNone/>
            </a:pPr>
            <a:r>
              <a:rPr lang="fr-FR" dirty="0"/>
              <a:t>- Mise en relation du texte et de ses adaptations à partir d’un tableau comparatif</a:t>
            </a:r>
          </a:p>
          <a:p>
            <a:pPr marL="45720" indent="0" algn="just">
              <a:buNone/>
            </a:pPr>
            <a:endParaRPr lang="fr-FR" dirty="0"/>
          </a:p>
          <a:p>
            <a:pPr marL="45720" indent="0" algn="just">
              <a:buNone/>
            </a:pPr>
            <a:r>
              <a:rPr lang="fr-FR" dirty="0"/>
              <a:t>- Analyser les mises en scène de ce passage : Les mots, la gestuelle, les postures, le décor, les mimiques, les regards.....</a:t>
            </a:r>
          </a:p>
          <a:p>
            <a:pPr marL="45720" indent="0" algn="just">
              <a:buNone/>
            </a:pPr>
            <a:r>
              <a:rPr lang="fr-FR" dirty="0"/>
              <a:t>	</a:t>
            </a:r>
          </a:p>
        </p:txBody>
      </p:sp>
    </p:spTree>
    <p:extLst>
      <p:ext uri="{BB962C8B-B14F-4D97-AF65-F5344CB8AC3E}">
        <p14:creationId xmlns:p14="http://schemas.microsoft.com/office/powerpoint/2010/main" val="1118049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41884" y="1136116"/>
            <a:ext cx="9751060" cy="5688673"/>
          </a:xfrm>
        </p:spPr>
        <p:txBody>
          <a:bodyPr/>
          <a:lstStyle/>
          <a:p>
            <a:pPr marL="45720" indent="0">
              <a:buNone/>
            </a:pPr>
            <a:r>
              <a:rPr lang="fr-FR" b="1" dirty="0"/>
              <a:t>2/ L’incendie du bus : Extrait pièce de théâtre,  le texte Scène 19 page 72 et 73. Lecture analytique et film</a:t>
            </a:r>
          </a:p>
          <a:p>
            <a:endParaRPr lang="fr-FR" dirty="0"/>
          </a:p>
          <a:p>
            <a:r>
              <a:rPr lang="fr-FR" b="1" dirty="0"/>
              <a:t>Activités -  Etude du texte</a:t>
            </a:r>
            <a:r>
              <a:rPr lang="fr-FR" dirty="0"/>
              <a:t> Scène 19 pages 72 et 73</a:t>
            </a:r>
            <a:r>
              <a:rPr lang="fr-FR" b="1" dirty="0"/>
              <a:t>	</a:t>
            </a:r>
          </a:p>
          <a:p>
            <a:pPr marL="45720" indent="0">
              <a:buNone/>
            </a:pPr>
            <a:endParaRPr lang="fr-FR" b="1" dirty="0"/>
          </a:p>
          <a:p>
            <a:pPr algn="just">
              <a:buFontTx/>
              <a:buChar char="-"/>
            </a:pPr>
            <a:r>
              <a:rPr lang="fr-FR" dirty="0"/>
              <a:t>Combien de fois le récit de l’incendie du bus est-il raconté dans la pièce ? Qu’apporte le choix de raconter cet épisode par rapport à la même scène qui serait dialoguée et jouée directement sur scène ? Lecture analytique (avec l’ensemble de la classe)</a:t>
            </a:r>
          </a:p>
          <a:p>
            <a:pPr algn="just">
              <a:buFontTx/>
              <a:buChar char="-"/>
            </a:pPr>
            <a:endParaRPr lang="fr-FR" dirty="0"/>
          </a:p>
          <a:p>
            <a:pPr marL="45720" indent="0" algn="just">
              <a:buNone/>
            </a:pPr>
            <a:r>
              <a:rPr lang="fr-FR" dirty="0"/>
              <a:t>- Mise en relation du texte et de ses adaptations à partir d’un tableau comparatif</a:t>
            </a:r>
          </a:p>
          <a:p>
            <a:pPr marL="45720" indent="0" algn="just">
              <a:buNone/>
            </a:pPr>
            <a:endParaRPr lang="fr-FR" dirty="0"/>
          </a:p>
          <a:p>
            <a:pPr marL="45720" indent="0" algn="just">
              <a:buNone/>
            </a:pPr>
            <a:r>
              <a:rPr lang="fr-FR" dirty="0"/>
              <a:t>- Analyser les mises en scène de ce passage : les mots, la gestuelle, les postures, le décor, les mimiques, les regards.....</a:t>
            </a:r>
          </a:p>
          <a:p>
            <a:endParaRPr lang="fr-FR" dirty="0"/>
          </a:p>
        </p:txBody>
      </p:sp>
    </p:spTree>
    <p:extLst>
      <p:ext uri="{BB962C8B-B14F-4D97-AF65-F5344CB8AC3E}">
        <p14:creationId xmlns:p14="http://schemas.microsoft.com/office/powerpoint/2010/main" val="417950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74713" y="404664"/>
            <a:ext cx="10439398" cy="1020762"/>
          </a:xfrm>
        </p:spPr>
        <p:txBody>
          <a:bodyPr>
            <a:normAutofit/>
          </a:bodyPr>
          <a:lstStyle/>
          <a:p>
            <a:pPr algn="ctr" defTabSz="914400">
              <a:lnSpc>
                <a:spcPct val="90000"/>
              </a:lnSpc>
              <a:spcBef>
                <a:spcPts val="0"/>
              </a:spcBef>
              <a:buNone/>
            </a:pPr>
            <a:r>
              <a:rPr lang="fr-FR" sz="3600" b="1" i="0" spc="-30" dirty="0">
                <a:solidFill>
                  <a:schemeClr val="tx1"/>
                </a:solidFill>
                <a:latin typeface="Consolas"/>
                <a:ea typeface="+mj-ea"/>
                <a:cs typeface="+mj-cs"/>
              </a:rPr>
              <a:t>Pourquoi cette œuvre</a:t>
            </a:r>
            <a:r>
              <a:rPr lang="fr-FR" sz="3600" b="1" spc="-30" dirty="0">
                <a:latin typeface="Consolas"/>
              </a:rPr>
              <a:t> ?</a:t>
            </a:r>
            <a:endParaRPr lang="fr-FR" sz="3600" b="1" i="0" spc="-30" dirty="0">
              <a:solidFill>
                <a:schemeClr val="tx1"/>
              </a:solidFill>
              <a:latin typeface="Consolas"/>
              <a:ea typeface="+mj-ea"/>
              <a:cs typeface="+mj-cs"/>
            </a:endParaRPr>
          </a:p>
        </p:txBody>
      </p:sp>
      <p:sp>
        <p:nvSpPr>
          <p:cNvPr id="14" name="Content Placeholder 13"/>
          <p:cNvSpPr>
            <a:spLocks noGrp="1"/>
          </p:cNvSpPr>
          <p:nvPr>
            <p:ph idx="1"/>
          </p:nvPr>
        </p:nvSpPr>
        <p:spPr>
          <a:xfrm>
            <a:off x="549796" y="1628800"/>
            <a:ext cx="11089232" cy="5040560"/>
          </a:xfrm>
        </p:spPr>
        <p:txBody>
          <a:bodyPr>
            <a:normAutofit lnSpcReduction="10000"/>
          </a:bodyPr>
          <a:lstStyle/>
          <a:p>
            <a:pPr indent="0" algn="just">
              <a:buClr>
                <a:schemeClr val="tx1"/>
              </a:buClr>
              <a:buNone/>
            </a:pPr>
            <a:r>
              <a:rPr lang="fr-FR" dirty="0"/>
              <a:t>- Une œuvre courte et dense  qui permet de travailler, à partir d’une lecture plurielle, les trois objets d’étude</a:t>
            </a:r>
            <a:r>
              <a:rPr lang="fr-FR" dirty="0" smtClean="0"/>
              <a:t>.</a:t>
            </a:r>
            <a:endParaRPr lang="fr-FR" dirty="0"/>
          </a:p>
          <a:p>
            <a:pPr indent="0" algn="just">
              <a:buClr>
                <a:schemeClr val="tx1"/>
              </a:buClr>
              <a:buNone/>
            </a:pPr>
            <a:r>
              <a:rPr lang="fr-FR" dirty="0"/>
              <a:t>- Permet une réflexion autour de la question de l’origine, de la  quête identitaire. Mélange de tragédie collective et de quête personnelle (identité et diversité)</a:t>
            </a:r>
          </a:p>
          <a:p>
            <a:pPr indent="0" algn="just">
              <a:buClr>
                <a:schemeClr val="tx1"/>
              </a:buClr>
              <a:buNone/>
            </a:pPr>
            <a:r>
              <a:rPr lang="fr-FR" dirty="0"/>
              <a:t> - Invite le lecteur / spectateur à s’interroger sur sa position d’être humain et de citoyen face aux horreurs de la guerre et des barbaries contemporaines. (L’Homme et son rapport au monde...)</a:t>
            </a:r>
          </a:p>
          <a:p>
            <a:pPr indent="0" algn="just">
              <a:buClr>
                <a:schemeClr val="tx1"/>
              </a:buClr>
              <a:buNone/>
            </a:pPr>
            <a:r>
              <a:rPr lang="fr-FR" dirty="0"/>
              <a:t>-  Mélange de tragédie classique et de théâtre contemporain. (Les mythes)</a:t>
            </a:r>
          </a:p>
          <a:p>
            <a:pPr indent="0" algn="just">
              <a:buClr>
                <a:schemeClr val="tx1"/>
              </a:buClr>
              <a:buNone/>
            </a:pPr>
            <a:r>
              <a:rPr lang="fr-FR" dirty="0"/>
              <a:t>- Style particulier, une écriture qui rassemble de nombreux enjeux du théâtre contemporain. (parole en spectacle)</a:t>
            </a:r>
          </a:p>
          <a:p>
            <a:pPr marL="571500" indent="-342900" algn="just">
              <a:buClr>
                <a:schemeClr val="tx1"/>
              </a:buClr>
              <a:buFontTx/>
              <a:buChar char="-"/>
            </a:pPr>
            <a:r>
              <a:rPr lang="fr-FR" dirty="0"/>
              <a:t>Faire découvrir aux élèves un dramaturge contemporain : </a:t>
            </a:r>
            <a:r>
              <a:rPr lang="fr-FR" dirty="0" err="1"/>
              <a:t>Wajdi</a:t>
            </a:r>
            <a:r>
              <a:rPr lang="fr-FR" dirty="0"/>
              <a:t> </a:t>
            </a:r>
            <a:r>
              <a:rPr lang="fr-FR" dirty="0" err="1"/>
              <a:t>Mouawad</a:t>
            </a:r>
            <a:r>
              <a:rPr lang="fr-FR" dirty="0"/>
              <a:t>,</a:t>
            </a:r>
          </a:p>
          <a:p>
            <a:pPr marL="571500" indent="-342900" algn="just">
              <a:buClr>
                <a:schemeClr val="tx1"/>
              </a:buClr>
              <a:buFontTx/>
              <a:buChar char="-"/>
            </a:pPr>
            <a:r>
              <a:rPr lang="fr-FR" dirty="0">
                <a:latin typeface="Arial" panose="020B0604020202020204" pitchFamily="34" charset="0"/>
                <a:cs typeface="Arial" panose="020B0604020202020204" pitchFamily="34" charset="0"/>
              </a:rPr>
              <a:t>É</a:t>
            </a:r>
            <a:r>
              <a:rPr lang="fr-FR" dirty="0"/>
              <a:t>tude de l’adaptation cinématographique de l’œuvre : travail sur la réécriture et ses enjeux.</a:t>
            </a:r>
          </a:p>
          <a:p>
            <a:pPr marL="571500" indent="-342900" algn="just">
              <a:buClr>
                <a:schemeClr val="tx1"/>
              </a:buClr>
              <a:buFontTx/>
              <a:buChar char="-"/>
            </a:pPr>
            <a:endParaRPr lang="fr-FR" dirty="0"/>
          </a:p>
          <a:p>
            <a:pPr indent="0" algn="just">
              <a:buClr>
                <a:schemeClr val="tx1"/>
              </a:buClr>
              <a:buNone/>
            </a:pPr>
            <a:r>
              <a:rPr lang="fr-FR" dirty="0"/>
              <a:t> Cette lecture plurielle organisée autour de 4 axes, à l’intérieur desquels une série </a:t>
            </a:r>
            <a:r>
              <a:rPr lang="fr-FR" dirty="0" smtClean="0"/>
              <a:t>d’activités mènera à </a:t>
            </a:r>
            <a:r>
              <a:rPr lang="fr-FR" dirty="0"/>
              <a:t>la compréhension, à l’interprétation de l’</a:t>
            </a:r>
            <a:r>
              <a:rPr lang="fr-FR" dirty="0" err="1"/>
              <a:t>oeuvre</a:t>
            </a:r>
            <a:r>
              <a:rPr lang="fr-FR" dirty="0"/>
              <a:t>.</a:t>
            </a:r>
          </a:p>
          <a:p>
            <a:pPr indent="0" algn="ctr" defTabSz="914400">
              <a:lnSpc>
                <a:spcPct val="90000"/>
              </a:lnSpc>
              <a:spcBef>
                <a:spcPts val="1800"/>
              </a:spcBef>
              <a:buClr>
                <a:schemeClr val="tx1"/>
              </a:buClr>
              <a:buSzPct val="80000"/>
              <a:buNone/>
            </a:pPr>
            <a:endParaRPr lang="fr-FR" sz="2400" b="0" i="0" dirty="0">
              <a:solidFill>
                <a:schemeClr val="tx1"/>
              </a:solidFill>
              <a:latin typeface="Corbel"/>
              <a:ea typeface="+mn-ea"/>
              <a:cs typeface="+mn-cs"/>
            </a:endParaRP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25860" y="1097319"/>
            <a:ext cx="9844083" cy="5760681"/>
          </a:xfrm>
        </p:spPr>
        <p:txBody>
          <a:bodyPr/>
          <a:lstStyle/>
          <a:p>
            <a:pPr marL="45720" indent="0">
              <a:buNone/>
            </a:pPr>
            <a:r>
              <a:rPr lang="fr-FR" b="1" dirty="0"/>
              <a:t>3/ Séance bilan :</a:t>
            </a:r>
          </a:p>
          <a:p>
            <a:endParaRPr lang="fr-FR" b="1" dirty="0"/>
          </a:p>
          <a:p>
            <a:pPr marL="45720" indent="0">
              <a:buNone/>
            </a:pPr>
            <a:r>
              <a:rPr lang="fr-FR" b="1" dirty="0"/>
              <a:t>Amitiés et vengeance</a:t>
            </a:r>
            <a:r>
              <a:rPr lang="fr-FR" dirty="0"/>
              <a:t>:  Avec l’ensemble de la classe</a:t>
            </a:r>
          </a:p>
          <a:p>
            <a:endParaRPr lang="fr-FR" dirty="0"/>
          </a:p>
          <a:p>
            <a:pPr marL="45720" indent="0">
              <a:buNone/>
            </a:pPr>
            <a:r>
              <a:rPr lang="fr-FR" b="1" u="sng" dirty="0"/>
              <a:t>Supports </a:t>
            </a:r>
            <a:r>
              <a:rPr lang="fr-FR" dirty="0"/>
              <a:t>:</a:t>
            </a:r>
          </a:p>
          <a:p>
            <a:pPr marL="45720" indent="0">
              <a:buNone/>
            </a:pPr>
            <a:endParaRPr lang="fr-FR" dirty="0"/>
          </a:p>
          <a:p>
            <a:pPr marL="45720" indent="0">
              <a:buNone/>
            </a:pPr>
            <a:r>
              <a:rPr lang="fr-FR" dirty="0"/>
              <a:t>Extrait pièce de théâtre et scène 25 pages 83 à 87 .  Ils sont rentrés dans le camp (1'15).</a:t>
            </a:r>
          </a:p>
          <a:p>
            <a:pPr marL="45720" indent="0">
              <a:buNone/>
            </a:pPr>
            <a:r>
              <a:rPr lang="fr-FR" dirty="0"/>
              <a:t>Interview de </a:t>
            </a:r>
            <a:r>
              <a:rPr lang="fr-FR" dirty="0" err="1"/>
              <a:t>Mouajdi</a:t>
            </a:r>
            <a:r>
              <a:rPr lang="fr-FR" dirty="0"/>
              <a:t> </a:t>
            </a:r>
            <a:r>
              <a:rPr lang="fr-FR" dirty="0" err="1"/>
              <a:t>Mouawad</a:t>
            </a:r>
            <a:r>
              <a:rPr lang="fr-FR" dirty="0"/>
              <a:t> sur la question de la violence dans </a:t>
            </a:r>
            <a:r>
              <a:rPr lang="fr-FR" i="1" dirty="0"/>
              <a:t>Incendies</a:t>
            </a:r>
            <a:r>
              <a:rPr lang="fr-FR" dirty="0"/>
              <a:t> </a:t>
            </a:r>
            <a:r>
              <a:rPr lang="fr-FR" i="1" dirty="0">
                <a:hlinkClick r:id="rId2"/>
              </a:rPr>
              <a:t>https://www.youtube.com/watch?v=XWIY3gwhc6k</a:t>
            </a:r>
            <a:endParaRPr lang="fr-FR" i="1" dirty="0"/>
          </a:p>
          <a:p>
            <a:pPr marL="45720" indent="0">
              <a:buNone/>
            </a:pPr>
            <a:endParaRPr lang="fr-FR" dirty="0"/>
          </a:p>
          <a:p>
            <a:pPr marL="45720" indent="0">
              <a:buNone/>
            </a:pPr>
            <a:r>
              <a:rPr lang="fr-FR" b="1" i="1" u="sng" dirty="0"/>
              <a:t>Activités : </a:t>
            </a:r>
          </a:p>
          <a:p>
            <a:pPr marL="45720" indent="0">
              <a:buNone/>
            </a:pPr>
            <a:r>
              <a:rPr lang="fr-FR" i="1" dirty="0"/>
              <a:t>Etude du texte  </a:t>
            </a:r>
            <a:r>
              <a:rPr lang="fr-FR" dirty="0"/>
              <a:t>scène 25 pages 83 à 87 (lecture analytique)</a:t>
            </a:r>
          </a:p>
          <a:p>
            <a:pPr marL="45720" indent="0">
              <a:buNone/>
            </a:pPr>
            <a:r>
              <a:rPr lang="fr-FR" dirty="0"/>
              <a:t>A partir de l’interview de l’auteur et de vos recherches sur cet axe de lecture, répondez à la problématique.</a:t>
            </a:r>
          </a:p>
          <a:p>
            <a:pPr marL="45720" indent="0">
              <a:buNone/>
            </a:pPr>
            <a:endParaRPr lang="fr-FR" dirty="0"/>
          </a:p>
          <a:p>
            <a:endParaRPr lang="fr-FR" dirty="0"/>
          </a:p>
        </p:txBody>
      </p:sp>
    </p:spTree>
    <p:extLst>
      <p:ext uri="{BB962C8B-B14F-4D97-AF65-F5344CB8AC3E}">
        <p14:creationId xmlns:p14="http://schemas.microsoft.com/office/powerpoint/2010/main" val="284021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629916" y="404664"/>
            <a:ext cx="9144000" cy="1020763"/>
          </a:xfrm>
        </p:spPr>
        <p:txBody>
          <a:bodyPr/>
          <a:lstStyle/>
          <a:p>
            <a:pPr algn="ctr"/>
            <a:r>
              <a:rPr lang="fr-FR" b="1" dirty="0">
                <a:solidFill>
                  <a:schemeClr val="tx2">
                    <a:lumMod val="50000"/>
                  </a:schemeClr>
                </a:solidFill>
              </a:rPr>
              <a:t>AXE LITT</a:t>
            </a:r>
            <a:r>
              <a:rPr lang="fr-FR" b="1" dirty="0">
                <a:solidFill>
                  <a:schemeClr val="tx2">
                    <a:lumMod val="50000"/>
                  </a:schemeClr>
                </a:solidFill>
                <a:cs typeface="Arial" panose="020B0604020202020204" pitchFamily="34" charset="0"/>
              </a:rPr>
              <a:t>ÉRAIRE</a:t>
            </a:r>
            <a:endParaRPr lang="fr-FR" b="1" dirty="0">
              <a:solidFill>
                <a:schemeClr val="tx2">
                  <a:lumMod val="50000"/>
                </a:schemeClr>
              </a:solidFill>
            </a:endParaRPr>
          </a:p>
        </p:txBody>
      </p:sp>
      <p:sp>
        <p:nvSpPr>
          <p:cNvPr id="3" name="Espace réservé du contenu 2"/>
          <p:cNvSpPr>
            <a:spLocks noGrp="1"/>
          </p:cNvSpPr>
          <p:nvPr>
            <p:ph idx="4294967295"/>
          </p:nvPr>
        </p:nvSpPr>
        <p:spPr>
          <a:xfrm>
            <a:off x="909837" y="1773238"/>
            <a:ext cx="10225136" cy="4751387"/>
          </a:xfrm>
        </p:spPr>
        <p:txBody>
          <a:bodyPr/>
          <a:lstStyle/>
          <a:p>
            <a:pPr marL="342900" indent="-342900">
              <a:buFont typeface="Wingdings" panose="05000000000000000000" pitchFamily="2" charset="2"/>
              <a:buChar char="§"/>
            </a:pPr>
            <a:r>
              <a:rPr lang="fr-FR" b="1" u="sng" dirty="0">
                <a:solidFill>
                  <a:schemeClr val="tx2">
                    <a:lumMod val="50000"/>
                  </a:schemeClr>
                </a:solidFill>
              </a:rPr>
              <a:t>Problématique</a:t>
            </a:r>
            <a:r>
              <a:rPr lang="fr-FR" dirty="0">
                <a:solidFill>
                  <a:schemeClr val="tx2">
                    <a:lumMod val="50000"/>
                  </a:schemeClr>
                </a:solidFill>
              </a:rPr>
              <a:t> : </a:t>
            </a:r>
            <a:r>
              <a:rPr lang="fr-FR" dirty="0"/>
              <a:t>En quoi cette pièce a-t-elle une résonnance de tragédie œdipienne ?</a:t>
            </a:r>
          </a:p>
          <a:p>
            <a:pPr marL="0" indent="0">
              <a:buNone/>
            </a:pPr>
            <a:endParaRPr lang="fr-FR" dirty="0"/>
          </a:p>
          <a:p>
            <a:pPr marL="342900" indent="-342900"/>
            <a:r>
              <a:rPr lang="fr-FR" b="1" u="sng" dirty="0">
                <a:solidFill>
                  <a:schemeClr val="tx2">
                    <a:lumMod val="50000"/>
                  </a:schemeClr>
                </a:solidFill>
              </a:rPr>
              <a:t>Objet d’étude </a:t>
            </a:r>
            <a:r>
              <a:rPr lang="fr-FR" b="1" dirty="0">
                <a:solidFill>
                  <a:schemeClr val="tx2">
                    <a:lumMod val="50000"/>
                  </a:schemeClr>
                </a:solidFill>
              </a:rPr>
              <a:t>: </a:t>
            </a:r>
            <a:r>
              <a:rPr lang="fr-FR" dirty="0"/>
              <a:t>L’homme et son rapport au monde</a:t>
            </a:r>
          </a:p>
          <a:p>
            <a:pPr marL="0" indent="0">
              <a:buNone/>
            </a:pPr>
            <a:endParaRPr lang="fr-FR" dirty="0"/>
          </a:p>
          <a:p>
            <a:pPr marL="342900" indent="-342900"/>
            <a:r>
              <a:rPr lang="fr-FR" b="1" u="sng" dirty="0">
                <a:solidFill>
                  <a:schemeClr val="tx2">
                    <a:lumMod val="50000"/>
                  </a:schemeClr>
                </a:solidFill>
              </a:rPr>
              <a:t>Questions aux programmes</a:t>
            </a:r>
            <a:r>
              <a:rPr lang="fr-FR" b="1" dirty="0">
                <a:solidFill>
                  <a:schemeClr val="tx2">
                    <a:lumMod val="50000"/>
                  </a:schemeClr>
                </a:solidFill>
              </a:rPr>
              <a:t> : </a:t>
            </a:r>
          </a:p>
          <a:p>
            <a:pPr marL="0" indent="0">
              <a:buNone/>
            </a:pPr>
            <a:r>
              <a:rPr lang="fr-FR" dirty="0"/>
              <a:t>	- Les mythes appartiennent-ils seulement au passé ?</a:t>
            </a:r>
          </a:p>
          <a:p>
            <a:pPr marL="0" indent="0">
              <a:buNone/>
            </a:pPr>
            <a:endParaRPr lang="fr-FR" b="1" u="sng" dirty="0">
              <a:solidFill>
                <a:schemeClr val="tx2">
                  <a:lumMod val="50000"/>
                </a:schemeClr>
              </a:solidFill>
            </a:endParaRPr>
          </a:p>
          <a:p>
            <a:pPr marL="342900" indent="-342900"/>
            <a:r>
              <a:rPr lang="fr-FR" b="1" u="sng" dirty="0">
                <a:solidFill>
                  <a:schemeClr val="tx2">
                    <a:lumMod val="50000"/>
                  </a:schemeClr>
                </a:solidFill>
              </a:rPr>
              <a:t>Capacités</a:t>
            </a:r>
            <a:r>
              <a:rPr lang="fr-FR" b="1" dirty="0">
                <a:solidFill>
                  <a:schemeClr val="tx2">
                    <a:lumMod val="50000"/>
                  </a:schemeClr>
                </a:solidFill>
              </a:rPr>
              <a:t> :</a:t>
            </a:r>
            <a:r>
              <a:rPr lang="fr-FR" dirty="0">
                <a:solidFill>
                  <a:schemeClr val="tx2">
                    <a:lumMod val="50000"/>
                  </a:schemeClr>
                </a:solidFill>
              </a:rPr>
              <a:t> </a:t>
            </a:r>
          </a:p>
          <a:p>
            <a:pPr marL="0" indent="0">
              <a:buNone/>
            </a:pPr>
            <a:r>
              <a:rPr lang="fr-FR" dirty="0"/>
              <a:t>	- Interpréter la dimension symbolique d’un personnage</a:t>
            </a:r>
          </a:p>
          <a:p>
            <a:pPr marL="0" indent="0">
              <a:buNone/>
            </a:pPr>
            <a:r>
              <a:rPr lang="fr-FR" dirty="0"/>
              <a:t>	- Etudier la reprise d’un mythe antique</a:t>
            </a:r>
          </a:p>
          <a:p>
            <a:pPr marL="0" indent="0">
              <a:buNone/>
            </a:pPr>
            <a:endParaRPr lang="fr-FR" dirty="0"/>
          </a:p>
        </p:txBody>
      </p:sp>
    </p:spTree>
    <p:extLst>
      <p:ext uri="{BB962C8B-B14F-4D97-AF65-F5344CB8AC3E}">
        <p14:creationId xmlns:p14="http://schemas.microsoft.com/office/powerpoint/2010/main" val="1247893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197868" y="1268760"/>
            <a:ext cx="10081120" cy="5244513"/>
          </a:xfrm>
          <a:prstGeom prst="rect">
            <a:avLst/>
          </a:prstGeom>
          <a:noFill/>
        </p:spPr>
        <p:txBody>
          <a:bodyPr wrap="square" rtlCol="0">
            <a:spAutoFit/>
          </a:bodyPr>
          <a:lstStyle/>
          <a:p>
            <a:pPr marL="342900" indent="-342900">
              <a:lnSpc>
                <a:spcPct val="90000"/>
              </a:lnSpc>
              <a:buFont typeface="Wingdings" panose="05000000000000000000" pitchFamily="2" charset="2"/>
              <a:buChar char="§"/>
            </a:pPr>
            <a:r>
              <a:rPr lang="fr-FR" sz="2000" b="1" u="sng" dirty="0">
                <a:solidFill>
                  <a:schemeClr val="tx2">
                    <a:lumMod val="50000"/>
                  </a:schemeClr>
                </a:solidFill>
              </a:rPr>
              <a:t>Supports</a:t>
            </a:r>
            <a:r>
              <a:rPr lang="fr-FR" sz="2000" b="1" dirty="0">
                <a:solidFill>
                  <a:schemeClr val="tx2">
                    <a:lumMod val="50000"/>
                  </a:schemeClr>
                </a:solidFill>
              </a:rPr>
              <a:t> :</a:t>
            </a:r>
          </a:p>
          <a:p>
            <a:pPr>
              <a:lnSpc>
                <a:spcPct val="90000"/>
              </a:lnSpc>
            </a:pPr>
            <a:endParaRPr lang="fr-FR" sz="2400" b="1" dirty="0">
              <a:solidFill>
                <a:schemeClr val="tx2">
                  <a:lumMod val="50000"/>
                </a:schemeClr>
              </a:solidFill>
            </a:endParaRPr>
          </a:p>
          <a:p>
            <a:pPr>
              <a:lnSpc>
                <a:spcPct val="150000"/>
              </a:lnSpc>
            </a:pPr>
            <a:r>
              <a:rPr lang="fr-FR" sz="2000" dirty="0"/>
              <a:t>- Définition de la tragédie, https://www.etudes-litteraires.com</a:t>
            </a:r>
          </a:p>
          <a:p>
            <a:pPr>
              <a:lnSpc>
                <a:spcPct val="150000"/>
              </a:lnSpc>
            </a:pPr>
            <a:r>
              <a:rPr lang="fr-FR" sz="2000" dirty="0"/>
              <a:t>- Mythe d’Œdipe, https://mythologica.fr</a:t>
            </a:r>
          </a:p>
          <a:p>
            <a:pPr>
              <a:lnSpc>
                <a:spcPct val="150000"/>
              </a:lnSpc>
            </a:pPr>
            <a:r>
              <a:rPr lang="fr-FR" sz="2000" dirty="0"/>
              <a:t>- « Dernières volontés » p.23 à 25 « Comment pouvez-vous la prendre au sérieux (…) elle n’aurait pas reparlé ».</a:t>
            </a:r>
          </a:p>
          <a:p>
            <a:pPr>
              <a:lnSpc>
                <a:spcPct val="150000"/>
              </a:lnSpc>
            </a:pPr>
            <a:r>
              <a:rPr lang="fr-FR" sz="2000" dirty="0"/>
              <a:t>- « Promesse » : p.40 </a:t>
            </a:r>
          </a:p>
          <a:p>
            <a:pPr>
              <a:lnSpc>
                <a:spcPct val="150000"/>
              </a:lnSpc>
            </a:pPr>
            <a:r>
              <a:rPr lang="fr-FR" sz="2000" dirty="0"/>
              <a:t>- « </a:t>
            </a:r>
            <a:r>
              <a:rPr lang="fr-FR" sz="2000" dirty="0" err="1"/>
              <a:t>Chamseddine</a:t>
            </a:r>
            <a:r>
              <a:rPr lang="fr-FR" sz="2000" dirty="0"/>
              <a:t> » : p.117 à 119 « Quand j’ai su que ta sœur (…) Et laisse-nous seuls. » </a:t>
            </a:r>
          </a:p>
          <a:p>
            <a:pPr>
              <a:lnSpc>
                <a:spcPct val="150000"/>
              </a:lnSpc>
            </a:pPr>
            <a:r>
              <a:rPr lang="fr-FR" sz="2000" dirty="0"/>
              <a:t>- « La voix des siècles » : p.122 à 124 « </a:t>
            </a:r>
            <a:r>
              <a:rPr lang="fr-FR" sz="2000" dirty="0" err="1"/>
              <a:t>Sarwane</a:t>
            </a:r>
            <a:r>
              <a:rPr lang="fr-FR" sz="2000" dirty="0"/>
              <a:t>, ce n’est pas le hasard qui t’a conduit à moi. (…) En toi. »« Non, ton frère n’a pas travaillé avec ton père. (…) En toi. »</a:t>
            </a:r>
            <a:endParaRPr lang="fr-FR" sz="2400" b="1" dirty="0">
              <a:solidFill>
                <a:schemeClr val="accent1"/>
              </a:solidFill>
            </a:endParaRPr>
          </a:p>
          <a:p>
            <a:pPr algn="just">
              <a:lnSpc>
                <a:spcPct val="90000"/>
              </a:lnSpc>
            </a:pPr>
            <a:r>
              <a:rPr lang="fr-FR" sz="2400" dirty="0"/>
              <a:t>	</a:t>
            </a:r>
          </a:p>
        </p:txBody>
      </p:sp>
    </p:spTree>
    <p:extLst>
      <p:ext uri="{BB962C8B-B14F-4D97-AF65-F5344CB8AC3E}">
        <p14:creationId xmlns:p14="http://schemas.microsoft.com/office/powerpoint/2010/main" val="3578704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49796" y="332656"/>
            <a:ext cx="10657184" cy="369332"/>
          </a:xfrm>
          <a:prstGeom prst="rect">
            <a:avLst/>
          </a:prstGeom>
          <a:noFill/>
        </p:spPr>
        <p:txBody>
          <a:bodyPr wrap="square" rtlCol="0">
            <a:spAutoFit/>
          </a:bodyPr>
          <a:lstStyle/>
          <a:p>
            <a:pPr algn="ctr"/>
            <a:endParaRPr lang="fr-FR" dirty="0"/>
          </a:p>
        </p:txBody>
      </p:sp>
      <p:pic>
        <p:nvPicPr>
          <p:cNvPr id="6" name="Image 5"/>
          <p:cNvPicPr>
            <a:picLocks noChangeAspect="1"/>
          </p:cNvPicPr>
          <p:nvPr/>
        </p:nvPicPr>
        <p:blipFill>
          <a:blip r:embed="rId2"/>
          <a:stretch>
            <a:fillRect/>
          </a:stretch>
        </p:blipFill>
        <p:spPr>
          <a:xfrm>
            <a:off x="4186200" y="332656"/>
            <a:ext cx="5832648" cy="6192688"/>
          </a:xfrm>
          <a:prstGeom prst="rect">
            <a:avLst/>
          </a:prstGeom>
        </p:spPr>
      </p:pic>
      <p:sp>
        <p:nvSpPr>
          <p:cNvPr id="7" name="ZoneTexte 6"/>
          <p:cNvSpPr txBox="1"/>
          <p:nvPr/>
        </p:nvSpPr>
        <p:spPr>
          <a:xfrm>
            <a:off x="405780" y="701988"/>
            <a:ext cx="3672408" cy="646331"/>
          </a:xfrm>
          <a:prstGeom prst="rect">
            <a:avLst/>
          </a:prstGeom>
          <a:noFill/>
        </p:spPr>
        <p:txBody>
          <a:bodyPr wrap="square" rtlCol="0">
            <a:spAutoFit/>
          </a:bodyPr>
          <a:lstStyle/>
          <a:p>
            <a:pPr algn="just"/>
            <a:r>
              <a:rPr lang="fr-FR" dirty="0"/>
              <a:t>Définition de la tragédie, https://www.etudes-litteraires.com</a:t>
            </a:r>
          </a:p>
        </p:txBody>
      </p:sp>
    </p:spTree>
    <p:extLst>
      <p:ext uri="{BB962C8B-B14F-4D97-AF65-F5344CB8AC3E}">
        <p14:creationId xmlns:p14="http://schemas.microsoft.com/office/powerpoint/2010/main" val="258081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4078188" y="476672"/>
            <a:ext cx="5904656" cy="5976664"/>
          </a:xfrm>
          <a:prstGeom prst="rect">
            <a:avLst/>
          </a:prstGeom>
        </p:spPr>
      </p:pic>
    </p:spTree>
    <p:extLst>
      <p:ext uri="{BB962C8B-B14F-4D97-AF65-F5344CB8AC3E}">
        <p14:creationId xmlns:p14="http://schemas.microsoft.com/office/powerpoint/2010/main" val="294101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25860" y="908720"/>
            <a:ext cx="9937104" cy="5632311"/>
          </a:xfrm>
          <a:prstGeom prst="rect">
            <a:avLst/>
          </a:prstGeom>
          <a:noFill/>
        </p:spPr>
        <p:txBody>
          <a:bodyPr wrap="square" rtlCol="0">
            <a:spAutoFit/>
          </a:bodyPr>
          <a:lstStyle/>
          <a:p>
            <a:r>
              <a:rPr lang="fr-FR" b="1" dirty="0"/>
              <a:t>Le mythe d’</a:t>
            </a:r>
            <a:r>
              <a:rPr lang="fr-FR" b="1" dirty="0" err="1"/>
              <a:t>Oedipe</a:t>
            </a:r>
            <a:endParaRPr lang="fr-FR" b="1" dirty="0"/>
          </a:p>
          <a:p>
            <a:endParaRPr lang="fr-FR" dirty="0"/>
          </a:p>
          <a:p>
            <a:pPr algn="just"/>
            <a:r>
              <a:rPr lang="fr-FR" dirty="0"/>
              <a:t>Un oracle avait prédit que si Laïos et Jocaste avait un fils celui-ci tuerait son père et épouserait sa mère. Un fils naquit ; aussitôt Laïos le fit exposer sur le Cithéron. </a:t>
            </a:r>
          </a:p>
          <a:p>
            <a:pPr algn="just"/>
            <a:r>
              <a:rPr lang="fr-FR" dirty="0"/>
              <a:t>Des pâtres le trouvèrent et comme il avait les pieds enflés par les cordes dont on les avait serrés, ils le nommèrent </a:t>
            </a:r>
            <a:r>
              <a:rPr lang="fr-FR" dirty="0" err="1"/>
              <a:t>Oedipe</a:t>
            </a:r>
            <a:r>
              <a:rPr lang="fr-FR" dirty="0"/>
              <a:t> (du grec </a:t>
            </a:r>
            <a:r>
              <a:rPr lang="fr-FR" i="1" dirty="0" err="1"/>
              <a:t>odein</a:t>
            </a:r>
            <a:r>
              <a:rPr lang="fr-FR" i="1" dirty="0"/>
              <a:t>,</a:t>
            </a:r>
            <a:r>
              <a:rPr lang="fr-FR" dirty="0"/>
              <a:t> être enflé, et </a:t>
            </a:r>
            <a:r>
              <a:rPr lang="fr-FR" i="1" dirty="0" err="1"/>
              <a:t>pous</a:t>
            </a:r>
            <a:r>
              <a:rPr lang="fr-FR" dirty="0"/>
              <a:t> pied). Ils le portèrent à Polybe, roi de Corinthe, qui l'éleva comme son fils. </a:t>
            </a:r>
          </a:p>
          <a:p>
            <a:pPr algn="just"/>
            <a:r>
              <a:rPr lang="fr-FR" dirty="0" err="1"/>
              <a:t>Oedipe</a:t>
            </a:r>
            <a:r>
              <a:rPr lang="fr-FR" dirty="0"/>
              <a:t>, devenu plus âgé alla, pour éclaircir le mystère de sa naissance, consulter l'oracle de Delphes, qui lui conseilla de ne pas retourner dans son pays, sous peine de tuer son père et d'épouser sa mère. </a:t>
            </a:r>
          </a:p>
          <a:p>
            <a:pPr algn="just"/>
            <a:r>
              <a:rPr lang="fr-FR" dirty="0"/>
              <a:t>Pour fuir Corinthe, </a:t>
            </a:r>
            <a:r>
              <a:rPr lang="fr-FR" dirty="0" err="1"/>
              <a:t>Oedipe</a:t>
            </a:r>
            <a:r>
              <a:rPr lang="fr-FR" dirty="0"/>
              <a:t> prit le chemin de la Béotie. A un croisement de routes, il rencontra un vieillard, se prit de querelle avec lui et le tua, c'était Laïos. </a:t>
            </a:r>
          </a:p>
          <a:p>
            <a:pPr algn="just"/>
            <a:r>
              <a:rPr lang="fr-FR" dirty="0"/>
              <a:t>Près de Thèbes, </a:t>
            </a:r>
            <a:r>
              <a:rPr lang="fr-FR" dirty="0" err="1"/>
              <a:t>Oedipe</a:t>
            </a:r>
            <a:r>
              <a:rPr lang="fr-FR" dirty="0"/>
              <a:t> se trouva en face de la Sphinx qui soumettait aux passants des énigmes et dévorait quiconque ne pouvait les résoudre. </a:t>
            </a:r>
            <a:r>
              <a:rPr lang="fr-FR" dirty="0" err="1"/>
              <a:t>Oedipe</a:t>
            </a:r>
            <a:r>
              <a:rPr lang="fr-FR" dirty="0"/>
              <a:t> devina les énigmes du monstre ; il fut proclamé roi de Thèbes, et épousa la reine Jocaste.</a:t>
            </a:r>
          </a:p>
          <a:p>
            <a:pPr algn="just"/>
            <a:r>
              <a:rPr lang="fr-FR" dirty="0"/>
              <a:t>Une peste survint ; l'oracle ordonna d'expulser le meurtrier de Laïos. </a:t>
            </a:r>
            <a:r>
              <a:rPr lang="fr-FR" dirty="0" err="1"/>
              <a:t>Oedipe</a:t>
            </a:r>
            <a:r>
              <a:rPr lang="fr-FR" dirty="0"/>
              <a:t> lança d'avance de terribles imprécations contre le meurtrier inconnu. Il découvrit peu à peu le terrible secret de sa naissance. </a:t>
            </a:r>
          </a:p>
          <a:p>
            <a:pPr algn="just"/>
            <a:r>
              <a:rPr lang="fr-FR" dirty="0"/>
              <a:t>De désespoir Jocaste se pendit, et </a:t>
            </a:r>
            <a:r>
              <a:rPr lang="fr-FR" dirty="0" err="1"/>
              <a:t>Oedipe</a:t>
            </a:r>
            <a:r>
              <a:rPr lang="fr-FR" dirty="0"/>
              <a:t> se creva les yeux. </a:t>
            </a:r>
          </a:p>
          <a:p>
            <a:pPr algn="r"/>
            <a:r>
              <a:rPr lang="fr-FR" dirty="0"/>
              <a:t>https://mythologica.fr</a:t>
            </a:r>
          </a:p>
        </p:txBody>
      </p:sp>
    </p:spTree>
    <p:extLst>
      <p:ext uri="{BB962C8B-B14F-4D97-AF65-F5344CB8AC3E}">
        <p14:creationId xmlns:p14="http://schemas.microsoft.com/office/powerpoint/2010/main" val="4005619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69876" y="1628800"/>
            <a:ext cx="9793088" cy="2917722"/>
          </a:xfrm>
          <a:prstGeom prst="rect">
            <a:avLst/>
          </a:prstGeom>
          <a:noFill/>
        </p:spPr>
        <p:txBody>
          <a:bodyPr wrap="square" rtlCol="0">
            <a:spAutoFit/>
          </a:bodyPr>
          <a:lstStyle/>
          <a:p>
            <a:pPr marL="342900" indent="-342900">
              <a:lnSpc>
                <a:spcPct val="90000"/>
              </a:lnSpc>
              <a:buFont typeface="Wingdings" panose="05000000000000000000" pitchFamily="2" charset="2"/>
              <a:buChar char="§"/>
            </a:pPr>
            <a:r>
              <a:rPr lang="fr-FR" sz="2000" b="1" u="sng" dirty="0">
                <a:solidFill>
                  <a:schemeClr val="tx2">
                    <a:lumMod val="50000"/>
                  </a:schemeClr>
                </a:solidFill>
              </a:rPr>
              <a:t>Questions</a:t>
            </a:r>
            <a:r>
              <a:rPr lang="fr-FR" sz="2000" b="1" dirty="0">
                <a:solidFill>
                  <a:schemeClr val="tx2">
                    <a:lumMod val="50000"/>
                  </a:schemeClr>
                </a:solidFill>
              </a:rPr>
              <a:t> :</a:t>
            </a:r>
          </a:p>
          <a:p>
            <a:pPr>
              <a:lnSpc>
                <a:spcPct val="90000"/>
              </a:lnSpc>
            </a:pPr>
            <a:endParaRPr lang="fr-FR" sz="2000" b="1" dirty="0">
              <a:solidFill>
                <a:schemeClr val="accent1"/>
              </a:solidFill>
            </a:endParaRPr>
          </a:p>
          <a:p>
            <a:pPr algn="just">
              <a:lnSpc>
                <a:spcPct val="90000"/>
              </a:lnSpc>
            </a:pPr>
            <a:r>
              <a:rPr lang="fr-FR" sz="2000" dirty="0"/>
              <a:t>	1) En quoi peut-on dire que cette pièce est une « réécriture » du mythe antique d’</a:t>
            </a:r>
            <a:r>
              <a:rPr lang="fr-FR" sz="2000" dirty="0" err="1"/>
              <a:t>Oedipe</a:t>
            </a:r>
            <a:r>
              <a:rPr lang="fr-FR" sz="2000" dirty="0"/>
              <a:t> ?</a:t>
            </a:r>
          </a:p>
          <a:p>
            <a:pPr algn="just">
              <a:lnSpc>
                <a:spcPct val="90000"/>
              </a:lnSpc>
            </a:pPr>
            <a:endParaRPr lang="fr-FR" sz="2000" dirty="0"/>
          </a:p>
          <a:p>
            <a:pPr algn="just">
              <a:lnSpc>
                <a:spcPct val="90000"/>
              </a:lnSpc>
            </a:pPr>
            <a:r>
              <a:rPr lang="fr-FR" sz="2000" dirty="0"/>
              <a:t>	2) En quoi cette « réécriture » invite-t-elle le lecteur à une réflexion sur le tragique d’une époque ?</a:t>
            </a:r>
          </a:p>
          <a:p>
            <a:pPr algn="just">
              <a:lnSpc>
                <a:spcPct val="90000"/>
              </a:lnSpc>
            </a:pPr>
            <a:endParaRPr lang="fr-FR" sz="2000" dirty="0"/>
          </a:p>
          <a:p>
            <a:pPr algn="just">
              <a:lnSpc>
                <a:spcPct val="90000"/>
              </a:lnSpc>
            </a:pPr>
            <a:r>
              <a:rPr lang="fr-FR" sz="2000" dirty="0"/>
              <a:t>	3) Selon-vous, cette pièce est-elle ou non une tragédie ?</a:t>
            </a:r>
          </a:p>
          <a:p>
            <a:pPr>
              <a:lnSpc>
                <a:spcPct val="90000"/>
              </a:lnSpc>
            </a:pPr>
            <a:endParaRPr lang="fr-FR" sz="2400" dirty="0"/>
          </a:p>
        </p:txBody>
      </p:sp>
    </p:spTree>
    <p:extLst>
      <p:ext uri="{BB962C8B-B14F-4D97-AF65-F5344CB8AC3E}">
        <p14:creationId xmlns:p14="http://schemas.microsoft.com/office/powerpoint/2010/main" val="757019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04" y="457200"/>
            <a:ext cx="10578008" cy="1020762"/>
          </a:xfrm>
        </p:spPr>
        <p:txBody>
          <a:bodyPr>
            <a:normAutofit fontScale="90000"/>
          </a:bodyPr>
          <a:lstStyle/>
          <a:p>
            <a:pPr algn="ctr">
              <a:spcBef>
                <a:spcPts val="0"/>
              </a:spcBef>
            </a:pPr>
            <a:r>
              <a:rPr lang="fr-FR" dirty="0"/>
              <a:t>	</a:t>
            </a:r>
            <a:r>
              <a:rPr lang="fr-FR" sz="4000" b="1" dirty="0">
                <a:latin typeface="Consolas" panose="020B0609020204030204" pitchFamily="49" charset="0"/>
              </a:rPr>
              <a:t>Mise en œuvre de la lecture plurielle </a:t>
            </a:r>
            <a:endParaRPr lang="fr-FR" sz="4000" b="1" i="0" dirty="0">
              <a:solidFill>
                <a:schemeClr val="tx1"/>
              </a:solidFill>
              <a:latin typeface="Consolas" panose="020B0609020204030204" pitchFamily="49" charset="0"/>
            </a:endParaRPr>
          </a:p>
        </p:txBody>
      </p:sp>
      <p:sp>
        <p:nvSpPr>
          <p:cNvPr id="3" name="Espace réservé du contenu 2"/>
          <p:cNvSpPr>
            <a:spLocks noGrp="1"/>
          </p:cNvSpPr>
          <p:nvPr>
            <p:ph idx="1"/>
          </p:nvPr>
        </p:nvSpPr>
        <p:spPr>
          <a:xfrm>
            <a:off x="405780" y="1905000"/>
            <a:ext cx="11449272" cy="4267200"/>
          </a:xfrm>
        </p:spPr>
        <p:txBody>
          <a:bodyPr>
            <a:normAutofit lnSpcReduction="10000"/>
          </a:bodyPr>
          <a:lstStyle/>
          <a:p>
            <a:pPr marL="0" indent="0">
              <a:buNone/>
            </a:pPr>
            <a:r>
              <a:rPr lang="fr-FR" sz="2400" b="1" dirty="0"/>
              <a:t>1/ Entrer dans l’œuvre</a:t>
            </a:r>
          </a:p>
          <a:p>
            <a:pPr marL="0" indent="0">
              <a:buNone/>
            </a:pPr>
            <a:endParaRPr lang="fr-FR" sz="2400" b="1" dirty="0"/>
          </a:p>
          <a:p>
            <a:pPr marL="0" indent="0" algn="just">
              <a:buNone/>
            </a:pPr>
            <a:r>
              <a:rPr lang="fr-FR" dirty="0"/>
              <a:t>- Présentation de l’auteur et du livre à partir de la 4ème de couverture : premières impressions de lecteur </a:t>
            </a:r>
          </a:p>
          <a:p>
            <a:pPr>
              <a:buFontTx/>
              <a:buChar char="-"/>
            </a:pPr>
            <a:r>
              <a:rPr lang="fr-FR" dirty="0"/>
              <a:t>Lecture audio jusqu’à la page 32 (Scène d’exposition) : </a:t>
            </a:r>
          </a:p>
          <a:p>
            <a:pPr marL="0" indent="0">
              <a:buNone/>
            </a:pPr>
            <a:r>
              <a:rPr lang="fr-FR" dirty="0"/>
              <a:t>	https://www.youtube.com/watch?v=hPpMXTRnyac/</a:t>
            </a:r>
          </a:p>
          <a:p>
            <a:pPr marL="0" indent="0" algn="just">
              <a:buNone/>
            </a:pPr>
            <a:r>
              <a:rPr lang="fr-FR" dirty="0"/>
              <a:t>	</a:t>
            </a:r>
            <a:r>
              <a:rPr lang="fr-FR" dirty="0" smtClean="0"/>
              <a:t>https://www.youtube.com/watch?v=8f9FSu0lg6Q</a:t>
            </a:r>
            <a:endParaRPr lang="fr-FR" dirty="0"/>
          </a:p>
          <a:p>
            <a:pPr marL="0" indent="0" algn="just">
              <a:buNone/>
            </a:pPr>
            <a:r>
              <a:rPr lang="fr-FR" dirty="0"/>
              <a:t>- Lecture cursive en classe avec des mises en commun : utilisation du carnet de lecture au fil de la lecture cursive afin d’ exprimer ses idées , ses interrogations ( observations,  ressentis, noms des personnages, mots ou passages difficiles....). </a:t>
            </a:r>
          </a:p>
          <a:p>
            <a:pPr marL="0" indent="0" algn="just">
              <a:buNone/>
            </a:pPr>
            <a:r>
              <a:rPr lang="fr-FR" dirty="0"/>
              <a:t>Mise en garde sur les dialogues emboîtés les uns dans les autres  qui créent un rythme très soutenu : le présent et le passé s’entremêlent, les vivants et les morts se côtoient. </a:t>
            </a:r>
            <a:endParaRPr lang="fr-FR" dirty="0" smtClean="0"/>
          </a:p>
          <a:p>
            <a:pPr marL="0" indent="0" algn="just">
              <a:buNone/>
            </a:pPr>
            <a:r>
              <a:rPr lang="fr-FR" dirty="0" smtClean="0"/>
              <a:t>http</a:t>
            </a:r>
            <a:r>
              <a:rPr lang="fr-FR" dirty="0"/>
              <a:t>://</a:t>
            </a:r>
            <a:r>
              <a:rPr lang="fr-FR" dirty="0">
                <a:solidFill>
                  <a:srgbClr val="FFC000"/>
                </a:solidFill>
              </a:rPr>
              <a:t>crdp.ac-paris.fr/piece-demontee/piece/index.php?id=incendies</a:t>
            </a:r>
          </a:p>
          <a:p>
            <a:pPr marL="0" indent="0" algn="just">
              <a:buNone/>
            </a:pPr>
            <a:endParaRPr lang="fr-FR" dirty="0"/>
          </a:p>
          <a:p>
            <a:pPr marL="0" indent="0">
              <a:buNone/>
            </a:pPr>
            <a:endParaRPr lang="fr-FR" dirty="0"/>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a:xfrm>
            <a:off x="549796" y="404664"/>
            <a:ext cx="11233248" cy="5767536"/>
          </a:xfrm>
        </p:spPr>
        <p:txBody>
          <a:bodyPr/>
          <a:lstStyle/>
          <a:p>
            <a:pPr marL="0" indent="0">
              <a:buNone/>
            </a:pPr>
            <a:r>
              <a:rPr lang="fr-FR" sz="2400" b="1" dirty="0"/>
              <a:t>2</a:t>
            </a:r>
            <a:r>
              <a:rPr lang="fr-FR" sz="2400" b="1" dirty="0">
                <a:latin typeface="+mj-lt"/>
              </a:rPr>
              <a:t>/  </a:t>
            </a:r>
            <a:r>
              <a:rPr lang="fr-FR" sz="2400" b="1" dirty="0">
                <a:latin typeface="+mj-lt"/>
                <a:cs typeface="Arial" panose="020B0604020202020204" pitchFamily="34" charset="0"/>
              </a:rPr>
              <a:t>É</a:t>
            </a:r>
            <a:r>
              <a:rPr lang="fr-FR" sz="2400" b="1" dirty="0">
                <a:latin typeface="+mj-lt"/>
              </a:rPr>
              <a:t>valuation de la compréhension de lecture : activités à partir d’ une affiche</a:t>
            </a:r>
          </a:p>
          <a:p>
            <a:pPr marL="0" indent="0">
              <a:buNone/>
            </a:pPr>
            <a:endParaRPr lang="fr-FR" dirty="0"/>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796" y="1700808"/>
            <a:ext cx="3384376" cy="4770359"/>
          </a:xfrm>
          <a:prstGeom prst="rect">
            <a:avLst/>
          </a:prstGeom>
        </p:spPr>
      </p:pic>
      <p:sp>
        <p:nvSpPr>
          <p:cNvPr id="11" name="ZoneTexte 10"/>
          <p:cNvSpPr txBox="1"/>
          <p:nvPr/>
        </p:nvSpPr>
        <p:spPr>
          <a:xfrm>
            <a:off x="3915994" y="6124854"/>
            <a:ext cx="5472608" cy="480131"/>
          </a:xfrm>
          <a:prstGeom prst="rect">
            <a:avLst/>
          </a:prstGeom>
          <a:noFill/>
        </p:spPr>
        <p:txBody>
          <a:bodyPr wrap="square" rtlCol="0">
            <a:spAutoFit/>
          </a:bodyPr>
          <a:lstStyle/>
          <a:p>
            <a:pPr algn="just">
              <a:lnSpc>
                <a:spcPct val="90000"/>
              </a:lnSpc>
            </a:pPr>
            <a:r>
              <a:rPr lang="fr-FR" sz="1400" dirty="0"/>
              <a:t>Document : Affiche de la pièce Incendies, texte de </a:t>
            </a:r>
            <a:r>
              <a:rPr lang="fr-FR" sz="1400" dirty="0" err="1"/>
              <a:t>Wajdi</a:t>
            </a:r>
            <a:r>
              <a:rPr lang="fr-FR" sz="1400" dirty="0"/>
              <a:t> </a:t>
            </a:r>
            <a:r>
              <a:rPr lang="fr-FR" sz="1400" dirty="0" err="1"/>
              <a:t>Mouawad</a:t>
            </a:r>
            <a:r>
              <a:rPr lang="fr-FR" sz="1400" dirty="0"/>
              <a:t>, mise en scène de Philippe </a:t>
            </a:r>
            <a:r>
              <a:rPr lang="fr-FR" sz="1400" dirty="0" err="1"/>
              <a:t>Osmalin</a:t>
            </a:r>
            <a:r>
              <a:rPr lang="fr-FR" sz="1400" dirty="0"/>
              <a:t>, théâtre de la Fougue.</a:t>
            </a:r>
          </a:p>
        </p:txBody>
      </p:sp>
      <p:sp>
        <p:nvSpPr>
          <p:cNvPr id="12" name="ZoneTexte 11"/>
          <p:cNvSpPr txBox="1"/>
          <p:nvPr/>
        </p:nvSpPr>
        <p:spPr>
          <a:xfrm>
            <a:off x="4510236" y="2204864"/>
            <a:ext cx="7272808" cy="646331"/>
          </a:xfrm>
          <a:prstGeom prst="rect">
            <a:avLst/>
          </a:prstGeom>
          <a:noFill/>
        </p:spPr>
        <p:txBody>
          <a:bodyPr wrap="square" rtlCol="0">
            <a:spAutoFit/>
          </a:bodyPr>
          <a:lstStyle/>
          <a:p>
            <a:pPr algn="just">
              <a:lnSpc>
                <a:spcPct val="90000"/>
              </a:lnSpc>
            </a:pPr>
            <a:r>
              <a:rPr lang="fr-FR" sz="2000" dirty="0"/>
              <a:t>Après avoir décrit le visuel de cette affiche, vous montrerez en quoi il illustre l’histoire racontée dans cette pièce.</a:t>
            </a:r>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77788" y="332656"/>
            <a:ext cx="10729192" cy="6120680"/>
          </a:xfrm>
        </p:spPr>
        <p:txBody>
          <a:bodyPr/>
          <a:lstStyle/>
          <a:p>
            <a:pPr marL="0" indent="0" algn="just">
              <a:buNone/>
            </a:pPr>
            <a:r>
              <a:rPr lang="fr-FR" sz="2400" b="1" dirty="0"/>
              <a:t>3/  Retrouver des passages dans la pièce de théâtre  qui pourraient illustrer les 3 objets d’étude et répondre aux questions du programme</a:t>
            </a:r>
          </a:p>
          <a:p>
            <a:pPr marL="0" indent="0" algn="just">
              <a:buNone/>
            </a:pPr>
            <a:endParaRPr lang="fr-FR" sz="2400" b="1" dirty="0"/>
          </a:p>
          <a:p>
            <a:pPr marL="0" indent="0" algn="just">
              <a:buNone/>
            </a:pPr>
            <a:endParaRPr lang="fr-FR" b="1" dirty="0"/>
          </a:p>
        </p:txBody>
      </p:sp>
      <p:graphicFrame>
        <p:nvGraphicFramePr>
          <p:cNvPr id="6" name="Tableau 5"/>
          <p:cNvGraphicFramePr>
            <a:graphicFrameLocks noGrp="1"/>
          </p:cNvGraphicFramePr>
          <p:nvPr>
            <p:extLst>
              <p:ext uri="{D42A27DB-BD31-4B8C-83A1-F6EECF244321}">
                <p14:modId xmlns:p14="http://schemas.microsoft.com/office/powerpoint/2010/main" val="193603188"/>
              </p:ext>
            </p:extLst>
          </p:nvPr>
        </p:nvGraphicFramePr>
        <p:xfrm>
          <a:off x="650661" y="1492948"/>
          <a:ext cx="10585175" cy="4751323"/>
        </p:xfrm>
        <a:graphic>
          <a:graphicData uri="http://schemas.openxmlformats.org/drawingml/2006/table">
            <a:tbl>
              <a:tblPr firstRow="1" firstCol="1" bandRow="1"/>
              <a:tblGrid>
                <a:gridCol w="1324155">
                  <a:extLst>
                    <a:ext uri="{9D8B030D-6E8A-4147-A177-3AD203B41FA5}">
                      <a16:colId xmlns:a16="http://schemas.microsoft.com/office/drawing/2014/main" val="2846347668"/>
                    </a:ext>
                  </a:extLst>
                </a:gridCol>
                <a:gridCol w="1833557">
                  <a:extLst>
                    <a:ext uri="{9D8B030D-6E8A-4147-A177-3AD203B41FA5}">
                      <a16:colId xmlns:a16="http://schemas.microsoft.com/office/drawing/2014/main" val="173294703"/>
                    </a:ext>
                  </a:extLst>
                </a:gridCol>
                <a:gridCol w="5051199">
                  <a:extLst>
                    <a:ext uri="{9D8B030D-6E8A-4147-A177-3AD203B41FA5}">
                      <a16:colId xmlns:a16="http://schemas.microsoft.com/office/drawing/2014/main" val="1159749898"/>
                    </a:ext>
                  </a:extLst>
                </a:gridCol>
                <a:gridCol w="2376264">
                  <a:extLst>
                    <a:ext uri="{9D8B030D-6E8A-4147-A177-3AD203B41FA5}">
                      <a16:colId xmlns:a16="http://schemas.microsoft.com/office/drawing/2014/main" val="3738926274"/>
                    </a:ext>
                  </a:extLst>
                </a:gridCol>
              </a:tblGrid>
              <a:tr h="545489">
                <a:tc>
                  <a:txBody>
                    <a:bodyPr/>
                    <a:lstStyle/>
                    <a:p>
                      <a:pPr algn="ctr">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AXES</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OBJETS D’ETUDE</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QUESTIONS DU PROGRAMME</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tabLst>
                          <a:tab pos="857250" algn="l"/>
                          <a:tab pos="2249805" algn="ctr"/>
                        </a:tabLs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Passages illustratifs tirés de la pièce de théâtre</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1501853"/>
                  </a:ext>
                </a:extLst>
              </a:tr>
              <a:tr h="1146150">
                <a:tc>
                  <a:txBody>
                    <a:bodyPr/>
                    <a:lstStyle/>
                    <a:p>
                      <a:pPr algn="just">
                        <a:lnSpc>
                          <a:spcPct val="107000"/>
                        </a:lnSpc>
                        <a:spcAft>
                          <a:spcPts val="800"/>
                        </a:spcAft>
                      </a:pPr>
                      <a:r>
                        <a:rPr lang="fr-FR" sz="1200" b="1" dirty="0">
                          <a:solidFill>
                            <a:schemeClr val="tx1"/>
                          </a:solidFill>
                          <a:effectLst/>
                          <a:latin typeface="+mn-lt"/>
                          <a:ea typeface="Calibri" panose="020F0502020204030204" pitchFamily="34" charset="0"/>
                          <a:cs typeface="Calibri" panose="020F0502020204030204" pitchFamily="34" charset="0"/>
                        </a:rPr>
                        <a:t> </a:t>
                      </a:r>
                      <a:endParaRPr lang="fr-FR" sz="1200" b="1" dirty="0">
                        <a:solidFill>
                          <a:schemeClr val="tx1"/>
                        </a:solidFill>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r>
                        <a:rPr lang="fr-FR" sz="1200" b="1" dirty="0">
                          <a:solidFill>
                            <a:schemeClr val="tx1"/>
                          </a:solidFill>
                          <a:effectLst/>
                          <a:latin typeface="+mn-lt"/>
                          <a:ea typeface="Calibri" panose="020F0502020204030204" pitchFamily="34" charset="0"/>
                          <a:cs typeface="Calibri" panose="020F0502020204030204" pitchFamily="34" charset="0"/>
                        </a:rPr>
                        <a:t>Axe </a:t>
                      </a:r>
                    </a:p>
                    <a:p>
                      <a:pPr algn="ctr">
                        <a:lnSpc>
                          <a:spcPct val="107000"/>
                        </a:lnSpc>
                        <a:spcAft>
                          <a:spcPts val="800"/>
                        </a:spcAft>
                      </a:pPr>
                      <a:r>
                        <a:rPr lang="fr-FR" sz="1200" b="1" dirty="0">
                          <a:solidFill>
                            <a:schemeClr val="tx1"/>
                          </a:solidFill>
                          <a:effectLst/>
                          <a:latin typeface="+mn-lt"/>
                          <a:ea typeface="Calibri" panose="020F0502020204030204" pitchFamily="34" charset="0"/>
                          <a:cs typeface="Calibri" panose="020F0502020204030204" pitchFamily="34" charset="0"/>
                        </a:rPr>
                        <a:t>Socio-historique</a:t>
                      </a:r>
                      <a:endParaRPr lang="fr-FR" sz="1200" b="1" dirty="0">
                        <a:solidFill>
                          <a:schemeClr val="tx1"/>
                        </a:solidFill>
                        <a:effectLst/>
                        <a:latin typeface="+mn-lt"/>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L’homme et son rapport au monde à travers la littérature et les autres Arts</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quoi le XXe siècle </a:t>
                      </a:r>
                      <a:r>
                        <a:rPr lang="fr-FR" sz="1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a-t-il</a:t>
                      </a:r>
                      <a:r>
                        <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modelé l’homme moderne ? </a:t>
                      </a:r>
                    </a:p>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Comment la lecture d’œuvres littéraires permet-elle de s’interroger sur le rapport de l’homme au monde ?</a:t>
                      </a: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2670815"/>
                  </a:ext>
                </a:extLst>
              </a:tr>
              <a:tr h="1100703">
                <a:tc>
                  <a:txBody>
                    <a:bodyPr/>
                    <a:lstStyle/>
                    <a:p>
                      <a:pPr algn="just">
                        <a:lnSpc>
                          <a:spcPct val="107000"/>
                        </a:lnSpc>
                        <a:spcAft>
                          <a:spcPts val="800"/>
                        </a:spcAft>
                      </a:pPr>
                      <a:r>
                        <a:rPr lang="fr-FR" sz="1200" b="1" dirty="0">
                          <a:solidFill>
                            <a:schemeClr val="tx1"/>
                          </a:solidFill>
                          <a:effectLst/>
                          <a:latin typeface="+mn-lt"/>
                          <a:ea typeface="Calibri" panose="020F0502020204030204" pitchFamily="34" charset="0"/>
                          <a:cs typeface="Calibri" panose="020F0502020204030204" pitchFamily="34" charset="0"/>
                        </a:rPr>
                        <a:t> </a:t>
                      </a:r>
                      <a:endParaRPr lang="fr-FR" sz="1200" b="1" dirty="0">
                        <a:solidFill>
                          <a:schemeClr val="tx1"/>
                        </a:solidFill>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r>
                        <a:rPr lang="fr-FR" sz="1200" b="1" dirty="0">
                          <a:solidFill>
                            <a:schemeClr val="tx1"/>
                          </a:solidFill>
                          <a:effectLst/>
                          <a:latin typeface="+mn-lt"/>
                          <a:ea typeface="Calibri" panose="020F0502020204030204" pitchFamily="34" charset="0"/>
                          <a:cs typeface="Calibri" panose="020F0502020204030204" pitchFamily="34" charset="0"/>
                        </a:rPr>
                        <a:t>Axe  sociologique</a:t>
                      </a:r>
                      <a:endParaRPr lang="fr-FR" sz="1200" b="1" dirty="0">
                        <a:solidFill>
                          <a:schemeClr val="tx1"/>
                        </a:solidFill>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r>
                        <a:rPr lang="fr-FR" sz="1200" b="1" dirty="0">
                          <a:solidFill>
                            <a:schemeClr val="tx1"/>
                          </a:solidFill>
                          <a:effectLst/>
                          <a:latin typeface="+mn-lt"/>
                          <a:ea typeface="Calibri" panose="020F0502020204030204" pitchFamily="34" charset="0"/>
                          <a:cs typeface="Calibri" panose="020F0502020204030204" pitchFamily="34" charset="0"/>
                        </a:rPr>
                        <a:t>Nawal et ses enfants </a:t>
                      </a:r>
                      <a:endParaRPr lang="fr-FR" sz="1200" b="1" dirty="0">
                        <a:solidFill>
                          <a:schemeClr val="tx1"/>
                        </a:solidFill>
                        <a:effectLst/>
                        <a:latin typeface="+mn-lt"/>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Identité et diversité</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endPar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En quoi l'autre est-il semblable ou différent ? </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Comment transmettre son histoire, son passé, sa culture ?</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5738771"/>
                  </a:ext>
                </a:extLst>
              </a:tr>
              <a:tr h="765886">
                <a:tc>
                  <a:txBody>
                    <a:bodyPr/>
                    <a:lstStyle/>
                    <a:p>
                      <a:pPr algn="just">
                        <a:lnSpc>
                          <a:spcPct val="107000"/>
                        </a:lnSpc>
                        <a:spcAft>
                          <a:spcPts val="800"/>
                        </a:spcAft>
                      </a:pPr>
                      <a:r>
                        <a:rPr lang="fr-FR" sz="1200" b="1" dirty="0">
                          <a:solidFill>
                            <a:schemeClr val="tx1"/>
                          </a:solidFill>
                          <a:effectLst/>
                          <a:latin typeface="+mn-lt"/>
                          <a:ea typeface="Calibri" panose="020F0502020204030204" pitchFamily="34" charset="0"/>
                          <a:cs typeface="Calibri" panose="020F0502020204030204" pitchFamily="34" charset="0"/>
                        </a:rPr>
                        <a:t> </a:t>
                      </a:r>
                      <a:endParaRPr lang="fr-FR" sz="1200" b="1" dirty="0">
                        <a:solidFill>
                          <a:schemeClr val="tx1"/>
                        </a:solidFill>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r>
                        <a:rPr lang="fr-FR" sz="1200" b="1" dirty="0">
                          <a:solidFill>
                            <a:schemeClr val="tx1"/>
                          </a:solidFill>
                          <a:effectLst/>
                          <a:latin typeface="+mn-lt"/>
                          <a:ea typeface="Calibri" panose="020F0502020204030204" pitchFamily="34" charset="0"/>
                          <a:cs typeface="Calibri" panose="020F0502020204030204" pitchFamily="34" charset="0"/>
                        </a:rPr>
                        <a:t>Axe </a:t>
                      </a:r>
                      <a:r>
                        <a:rPr lang="fr-FR" sz="1200" b="1" dirty="0" smtClean="0">
                          <a:solidFill>
                            <a:schemeClr val="tx1"/>
                          </a:solidFill>
                          <a:effectLst/>
                          <a:latin typeface="+mn-lt"/>
                          <a:ea typeface="Calibri" panose="020F0502020204030204" pitchFamily="34" charset="0"/>
                          <a:cs typeface="Calibri" panose="020F0502020204030204" pitchFamily="34" charset="0"/>
                        </a:rPr>
                        <a:t>littéraire  et linguistique</a:t>
                      </a:r>
                      <a:endParaRPr lang="fr-FR" sz="1200" b="1" dirty="0">
                        <a:solidFill>
                          <a:schemeClr val="tx1"/>
                        </a:solidFill>
                        <a:effectLst/>
                        <a:latin typeface="+mn-lt"/>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La parole en spectacle</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endPar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Comment la mise en spectacle de la parole fait-elle naître des émotions ?</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Dans le dialogue utilisons-nous que des mots ?</a:t>
                      </a:r>
                      <a:r>
                        <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562237"/>
                  </a:ext>
                </a:extLst>
              </a:tr>
              <a:tr h="864645">
                <a:tc>
                  <a:txBody>
                    <a:bodyPr/>
                    <a:lstStyle/>
                    <a:p>
                      <a:pPr algn="ctr">
                        <a:lnSpc>
                          <a:spcPct val="107000"/>
                        </a:lnSpc>
                        <a:spcAft>
                          <a:spcPts val="800"/>
                        </a:spcAft>
                      </a:pPr>
                      <a:endParaRPr lang="fr-FR" sz="1200" b="1" dirty="0">
                        <a:solidFill>
                          <a:schemeClr val="tx1"/>
                        </a:solidFill>
                        <a:effectLst/>
                        <a:latin typeface="+mn-lt"/>
                        <a:ea typeface="Calibri" panose="020F0502020204030204" pitchFamily="34" charset="0"/>
                        <a:cs typeface="Calibri" panose="020F0502020204030204" pitchFamily="34" charset="0"/>
                      </a:endParaRPr>
                    </a:p>
                    <a:p>
                      <a:pPr algn="ctr">
                        <a:lnSpc>
                          <a:spcPct val="107000"/>
                        </a:lnSpc>
                        <a:spcAft>
                          <a:spcPts val="800"/>
                        </a:spcAft>
                      </a:pPr>
                      <a:r>
                        <a:rPr lang="fr-FR" sz="1200" b="1" dirty="0">
                          <a:solidFill>
                            <a:schemeClr val="tx1"/>
                          </a:solidFill>
                          <a:effectLst/>
                          <a:latin typeface="+mn-lt"/>
                          <a:ea typeface="Calibri" panose="020F0502020204030204" pitchFamily="34" charset="0"/>
                          <a:cs typeface="Calibri" panose="020F0502020204030204" pitchFamily="34" charset="0"/>
                        </a:rPr>
                        <a:t>Axe littéraire autour du mythe</a:t>
                      </a:r>
                      <a:endParaRPr lang="fr-FR" sz="1200" b="1" dirty="0">
                        <a:solidFill>
                          <a:schemeClr val="tx1"/>
                        </a:solidFill>
                        <a:effectLst/>
                        <a:latin typeface="+mn-lt"/>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endPar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L’homme et son rapport au monde à travers la littérature et les autres Arts</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endParaRPr lang="fr-FR"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fr-FR"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Les mythes appartiennent-ils seulement au passé ?</a:t>
                      </a:r>
                    </a:p>
                    <a:p>
                      <a:pPr algn="just">
                        <a:lnSpc>
                          <a:spcPct val="107000"/>
                        </a:lnSpc>
                        <a:spcAft>
                          <a:spcPts val="800"/>
                        </a:spcAft>
                      </a:pPr>
                      <a:endParaRPr lang="fr-FR"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fr-FR" sz="1200" b="1"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fr-FR"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fr-FR"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296" marR="60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045992"/>
                  </a:ext>
                </a:extLst>
              </a:tr>
            </a:tbl>
          </a:graphicData>
        </a:graphic>
      </p:graphicFrame>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06354" y="404664"/>
            <a:ext cx="9700065" cy="868520"/>
          </a:xfrm>
        </p:spPr>
        <p:txBody>
          <a:bodyPr/>
          <a:lstStyle/>
          <a:p>
            <a:pPr algn="ctr"/>
            <a:r>
              <a:rPr lang="fr-FR" b="1" dirty="0">
                <a:solidFill>
                  <a:schemeClr val="tx2">
                    <a:lumMod val="50000"/>
                  </a:schemeClr>
                </a:solidFill>
              </a:rPr>
              <a:t>AXE SOCIO-HISTORIQUE </a:t>
            </a:r>
            <a:endParaRPr lang="fr-FR" dirty="0">
              <a:solidFill>
                <a:schemeClr val="tx2">
                  <a:lumMod val="50000"/>
                </a:schemeClr>
              </a:solidFill>
            </a:endParaRPr>
          </a:p>
        </p:txBody>
      </p:sp>
      <p:sp>
        <p:nvSpPr>
          <p:cNvPr id="3" name="Espace réservé du contenu 2"/>
          <p:cNvSpPr>
            <a:spLocks noGrp="1"/>
          </p:cNvSpPr>
          <p:nvPr>
            <p:ph idx="1"/>
          </p:nvPr>
        </p:nvSpPr>
        <p:spPr>
          <a:xfrm>
            <a:off x="1218883" y="2063578"/>
            <a:ext cx="9751060" cy="4245783"/>
          </a:xfrm>
        </p:spPr>
        <p:txBody>
          <a:bodyPr>
            <a:normAutofit/>
          </a:bodyPr>
          <a:lstStyle/>
          <a:p>
            <a:pPr algn="just">
              <a:tabLst>
                <a:tab pos="901700" algn="l"/>
              </a:tabLst>
            </a:pPr>
            <a:r>
              <a:rPr lang="fr-FR" b="1" u="sng" dirty="0">
                <a:solidFill>
                  <a:schemeClr val="tx2">
                    <a:lumMod val="50000"/>
                  </a:schemeClr>
                </a:solidFill>
              </a:rPr>
              <a:t>Objet d’étude</a:t>
            </a:r>
            <a:r>
              <a:rPr lang="fr-FR" dirty="0">
                <a:solidFill>
                  <a:schemeClr val="tx2">
                    <a:lumMod val="50000"/>
                  </a:schemeClr>
                </a:solidFill>
              </a:rPr>
              <a:t> : </a:t>
            </a:r>
            <a:r>
              <a:rPr lang="fr-FR" dirty="0"/>
              <a:t>L’homme et son rapport au monde à travers la littérature et les autres Arts</a:t>
            </a:r>
          </a:p>
          <a:p>
            <a:pPr algn="just"/>
            <a:endParaRPr lang="fr-FR" dirty="0"/>
          </a:p>
          <a:p>
            <a:pPr algn="just"/>
            <a:r>
              <a:rPr lang="fr-FR" b="1" u="sng" dirty="0">
                <a:solidFill>
                  <a:schemeClr val="tx2">
                    <a:lumMod val="50000"/>
                  </a:schemeClr>
                </a:solidFill>
              </a:rPr>
              <a:t>Questions du programme</a:t>
            </a:r>
            <a:r>
              <a:rPr lang="fr-FR" dirty="0">
                <a:solidFill>
                  <a:schemeClr val="tx2">
                    <a:lumMod val="50000"/>
                  </a:schemeClr>
                </a:solidFill>
              </a:rPr>
              <a:t> :</a:t>
            </a:r>
            <a:r>
              <a:rPr lang="fr-FR" dirty="0"/>
              <a:t> </a:t>
            </a:r>
          </a:p>
          <a:p>
            <a:pPr marL="45720" indent="0" algn="just">
              <a:buNone/>
            </a:pPr>
            <a:r>
              <a:rPr lang="fr-FR" dirty="0"/>
              <a:t>En quoi le XXe siècle </a:t>
            </a:r>
            <a:r>
              <a:rPr lang="fr-FR" dirty="0" err="1"/>
              <a:t>a-t-il</a:t>
            </a:r>
            <a:r>
              <a:rPr lang="fr-FR" dirty="0"/>
              <a:t> modelé l’homme moderne ?</a:t>
            </a:r>
          </a:p>
          <a:p>
            <a:pPr marL="45720" indent="0" algn="just">
              <a:buNone/>
            </a:pPr>
            <a:r>
              <a:rPr lang="fr-FR" dirty="0"/>
              <a:t>Comment la lecture d’œuvres littéraires permet-elle de s’interroger sur le rapport de l’homme au monde ?</a:t>
            </a:r>
          </a:p>
          <a:p>
            <a:pPr marL="45720" indent="0" algn="just">
              <a:buNone/>
            </a:pPr>
            <a:endParaRPr lang="fr-FR" dirty="0"/>
          </a:p>
          <a:p>
            <a:pPr algn="just"/>
            <a:r>
              <a:rPr lang="fr-FR" b="1" u="sng" dirty="0">
                <a:solidFill>
                  <a:schemeClr val="tx2">
                    <a:lumMod val="50000"/>
                  </a:schemeClr>
                </a:solidFill>
              </a:rPr>
              <a:t>Problématique</a:t>
            </a:r>
            <a:r>
              <a:rPr lang="fr-FR" b="1" dirty="0">
                <a:solidFill>
                  <a:schemeClr val="tx2">
                    <a:lumMod val="50000"/>
                  </a:schemeClr>
                </a:solidFill>
              </a:rPr>
              <a:t> :</a:t>
            </a:r>
            <a:r>
              <a:rPr lang="fr-FR" dirty="0"/>
              <a:t> En quoi la pièce </a:t>
            </a:r>
            <a:r>
              <a:rPr lang="fr-FR" i="1" dirty="0"/>
              <a:t>Incendies </a:t>
            </a:r>
            <a:r>
              <a:rPr lang="fr-FR" dirty="0"/>
              <a:t>est une quête personnelle de l’auteur qui revêt une portée universelle en interrogeant l’Homme sur son rapport aux conflits ?</a:t>
            </a:r>
          </a:p>
          <a:p>
            <a:endParaRPr lang="fr-FR" dirty="0"/>
          </a:p>
        </p:txBody>
      </p:sp>
    </p:spTree>
    <p:extLst>
      <p:ext uri="{BB962C8B-B14F-4D97-AF65-F5344CB8AC3E}">
        <p14:creationId xmlns:p14="http://schemas.microsoft.com/office/powerpoint/2010/main" val="3570246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97868" y="1916832"/>
            <a:ext cx="9751060" cy="4104456"/>
          </a:xfrm>
        </p:spPr>
        <p:txBody>
          <a:bodyPr>
            <a:normAutofit/>
          </a:bodyPr>
          <a:lstStyle/>
          <a:p>
            <a:pPr algn="just"/>
            <a:r>
              <a:rPr lang="fr-FR" b="1" u="sng" dirty="0">
                <a:solidFill>
                  <a:schemeClr val="tx2">
                    <a:lumMod val="50000"/>
                  </a:schemeClr>
                </a:solidFill>
              </a:rPr>
              <a:t>Capacités</a:t>
            </a:r>
            <a:r>
              <a:rPr lang="fr-FR" b="1" dirty="0">
                <a:solidFill>
                  <a:schemeClr val="tx2">
                    <a:lumMod val="50000"/>
                  </a:schemeClr>
                </a:solidFill>
              </a:rPr>
              <a:t> :</a:t>
            </a:r>
            <a:r>
              <a:rPr lang="fr-FR" dirty="0">
                <a:solidFill>
                  <a:schemeClr val="accent3"/>
                </a:solidFill>
              </a:rPr>
              <a:t> </a:t>
            </a:r>
          </a:p>
          <a:p>
            <a:pPr marL="45720" indent="0" algn="just">
              <a:buNone/>
            </a:pPr>
            <a:endParaRPr lang="fr-FR" dirty="0"/>
          </a:p>
          <a:p>
            <a:pPr algn="just">
              <a:buFontTx/>
              <a:buChar char="-"/>
            </a:pPr>
            <a:r>
              <a:rPr lang="fr-FR" dirty="0"/>
              <a:t>Comprendre comment une œuvre met en jeu une relation entre expériences individuelles,  mémoire collective et fiction.</a:t>
            </a:r>
          </a:p>
          <a:p>
            <a:pPr algn="just">
              <a:buFontTx/>
              <a:buChar char="-"/>
            </a:pPr>
            <a:endParaRPr lang="fr-FR" dirty="0"/>
          </a:p>
          <a:p>
            <a:pPr algn="just">
              <a:buFontTx/>
              <a:buChar char="-"/>
            </a:pPr>
            <a:r>
              <a:rPr lang="fr-FR" dirty="0"/>
              <a:t>Analyser et confronter des réécritures à partir d’adaptations de l’œuvre </a:t>
            </a:r>
            <a:r>
              <a:rPr lang="fr-FR" i="1" dirty="0"/>
              <a:t>Incendies</a:t>
            </a:r>
            <a:r>
              <a:rPr lang="fr-FR" dirty="0"/>
              <a:t>  : le cinéma, le théâtre</a:t>
            </a:r>
          </a:p>
          <a:p>
            <a:pPr algn="just">
              <a:buFontTx/>
              <a:buChar char="-"/>
            </a:pPr>
            <a:endParaRPr lang="fr-FR" dirty="0"/>
          </a:p>
          <a:p>
            <a:pPr algn="just">
              <a:buFontTx/>
              <a:buChar char="-"/>
            </a:pPr>
            <a:r>
              <a:rPr lang="fr-FR" dirty="0"/>
              <a:t>Comprendre la place stratégique  de l’éducation dans les conflits contemporains</a:t>
            </a:r>
          </a:p>
          <a:p>
            <a:pPr algn="just">
              <a:buFontTx/>
              <a:buChar char="-"/>
            </a:pPr>
            <a:endParaRPr lang="fr-FR" dirty="0"/>
          </a:p>
          <a:p>
            <a:pPr marL="45720" indent="0" algn="just">
              <a:buNone/>
            </a:pPr>
            <a:r>
              <a:rPr lang="fr-FR" dirty="0"/>
              <a:t>- S’interroger sur la portée universelle de la pièce (répondre à une problématique)</a:t>
            </a:r>
          </a:p>
          <a:p>
            <a:endParaRPr lang="fr-FR" dirty="0"/>
          </a:p>
        </p:txBody>
      </p:sp>
    </p:spTree>
    <p:extLst>
      <p:ext uri="{BB962C8B-B14F-4D97-AF65-F5344CB8AC3E}">
        <p14:creationId xmlns:p14="http://schemas.microsoft.com/office/powerpoint/2010/main" val="351043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a:xfrm>
            <a:off x="693812" y="1412776"/>
            <a:ext cx="10327124" cy="4536546"/>
          </a:xfrm>
        </p:spPr>
        <p:txBody>
          <a:bodyPr/>
          <a:lstStyle/>
          <a:p>
            <a:pPr marL="45720" indent="0">
              <a:buNone/>
            </a:pPr>
            <a:r>
              <a:rPr lang="fr-FR" b="1" dirty="0"/>
              <a:t>1/ </a:t>
            </a:r>
            <a:r>
              <a:rPr lang="fr-FR" b="1" u="sng" dirty="0"/>
              <a:t>L’Histoire,  un déclencheur d’écriture</a:t>
            </a:r>
            <a:r>
              <a:rPr lang="fr-FR" dirty="0"/>
              <a:t> : </a:t>
            </a:r>
          </a:p>
          <a:p>
            <a:pPr marL="45720" indent="0">
              <a:buNone/>
            </a:pPr>
            <a:endParaRPr lang="fr-FR" dirty="0"/>
          </a:p>
          <a:p>
            <a:pPr marL="45720" indent="0" algn="just">
              <a:buNone/>
            </a:pPr>
            <a:r>
              <a:rPr lang="fr-FR" dirty="0"/>
              <a:t>- A partir de la lecture cursive et des supports sur l’histoire de la guerre au LIBAN, mettre en relation l’ensemble des documents et rechercher les passages de la pièce de théâtre faisant référence à l’Histoire ?</a:t>
            </a:r>
          </a:p>
          <a:p>
            <a:pPr marL="45720" indent="0" algn="just">
              <a:buNone/>
            </a:pPr>
            <a:r>
              <a:rPr lang="fr-FR" dirty="0"/>
              <a:t>- Compléter un tableau à l’aide du livre et des Documents 1/2/3 ainsi que des documentaires sur INA « la guerre au Liban »</a:t>
            </a:r>
          </a:p>
          <a:p>
            <a:pPr marL="45720" indent="0">
              <a:buNone/>
            </a:pPr>
            <a:endParaRPr lang="fr-FR" dirty="0"/>
          </a:p>
          <a:p>
            <a:pPr marL="45720" indent="0" algn="just">
              <a:buNone/>
            </a:pPr>
            <a:r>
              <a:rPr lang="fr-FR" b="1" dirty="0"/>
              <a:t>- Mettre en relation </a:t>
            </a:r>
            <a:r>
              <a:rPr lang="fr-FR" b="1" dirty="0" smtClean="0"/>
              <a:t> du bus pages 72/73 </a:t>
            </a:r>
            <a:r>
              <a:rPr lang="fr-FR" b="1" dirty="0"/>
              <a:t>et </a:t>
            </a:r>
            <a:r>
              <a:rPr lang="fr-FR" dirty="0"/>
              <a:t>l’histoire de </a:t>
            </a:r>
            <a:r>
              <a:rPr lang="fr-FR" dirty="0" err="1"/>
              <a:t>Souha</a:t>
            </a:r>
            <a:r>
              <a:rPr lang="fr-FR" dirty="0"/>
              <a:t> BECHARA pages 144 à 153. </a:t>
            </a:r>
          </a:p>
          <a:p>
            <a:pPr marL="45720" indent="0" algn="just">
              <a:buNone/>
            </a:pPr>
            <a:r>
              <a:rPr lang="fr-FR" dirty="0"/>
              <a:t>Quelles sont les points communs entre </a:t>
            </a:r>
            <a:r>
              <a:rPr lang="fr-FR" i="1" dirty="0"/>
              <a:t>Incendies </a:t>
            </a:r>
            <a:r>
              <a:rPr lang="fr-FR" dirty="0"/>
              <a:t>et l’histoire </a:t>
            </a:r>
            <a:r>
              <a:rPr lang="fr-FR" dirty="0" err="1"/>
              <a:t>Souha</a:t>
            </a:r>
            <a:r>
              <a:rPr lang="fr-FR" dirty="0"/>
              <a:t> BECHARA ? </a:t>
            </a:r>
          </a:p>
          <a:p>
            <a:pPr marL="45720" indent="0" algn="just">
              <a:buNone/>
            </a:pPr>
            <a:r>
              <a:rPr lang="fr-FR" dirty="0"/>
              <a:t>En quoi la lecture de ces pages nous permet-elle de comprendre le choix de l’auteur pour le titre du livre ?</a:t>
            </a:r>
          </a:p>
          <a:p>
            <a:pPr algn="r"/>
            <a:endParaRPr lang="fr-FR" dirty="0"/>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9796" y="809287"/>
            <a:ext cx="10657184" cy="6048713"/>
          </a:xfrm>
        </p:spPr>
        <p:txBody>
          <a:bodyPr>
            <a:normAutofit/>
          </a:bodyPr>
          <a:lstStyle/>
          <a:p>
            <a:pPr marL="45720" indent="0" algn="just">
              <a:lnSpc>
                <a:spcPct val="107000"/>
              </a:lnSpc>
              <a:spcAft>
                <a:spcPts val="800"/>
              </a:spcAft>
              <a:buNone/>
            </a:pPr>
            <a:r>
              <a:rPr lang="fr-FR" sz="2200" b="1" dirty="0">
                <a:latin typeface="+mj-lt"/>
                <a:ea typeface="Calibri"/>
                <a:cs typeface="Calibri"/>
              </a:rPr>
              <a:t>2/ </a:t>
            </a:r>
            <a:r>
              <a:rPr lang="fr-FR" sz="2200" b="1" u="sng" dirty="0">
                <a:latin typeface="+mj-lt"/>
                <a:ea typeface="Calibri"/>
                <a:cs typeface="Calibri"/>
              </a:rPr>
              <a:t>La jeunesse  dans la guerre  et la place  de l’éducation : </a:t>
            </a:r>
            <a:endParaRPr lang="fr-FR" sz="1800" dirty="0">
              <a:latin typeface="+mj-lt"/>
              <a:ea typeface="Calibri"/>
              <a:cs typeface="Times New Roman"/>
            </a:endParaRPr>
          </a:p>
          <a:p>
            <a:pPr marL="0" lvl="0" indent="0" algn="just">
              <a:lnSpc>
                <a:spcPct val="107000"/>
              </a:lnSpc>
              <a:spcAft>
                <a:spcPts val="800"/>
              </a:spcAft>
              <a:buNone/>
            </a:pPr>
            <a:r>
              <a:rPr lang="fr-FR" dirty="0">
                <a:latin typeface="+mj-lt"/>
                <a:ea typeface="Calibri"/>
                <a:cs typeface="Calibri"/>
              </a:rPr>
              <a:t>	- En quoi la place de l’éducation est-elle déterminante pour un enfant au milieu d’un conflit armé ? </a:t>
            </a:r>
            <a:endParaRPr lang="fr-FR" sz="1800" dirty="0">
              <a:latin typeface="+mj-lt"/>
              <a:ea typeface="Calibri"/>
              <a:cs typeface="Times New Roman"/>
            </a:endParaRPr>
          </a:p>
          <a:p>
            <a:pPr marL="0" lvl="0" indent="0" algn="just">
              <a:lnSpc>
                <a:spcPct val="107000"/>
              </a:lnSpc>
              <a:spcAft>
                <a:spcPts val="800"/>
              </a:spcAft>
              <a:buNone/>
            </a:pPr>
            <a:r>
              <a:rPr lang="fr-FR" dirty="0">
                <a:latin typeface="+mj-lt"/>
                <a:ea typeface="Calibri"/>
                <a:cs typeface="Calibri"/>
              </a:rPr>
              <a:t>	- Analyser l’évolution de la réflexion de Nawal face à la vengeance. </a:t>
            </a:r>
            <a:endParaRPr lang="fr-FR" sz="1800" dirty="0">
              <a:latin typeface="+mj-lt"/>
              <a:ea typeface="Calibri"/>
              <a:cs typeface="Times New Roman"/>
            </a:endParaRPr>
          </a:p>
          <a:p>
            <a:pPr marL="0" lvl="0" indent="0" algn="just">
              <a:lnSpc>
                <a:spcPct val="107000"/>
              </a:lnSpc>
              <a:spcAft>
                <a:spcPts val="800"/>
              </a:spcAft>
              <a:buNone/>
            </a:pPr>
            <a:r>
              <a:rPr lang="fr-FR" dirty="0">
                <a:latin typeface="+mj-lt"/>
                <a:ea typeface="Calibri"/>
                <a:cs typeface="Calibri"/>
              </a:rPr>
              <a:t>	- Pourquoi la pièce de théâtre </a:t>
            </a:r>
            <a:r>
              <a:rPr lang="fr-FR" i="1" dirty="0">
                <a:latin typeface="+mj-lt"/>
                <a:ea typeface="Calibri"/>
                <a:cs typeface="Calibri"/>
              </a:rPr>
              <a:t>Incendies</a:t>
            </a:r>
            <a:r>
              <a:rPr lang="fr-FR" dirty="0">
                <a:latin typeface="+mj-lt"/>
                <a:ea typeface="Calibri"/>
                <a:cs typeface="Calibri"/>
              </a:rPr>
              <a:t> a-t-elle une portée universelle ?</a:t>
            </a:r>
            <a:endParaRPr lang="fr-FR" b="1" i="1" dirty="0">
              <a:latin typeface="+mj-lt"/>
            </a:endParaRPr>
          </a:p>
          <a:p>
            <a:pPr marL="45720" indent="0">
              <a:buNone/>
            </a:pPr>
            <a:r>
              <a:rPr lang="fr-FR" b="1" dirty="0">
                <a:latin typeface="+mj-lt"/>
              </a:rPr>
              <a:t>Supports :</a:t>
            </a:r>
            <a:endParaRPr lang="fr-FR" dirty="0">
              <a:latin typeface="+mj-lt"/>
            </a:endParaRPr>
          </a:p>
          <a:p>
            <a:pPr marL="45720" indent="0">
              <a:buNone/>
            </a:pPr>
            <a:r>
              <a:rPr lang="fr-FR" dirty="0">
                <a:latin typeface="+mj-lt"/>
              </a:rPr>
              <a:t>Scène 9 pages 41/42  (Lire, écrire, compter, parler) https://www.youtube.com/watch?v=AbLpJ6CLTXk:</a:t>
            </a:r>
          </a:p>
          <a:p>
            <a:pPr marL="45720" indent="0">
              <a:buNone/>
            </a:pPr>
            <a:r>
              <a:rPr lang="fr-FR" dirty="0">
                <a:latin typeface="+mj-lt"/>
              </a:rPr>
              <a:t>Scène 17 Page 60 (Orphelinat de </a:t>
            </a:r>
            <a:r>
              <a:rPr lang="fr-FR" dirty="0" err="1">
                <a:latin typeface="+mj-lt"/>
              </a:rPr>
              <a:t>Kfar</a:t>
            </a:r>
            <a:r>
              <a:rPr lang="fr-FR" dirty="0">
                <a:latin typeface="+mj-lt"/>
              </a:rPr>
              <a:t> </a:t>
            </a:r>
            <a:r>
              <a:rPr lang="fr-FR" dirty="0" err="1">
                <a:latin typeface="+mj-lt"/>
              </a:rPr>
              <a:t>Rayat</a:t>
            </a:r>
            <a:r>
              <a:rPr lang="fr-FR" dirty="0">
                <a:latin typeface="+mj-lt"/>
              </a:rPr>
              <a:t>) </a:t>
            </a:r>
          </a:p>
          <a:p>
            <a:pPr marL="45720" indent="0">
              <a:buNone/>
            </a:pPr>
            <a:r>
              <a:rPr lang="fr-FR" dirty="0">
                <a:latin typeface="+mj-lt"/>
              </a:rPr>
              <a:t>Scène 21 Page 75 (La guerre de cent ans) 	</a:t>
            </a:r>
          </a:p>
          <a:p>
            <a:pPr marL="45720" indent="0">
              <a:buNone/>
            </a:pPr>
            <a:r>
              <a:rPr lang="fr-FR" dirty="0">
                <a:latin typeface="+mj-lt"/>
              </a:rPr>
              <a:t>Scène 25 pages 83 à 87 (Amitiés) + extrait théâtre (Ils sont entrés dans les camps) (1'15). </a:t>
            </a:r>
          </a:p>
          <a:p>
            <a:pPr marL="45720" indent="0">
              <a:buNone/>
            </a:pPr>
            <a:r>
              <a:rPr lang="fr-FR" dirty="0">
                <a:latin typeface="+mj-lt"/>
              </a:rPr>
              <a:t>Article du Monde «  </a:t>
            </a:r>
            <a:r>
              <a:rPr lang="fr-FR" dirty="0" err="1">
                <a:latin typeface="+mj-lt"/>
              </a:rPr>
              <a:t>Wajdi</a:t>
            </a:r>
            <a:r>
              <a:rPr lang="fr-FR" dirty="0">
                <a:latin typeface="+mj-lt"/>
              </a:rPr>
              <a:t> </a:t>
            </a:r>
            <a:r>
              <a:rPr lang="fr-FR" dirty="0" err="1">
                <a:latin typeface="+mj-lt"/>
              </a:rPr>
              <a:t>Mouawad</a:t>
            </a:r>
            <a:r>
              <a:rPr lang="fr-FR" dirty="0">
                <a:latin typeface="+mj-lt"/>
              </a:rPr>
              <a:t>, enfant dans la guerre, exilé sans frontières » : </a:t>
            </a:r>
            <a:r>
              <a:rPr lang="fr-FR" u="sng" dirty="0">
                <a:latin typeface="+mj-lt"/>
                <a:hlinkClick r:id="rId2"/>
              </a:rPr>
              <a:t>http://www.lemonde.fr/culture/article/2009/07/07/wajdi-mouawad-enfant-dans-la-guerre-exile-sans-frontieres</a:t>
            </a:r>
            <a:endParaRPr lang="fr-FR" dirty="0">
              <a:latin typeface="+mj-lt"/>
            </a:endParaRPr>
          </a:p>
          <a:p>
            <a:pPr marL="45720" indent="0">
              <a:buNone/>
            </a:pPr>
            <a:r>
              <a:rPr lang="fr-FR" dirty="0">
                <a:latin typeface="+mj-lt"/>
              </a:rPr>
              <a:t>Article du Monde du 24 et 25 avril 2016: </a:t>
            </a:r>
            <a:r>
              <a:rPr lang="fr-FR" i="1" dirty="0">
                <a:latin typeface="+mj-lt"/>
              </a:rPr>
              <a:t>« A l’école de l’état islamique »</a:t>
            </a:r>
          </a:p>
          <a:p>
            <a:endParaRPr lang="fr-FR" dirty="0"/>
          </a:p>
        </p:txBody>
      </p:sp>
    </p:spTree>
    <p:extLst>
      <p:ext uri="{BB962C8B-B14F-4D97-AF65-F5344CB8AC3E}">
        <p14:creationId xmlns:p14="http://schemas.microsoft.com/office/powerpoint/2010/main" val="1728995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Apothicair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30E88AF-CBB7-4E0D-9189-EC62B74214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Perspective</Template>
  <TotalTime>0</TotalTime>
  <Words>846</Words>
  <Application>Microsoft Office PowerPoint</Application>
  <PresentationFormat>Personnalisé</PresentationFormat>
  <Paragraphs>256</Paragraphs>
  <Slides>26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26</vt:i4>
      </vt:variant>
    </vt:vector>
  </HeadingPairs>
  <TitlesOfParts>
    <vt:vector size="33" baseType="lpstr">
      <vt:lpstr>Arial</vt:lpstr>
      <vt:lpstr>Calibri</vt:lpstr>
      <vt:lpstr>Consolas</vt:lpstr>
      <vt:lpstr>Corbel</vt:lpstr>
      <vt:lpstr>Times New Roman</vt:lpstr>
      <vt:lpstr>Wingdings</vt:lpstr>
      <vt:lpstr>Perspective</vt:lpstr>
      <vt:lpstr>Incendies, Wajdi Mouawad</vt:lpstr>
      <vt:lpstr>Pourquoi cette œuvre ?</vt:lpstr>
      <vt:lpstr> Mise en œuvre de la lecture plurielle </vt:lpstr>
      <vt:lpstr>Présentation PowerPoint</vt:lpstr>
      <vt:lpstr>Présentation PowerPoint</vt:lpstr>
      <vt:lpstr>AXE SOCIO-HISTORIQUE </vt:lpstr>
      <vt:lpstr>Présentation PowerPoint</vt:lpstr>
      <vt:lpstr>Présentation PowerPoint</vt:lpstr>
      <vt:lpstr>Présentation PowerPoint</vt:lpstr>
      <vt:lpstr>AXE SOCIOLOGIQUE</vt:lpstr>
      <vt:lpstr>Présentation PowerPoint</vt:lpstr>
      <vt:lpstr>Présentation PowerPoint</vt:lpstr>
      <vt:lpstr>Présentation PowerPoint</vt:lpstr>
      <vt:lpstr>Présentation PowerPoint</vt:lpstr>
      <vt:lpstr>Présentation PowerPoint</vt:lpstr>
      <vt:lpstr>AXE LITTÉRAIRE La représentation de la violence </vt:lpstr>
      <vt:lpstr>Présentation PowerPoint</vt:lpstr>
      <vt:lpstr>Présentation PowerPoint</vt:lpstr>
      <vt:lpstr>Présentation PowerPoint</vt:lpstr>
      <vt:lpstr>Présentation PowerPoint</vt:lpstr>
      <vt:lpstr>AXE LITTÉRAIRE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2017-03-29T18:54:57Z</dcterms:created>
  <dcterms:modified xsi:type="dcterms:W3CDTF">2017-10-02T05:42:48Z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