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5" r:id="rId4"/>
    <p:sldId id="270" r:id="rId5"/>
    <p:sldId id="268" r:id="rId6"/>
    <p:sldId id="263" r:id="rId7"/>
    <p:sldId id="259" r:id="rId8"/>
    <p:sldId id="269" r:id="rId9"/>
    <p:sldId id="262" r:id="rId10"/>
    <p:sldId id="260" r:id="rId11"/>
    <p:sldId id="267" r:id="rId12"/>
    <p:sldId id="266" r:id="rId13"/>
    <p:sldId id="261" r:id="rId14"/>
    <p:sldId id="258" r:id="rId15"/>
    <p:sldId id="272" r:id="rId16"/>
    <p:sldId id="273" r:id="rId17"/>
    <p:sldId id="281" r:id="rId18"/>
    <p:sldId id="275" r:id="rId19"/>
    <p:sldId id="276" r:id="rId20"/>
    <p:sldId id="277" r:id="rId21"/>
    <p:sldId id="282" r:id="rId22"/>
    <p:sldId id="278" r:id="rId23"/>
    <p:sldId id="283" r:id="rId24"/>
    <p:sldId id="284" r:id="rId25"/>
    <p:sldId id="279" r:id="rId26"/>
    <p:sldId id="280" r:id="rId27"/>
    <p:sldId id="285" r:id="rId28"/>
    <p:sldId id="286" r:id="rId29"/>
    <p:sldId id="287" r:id="rId30"/>
    <p:sldId id="288" r:id="rId31"/>
    <p:sldId id="289" r:id="rId32"/>
    <p:sldId id="26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9" d="100"/>
          <a:sy n="79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643663-78D7-4085-890A-13D1EF33ED9E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CCBD86-D38E-45DF-9803-3C2E0ADB86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JWIART\Desktop\stage%20oser%20le%20th&#233;&#226;tre%20en%20classe\Texte%20d&#233;finitif%20Quand%20m'embrasseras-tu%20_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WIART\Desktop\stage%20oser%20le%20th&#233;&#226;tre%20en%20classe\articles%20803.odt" TargetMode="External"/><Relationship Id="rId2" Type="http://schemas.openxmlformats.org/officeDocument/2006/relationships/hyperlink" Target="https://www.youtube.com/watch?v=QkZu-zoeLl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xY0dgEAjm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ocuments%20annexes%20travailler%20en%20projet\Ch&#232;re%20B&#233;r&#233;nice.docx" TargetMode="External"/><Relationship Id="rId2" Type="http://schemas.openxmlformats.org/officeDocument/2006/relationships/hyperlink" Target="file:///F:\documents%20annexes%20travailler%20en%20projet\B&#233;r&#233;nice%20lettre%201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documents%20annexes%20travailler%20en%20projet\articles%20journal%20classe%20515.od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ertcamus-bron.fr/evenement-195-Le-Misanthrope.html?PHPSESSID=ol554j1fnknvrtncup0t70n58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documents%20annexes%20travailler%20en%20projet\le%20misanthrope%20tableau%20synoptique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sources.education.fr/selection-detail-15077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1916832"/>
            <a:ext cx="6477000" cy="2016224"/>
          </a:xfrm>
        </p:spPr>
        <p:txBody>
          <a:bodyPr/>
          <a:lstStyle/>
          <a:p>
            <a:r>
              <a:rPr lang="fr-FR" b="1" dirty="0"/>
              <a:t>Oser le théâtre en classe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6019362"/>
            <a:ext cx="6804248" cy="816496"/>
          </a:xfrm>
        </p:spPr>
        <p:txBody>
          <a:bodyPr>
            <a:normAutofit/>
          </a:bodyPr>
          <a:lstStyle/>
          <a:p>
            <a:pPr>
              <a:tabLst>
                <a:tab pos="5648325" algn="l"/>
              </a:tabLst>
            </a:pPr>
            <a:r>
              <a:rPr lang="fr-FR" sz="2200" dirty="0"/>
              <a:t>Judith </a:t>
            </a:r>
            <a:r>
              <a:rPr lang="fr-FR" sz="2200" dirty="0" err="1"/>
              <a:t>Wiart</a:t>
            </a:r>
            <a:r>
              <a:rPr lang="fr-FR" sz="2200" dirty="0"/>
              <a:t> - Candy </a:t>
            </a:r>
            <a:r>
              <a:rPr lang="fr-FR" sz="2200" dirty="0" err="1"/>
              <a:t>Genetine</a:t>
            </a:r>
            <a:r>
              <a:rPr lang="fr-FR" sz="2200" dirty="0"/>
              <a:t> - Hélène </a:t>
            </a:r>
            <a:r>
              <a:rPr lang="fr-FR" sz="2200" dirty="0" err="1"/>
              <a:t>Dérouillac</a:t>
            </a:r>
            <a:r>
              <a:rPr lang="fr-F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053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47111" cy="50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088"/>
            <a:ext cx="2907989" cy="5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81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>
                <a:solidFill>
                  <a:srgbClr val="775F55"/>
                </a:solidFill>
              </a:rPr>
              <a:t>Q2 Comment aider les élèves à se faire une représentation mentale de l’ogre ?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747" y="1849752"/>
            <a:ext cx="6363555" cy="4387560"/>
          </a:xfrm>
        </p:spPr>
      </p:pic>
      <p:pic>
        <p:nvPicPr>
          <p:cNvPr id="2050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79" y="2555367"/>
            <a:ext cx="21748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08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On peut partir aussi d’images apportées par les élèves pour travailler à partir de leur représentation de l’ogre.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541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Q3 comment représenter sur scène le personnage de l’ogre/ du monstre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Travail mené en atelier avec un groupe d’étudiants. Mise en scène du récit de la mort d’Hippolyte par Théramène (Racine, </a:t>
            </a:r>
            <a:r>
              <a:rPr lang="fr-FR" i="1" dirty="0"/>
              <a:t>Phèdre</a:t>
            </a:r>
            <a:r>
              <a:rPr lang="fr-F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Insérer le film</a:t>
            </a:r>
          </a:p>
        </p:txBody>
      </p:sp>
    </p:spTree>
    <p:extLst>
      <p:ext uri="{BB962C8B-B14F-4D97-AF65-F5344CB8AC3E}">
        <p14:creationId xmlns:p14="http://schemas.microsoft.com/office/powerpoint/2010/main" xmlns="" val="196573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III. Travailler en projet en lycée professionnel (avec ou sans financement, en demi-groupe ou classe entière)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théâtre comme entrée dans les objets d’étude en lycée professionnel, de la classe de CAP à la classe de terminale bac professionnel. </a:t>
            </a:r>
          </a:p>
          <a:p>
            <a:pPr algn="ctr">
              <a:lnSpc>
                <a:spcPct val="100000"/>
              </a:lnSpc>
            </a:pP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8959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333" y="692696"/>
            <a:ext cx="8153400" cy="486544"/>
          </a:xfrm>
        </p:spPr>
        <p:txBody>
          <a:bodyPr>
            <a:normAutofit fontScale="90000"/>
          </a:bodyPr>
          <a:lstStyle/>
          <a:p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Classe de 1</a:t>
            </a:r>
            <a:r>
              <a:rPr lang="fr-FR" sz="2700" b="1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ère</a:t>
            </a: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année de CAP maçonnerie (12 élèves)</a:t>
            </a:r>
            <a:b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 textuel : Quand m’embrasseras-tu, Mahmoud </a:t>
            </a:r>
            <a:r>
              <a:rPr lang="fr-FR" sz="27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Darwich</a:t>
            </a: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hétérogénéité des élèves, élèves allophones, élèves ayant des difficultés à lire et à écrire, absentéisme.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sélectionner des textes extraits du livret:  </a:t>
            </a:r>
            <a:r>
              <a:rPr lang="fr-FR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Quand m’embrasseras-tu ?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Mahmoud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Darwich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les mettre en voix et en espace avec l’aide d’une comédienne. Interpréter les textes devant un public. Confronter les choix de « mise en scène » de la classe avec ceux du spectacle créé par Claude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Brozzoni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Abdelwahab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Sefsaf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théâtre de la Croix-Rousse, la Cie de théâtre Excès-terra Cie (comédienne Marie Sciascia)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Financements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Région (Euréka) + Rectorat (DAAC, classe à Projet Artistique et Culturel)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4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C:\Users\JWIART\Desktop\stage oser le théâtre en classe\Texte définitif Quand m'embrasseras-tu _.pdf</a:t>
            </a: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332631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958552"/>
          </a:xfrm>
        </p:spPr>
        <p:txBody>
          <a:bodyPr>
            <a:normAutofit fontScale="90000"/>
          </a:bodyPr>
          <a:lstStyle/>
          <a:p>
            <a:pPr marL="228600" indent="-228240">
              <a:lnSpc>
                <a:spcPct val="90000"/>
              </a:lnSpc>
            </a:pPr>
            <a:r>
              <a:rPr lang="fr-FR" sz="20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Entrée dans les programmes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S'insérer dans la Cité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Récits de voyage et représentations de l'autre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Découverte de l'autre et confrontation des valeurs</a:t>
            </a:r>
            <a:b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131747"/>
              </p:ext>
            </p:extLst>
          </p:nvPr>
        </p:nvGraphicFramePr>
        <p:xfrm>
          <a:off x="323528" y="1700808"/>
          <a:ext cx="8442520" cy="474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086">
                  <a:extLst>
                    <a:ext uri="{9D8B030D-6E8A-4147-A177-3AD203B41FA5}">
                      <a16:colId xmlns:a16="http://schemas.microsoft.com/office/drawing/2014/main" xmlns="" val="2454365333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4054155060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758876849"/>
                    </a:ext>
                  </a:extLst>
                </a:gridCol>
                <a:gridCol w="2360478">
                  <a:extLst>
                    <a:ext uri="{9D8B030D-6E8A-4147-A177-3AD203B41FA5}">
                      <a16:colId xmlns:a16="http://schemas.microsoft.com/office/drawing/2014/main" xmlns="" val="1870107568"/>
                    </a:ext>
                  </a:extLst>
                </a:gridCol>
              </a:tblGrid>
              <a:tr h="818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Capacités à l’oral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Capacités en lecture et en écriture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activités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75138"/>
                  </a:ext>
                </a:extLst>
              </a:tr>
              <a:tr h="3922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Exprimer son goût, sa préférence pour un texte, argumenter;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Savoir lire de manière expressive un texte,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Savoir le mettre en voix et en espace.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Lire un recueil de textes poétiques;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S’approprier le sens d’un textes, le comprendre et l’interpréter pour savoir le lire;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Écrire la « mise en scène » d’un spectacle avec l’aide d’une comédienne;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Rendre compte de son expérience théâtrale, à l’écrit, dans le journal du lycée.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Lire, mémoriser un texte;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Mettre en voix un texte choisi, seul ou en groupe;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Interpréter un texte « mémorisé » et le mettre en espace;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Créer une mise en scène à partir de textes poétiques;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Aller voir un spectacle; Confronter la mise en scène du spectacle à la mise en scène imaginée par la classe;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Rédiger des articles pour le journal du lycée pour rendre compte de ses impressions et son expérience.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Littérature « engagée », poésie.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Contexte d’écriture : le conflit israélo-palestinien. 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80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50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/>
              <a:t>Déroulement du projet (d’octobre 2012 à avril 2013):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Découverte du recueil de textes, lectures en classe;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Sélection de textes par les élèves, justification des choix, débat délibératif (ou cercle littéraire);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Travail de mise en voix et en espace des textes (Cie Excès-Terra) (salle polyvalente du lycée ou salle de classe);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Rencontre avec le metteur en scène, Claude </a:t>
            </a:r>
            <a:r>
              <a:rPr lang="fr-FR" sz="2000" dirty="0" err="1"/>
              <a:t>Brozzoni</a:t>
            </a:r>
            <a:r>
              <a:rPr lang="fr-FR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Représentation du spectacle créé par la classe devant un public, au lycée;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Découverte du spectacle au théâtre de la Croix-Rousse, rencontre avec le comédien </a:t>
            </a:r>
            <a:r>
              <a:rPr lang="fr-FR" sz="2000" dirty="0" err="1"/>
              <a:t>Abdelwaheb</a:t>
            </a:r>
            <a:r>
              <a:rPr lang="fr-FR" sz="2000" dirty="0"/>
              <a:t> </a:t>
            </a:r>
            <a:r>
              <a:rPr lang="fr-FR" sz="2000" dirty="0" err="1"/>
              <a:t>Sefsaf</a:t>
            </a:r>
            <a:r>
              <a:rPr lang="fr-FR" sz="20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/>
              <a:t>Retours écrits sur l’expérience théâtrale pour le journal du lycée.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531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https://www.youtube.com/watch?v=QkZu-zoeLl8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Témoignages des élèves, retour sur le projet.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u="sng" spc="-1" dirty="0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C:\Users\JWIART\Desktop\stage oser le théâtre en classe\articles 803.odt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1748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Classe de 2</a:t>
            </a:r>
            <a:r>
              <a:rPr lang="fr-FR" sz="2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nde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TISEC (12 élèves) et classe de 1</a:t>
            </a:r>
            <a:r>
              <a:rPr lang="fr-FR" sz="2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 (24 élèves)</a:t>
            </a:r>
            <a:b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textuel : </a:t>
            </a:r>
            <a:r>
              <a:rPr lang="fr-FR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Bérénice 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Racine.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</a:t>
            </a: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Bérénice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Racine (1670, texte littéraire classique, texte exigent. Difficultés de compréhension pour des petits lecteurs. Monter un spectacle avec deux classes (36 élèves).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Projet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Etudier l’œuvre de Racine en classe, confronter son attente de lecteur aux choix dramaturgiques du metteur en scène. Correspondre avec une classe de 1</a:t>
            </a:r>
            <a:r>
              <a:rPr lang="fr-FR" sz="32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 en vue d’un travail dramaturgique commun autour du texte de Racine. 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Mémoriser des textes et les interpréter devant un public.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le théâtre de la Croix-Rousse, la Cie Excès-Terra (comédienne Marie Sciascia)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Région + DAAC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Lien vers Laurent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Brethome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 parlant de ses choix dramaturgiques :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hlinkClick r:id="rId2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https://www.youtube.com/watch?v=yxY0dgEAjmk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999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I. Dire et jouer du théâtre en classe entière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Axes de travail 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jeu comme mode d’exploration du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« Extraire ou faire extraire des phrases fortes de la pièce, non encore lue, et organiser leur mise à l’épreuve sur le plateau dans divers exercices de  « variations » ou de rencontres »  (Marie </a:t>
            </a:r>
            <a:r>
              <a:rPr lang="fr-FR" dirty="0" err="1"/>
              <a:t>Bernanoce</a:t>
            </a:r>
            <a:r>
              <a:rPr lang="fr-FR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→ Exercices de mise en voix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Lecture de répliques pour faire réfléchir aux caractéristiques des personnages.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jeu pour lire et relire : le théâtre image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Travail à l’échelle de la réplique, de la scène, d’une pièce (théâtre-image)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0286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indent="-228240">
              <a:lnSpc>
                <a:spcPct val="90000"/>
              </a:lnSpc>
            </a:pPr>
            <a:r>
              <a:rPr lang="fr-FR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Entrée par l’OE : Du goût et des couleurs, discutons-en.  </a:t>
            </a:r>
            <a:br>
              <a:rPr lang="fr-FR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 : En quoi la connaissance d'une œuvre et de sa réception aide-t-elle à former ses goûts et/ou à s'ouvrir au goût des autres.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/>
            </a:r>
            <a:b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</a:br>
            <a:endParaRPr lang="fr-FR" sz="1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106736"/>
              </p:ext>
            </p:extLst>
          </p:nvPr>
        </p:nvGraphicFramePr>
        <p:xfrm>
          <a:off x="612648" y="1844824"/>
          <a:ext cx="8153400" cy="449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44359340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57894928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973935649"/>
                    </a:ext>
                  </a:extLst>
                </a:gridCol>
              </a:tblGrid>
              <a:tr h="374453"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Capacités 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connaissances</a:t>
                      </a: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8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attitudes</a:t>
                      </a: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1001842122"/>
                  </a:ext>
                </a:extLst>
              </a:tr>
              <a:tr h="4124115"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Analyser et interpréter une production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Artistique.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Exprimer à l’oral et à l’écrit une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impression, un ressenti, une émotion.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Construire une appréciation esthétique à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travers un échange d’opinions, en prenant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en compte les goûts d’autrui.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Situer une production artistique dans son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contexte, identifier les canons qu’elle sert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ou qu’elle dépasse.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 XVII</a:t>
                      </a:r>
                      <a:r>
                        <a:rPr lang="fr-FR" sz="65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e </a:t>
                      </a:r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siècle (théâtre classique) ;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Notions d’individualité et d’universalité, de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canons et de modes, de réception.</a:t>
                      </a:r>
                      <a:endParaRPr lang="fr-FR" sz="10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conscient de la subjectivité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 ses goûts.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curieux de différents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langages artistiques.</a:t>
                      </a:r>
                      <a:endParaRPr lang="fr-FR" sz="14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138631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80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Déroulement du projet (de septembre 2011 à février 2012)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Découverte du texte de Racine, lectures en classe, lecture littéraire, interrogations dramaturgiques, connaissances encyclopédiques sur les codes de la tragédie classique.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Novembre : découverte de la mise en scène de Laurent </a:t>
            </a:r>
            <a:r>
              <a:rPr lang="fr-FR" sz="1800" dirty="0" err="1"/>
              <a:t>Brethome</a:t>
            </a:r>
            <a:r>
              <a:rPr lang="fr-FR" sz="1800" dirty="0"/>
              <a:t> au théâtre de la Croix-Rousse. Bord de scène à l’issue de la représentation.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Début de la correspondance avec une classe de 1</a:t>
            </a:r>
            <a:r>
              <a:rPr lang="fr-FR" sz="1800" baseline="30000" dirty="0"/>
              <a:t>re</a:t>
            </a:r>
            <a:r>
              <a:rPr lang="fr-FR" sz="1800" dirty="0"/>
              <a:t> L, lycée Albert Camus, </a:t>
            </a:r>
            <a:r>
              <a:rPr lang="fr-FR" sz="1800" dirty="0" err="1"/>
              <a:t>Rilleux</a:t>
            </a:r>
            <a:r>
              <a:rPr lang="fr-FR" sz="1800" dirty="0"/>
              <a:t> : Titus et Bérénice s’écrivent après leur séparation.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2" action="ppaction://hlinkfile"/>
              </a:rPr>
              <a:t>F:\documents annexes travailler en projet\Bérénice lettre 1.doc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3" action="ppaction://hlinkfile"/>
              </a:rPr>
              <a:t>F:\documents annexes travailler en projet\Chère Bérénice.docx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Mémorisation d’extraits choisis de Bérénice, montage des textes en vue du travail sur la mise en scène avec la Cie Excès-Terra.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3 février : Répétitions dans la salle Studio de la Croix-Rousse, rencontre avec les techniciens du théâtre. Rencontre des deux classes.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9 février : Représentation finale dans la salle Studio.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/>
              <a:t>Retours écrits de l’expérience théâtrale dans le journal du lycée.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hlinkClick r:id="rId4" action="ppaction://hlinkfile"/>
              </a:rPr>
              <a:t>F:\documents annexes travailler en projet\articles journal classe 515.odt</a:t>
            </a: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88800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Classe de terminale Bac professionnel TISEC (24 élèves)</a:t>
            </a:r>
            <a:b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support textuel : Le Misanthrope </a:t>
            </a:r>
            <a:r>
              <a:rPr lang="fr-F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 Molière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Contraintes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peu de temps alloué à l’enseignement du français pour intégrer un projet théâtre en classe de terminale, une gestion de classe difficile, forte hétérogénéité des élèves. Pas de financement.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 textuel 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fr-FR" sz="3200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Misanthrope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Molière, 1666.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Spectacle : </a:t>
            </a: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Misanthrope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mise en scène de Michel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Belletante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espace Albert Camus, Bron.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Partenaires culturels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L’Espace Albert Camus, Bron. Michel </a:t>
            </a:r>
            <a:r>
              <a:rPr lang="fr-FR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Belletante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metteur en scène, équipe artistique.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Financement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carte M’RA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Lien vers présentation du spectacle : 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http://www.albertcamus-bron.fr/evenement-195-Le-Misanthrope.html?PHPSESSID=ol554j1fnknvrtncup0t70n586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lnSpc>
                <a:spcPct val="90000"/>
              </a:lnSpc>
              <a:buClr>
                <a:srgbClr val="000000"/>
              </a:buClr>
              <a:buNone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4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620688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03127173"/>
              </p:ext>
            </p:extLst>
          </p:nvPr>
        </p:nvGraphicFramePr>
        <p:xfrm>
          <a:off x="899160" y="1988840"/>
          <a:ext cx="7580630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0630">
                  <a:extLst>
                    <a:ext uri="{9D8B030D-6E8A-4147-A177-3AD203B41FA5}">
                      <a16:colId xmlns:a16="http://schemas.microsoft.com/office/drawing/2014/main" xmlns="" val="2683240382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u="sng" dirty="0">
                          <a:effectLst/>
                        </a:rPr>
                        <a:t>Projet  didactique et pédagogique</a:t>
                      </a:r>
                      <a:r>
                        <a:rPr lang="fr-FR" sz="2000" dirty="0">
                          <a:effectLst/>
                        </a:rPr>
                        <a:t>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Travail autour d’un projet en partenariat avec l’Espace A. Camus de Bron. Bord de scène. Rencontre avec un metteur et en scène et une équipe artistique.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Mener les élèves à mieux saisir la diversité des ressources du littéraire, et à s’interroger sur les liens entre oral et écrit, verbal et visuel, et les concordances ou éventuelles discordances entre les deux sortes de langage, ainsi que les problèmes d’interprétation.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Comprendre que la réception d’un texte de théâtre se modifie à travers différentes mises en scène et à travers le temps.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</a:rPr>
                        <a:t>Construire un discours délibératif à partir de l’expérience théâtrale vivante.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307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8195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Déroulement de la séquence 12 heures </a:t>
            </a:r>
            <a:r>
              <a:rPr lang="fr-FR" sz="2400"/>
              <a:t>(d’octobre </a:t>
            </a:r>
            <a:r>
              <a:rPr lang="fr-FR" sz="2400" dirty="0"/>
              <a:t>2015 à décembre 2016)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Découverte du texte de Molière.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Lecture littéraire et lecture dramaturgique en classe.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Confrontation de choix de mises en scène (captations vidéo)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Travail sur le discours délibératif (préparation à l’épreuve du bac)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Préparation de la rencontre avec le metteur en scène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Rencontre avec le metteur en scène : prise de notes, interview, rédaction d’articles pour le journal du lycée.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Découverte de la création à l’espace Albert Camus.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Retours oraux sur les impressions des élèves-spectateurs : débat délibératif.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Dissertation délibérative en classe, écriture longue en vue d’améliorer sa production écrite à partir de la consigne : « Selon vous, la mise en scène d’un texte de théâtre est-elle nécessaire/ aide-t-elle à sa compréhension et à son interprétation ? »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814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/>
              <a:t>Problématique générale : </a:t>
            </a:r>
            <a:r>
              <a:rPr lang="fr-FR" sz="2000" dirty="0"/>
              <a:t>En quoi les différentes mises en scène du </a:t>
            </a:r>
            <a:r>
              <a:rPr lang="fr-FR" sz="2000" b="1" dirty="0"/>
              <a:t>Misanthrope</a:t>
            </a:r>
            <a:r>
              <a:rPr lang="fr-FR" sz="2000" dirty="0"/>
              <a:t> de Molière constituent-elle des créations à part entière et des interprétations singulières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59302965"/>
              </p:ext>
            </p:extLst>
          </p:nvPr>
        </p:nvGraphicFramePr>
        <p:xfrm>
          <a:off x="612775" y="1600200"/>
          <a:ext cx="81534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318380875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3004439134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49208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capacités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connaissances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47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Comprendre comment la mise en scène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 la parole contribue à son efficacité.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Situer la visée d’une parole dans son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Contexte.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Analyser une scène de théâtre en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saisissant sa dimension scénique.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60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Champ littéraire :</a:t>
                      </a:r>
                      <a:r>
                        <a:rPr lang="fr-FR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le XVIIe siècle</a:t>
                      </a:r>
                      <a:r>
                        <a:rPr lang="fr-FR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(période de production du texte) et XXIe siècle (mise en scène du texte)</a:t>
                      </a:r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 mise en scène de la parole au théâtre.</a:t>
                      </a:r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fr-FR" sz="160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Champ linguistique :</a:t>
                      </a:r>
                      <a:endParaRPr lang="fr-FR" sz="100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000" i="1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Lexique des émotions, lexique de la parole et des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discours.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Les procédés de l’éloquence.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L’énonciation dans le texte théâtral.</a:t>
                      </a:r>
                      <a:endParaRPr lang="fr-FR" sz="10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endParaRPr lang="fr-FR" sz="18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Être conscient des codes culturels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fr-FR" sz="16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et des usages sociaux du langage.</a:t>
                      </a:r>
                      <a:endParaRPr lang="fr-FR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  <a:ea typeface="Times New Roman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xmlns="" val="26047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41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Progression de la séquence sur les mises en scène du Misanthrope de Molière.</a:t>
            </a: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F:\documents annexes travailler en projet\le misanthrope tableau synoptique.docx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8993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Projet « Interroger la norme au théâtre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Classe 1ere Bac PRO</a:t>
            </a:r>
          </a:p>
          <a:p>
            <a:r>
              <a:rPr lang="fr-FR" sz="2800" dirty="0"/>
              <a:t>Support: « Annette » Fabienne SWIATLY, éd </a:t>
            </a:r>
            <a:r>
              <a:rPr lang="fr-FR" sz="2800" dirty="0" err="1"/>
              <a:t>Color</a:t>
            </a:r>
            <a:r>
              <a:rPr lang="fr-FR" sz="2800" dirty="0"/>
              <a:t> Gang</a:t>
            </a:r>
          </a:p>
          <a:p>
            <a:r>
              <a:rPr lang="fr-FR" sz="2800" dirty="0"/>
              <a:t>Projet théâtre: mise en place d’ateliers 20 heures avec la compagnie « les transformateur », pour interroger les élèves autour de la question du corps, de l’expression corporelle et de ses interrogations. (la différence, le handicap)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y\Desktop\Pictures\Sans tit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99845" cy="4538123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ndy\Desktop\Pictures\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96874"/>
            <a:ext cx="7239000" cy="3672340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Quelques préalables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L’espace symbolique du jeu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Faire distinguer l’espace du public, l’espace de jeu, l’espace des coulisses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Jouer sous couvert de la fiction. De l’importance de la limite symbolique entre les différents espaces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2156"/>
            <a:ext cx="3890715" cy="218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9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ndy\Desktop\Pictures\s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5374"/>
            <a:ext cx="7239000" cy="4415340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ndy\Desktop\Pictures\sss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7817"/>
            <a:ext cx="7239000" cy="2470453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les Objets d'étude en Bac Pro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Ressources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Cahiers pédagogiques, dossier « À l’école du théâtre », février 2015, n°519.</a:t>
            </a:r>
          </a:p>
          <a:p>
            <a:pPr marL="0" indent="0">
              <a:buNone/>
            </a:pPr>
            <a:r>
              <a:rPr lang="fr-FR" dirty="0"/>
              <a:t>Collection « Entrer en théâtre » du SCEREN/avec les PREAC. (DVD)</a:t>
            </a:r>
          </a:p>
          <a:p>
            <a:pPr marL="0" indent="0">
              <a:buNone/>
            </a:pPr>
            <a:r>
              <a:rPr lang="fr-FR" dirty="0"/>
              <a:t>BERNANOCE, Marie, </a:t>
            </a:r>
            <a:r>
              <a:rPr lang="fr-FR" i="1" dirty="0"/>
              <a:t>À la découverte de cent et une pièces</a:t>
            </a:r>
            <a:r>
              <a:rPr lang="fr-FR" dirty="0"/>
              <a:t>, éditions Théâtrales / SCEREN CRDP de Grenoble, 2006.</a:t>
            </a:r>
          </a:p>
          <a:p>
            <a:pPr marL="0" indent="0">
              <a:buNone/>
            </a:pPr>
            <a:r>
              <a:rPr lang="fr-FR" dirty="0"/>
              <a:t>BIET, C. et TRIAU, C., </a:t>
            </a:r>
            <a:r>
              <a:rPr lang="fr-FR" i="1" dirty="0"/>
              <a:t>Qu’est-ce que le théâtre?</a:t>
            </a:r>
            <a:r>
              <a:rPr lang="fr-FR" dirty="0"/>
              <a:t>, Gallimard, 2005.</a:t>
            </a:r>
          </a:p>
          <a:p>
            <a:pPr marL="0" indent="0">
              <a:buNone/>
            </a:pPr>
            <a:r>
              <a:rPr lang="fr-FR" dirty="0"/>
              <a:t>DULIBINE, Chantal, GROSJEAN, Bernard, </a:t>
            </a:r>
            <a:r>
              <a:rPr lang="fr-FR" i="1" dirty="0"/>
              <a:t>Coups de théâtre en classe entière</a:t>
            </a:r>
            <a:r>
              <a:rPr lang="fr-FR" dirty="0"/>
              <a:t>, SCEREN/CRDP de Créteil, 2004 (chapitre 3: conseils pour sélectionner des répliques). </a:t>
            </a:r>
          </a:p>
          <a:p>
            <a:pPr marL="0" indent="0">
              <a:buNone/>
            </a:pPr>
            <a:r>
              <a:rPr lang="fr-FR" dirty="0"/>
              <a:t>GROSJEAN Bernard, </a:t>
            </a:r>
            <a:r>
              <a:rPr lang="fr-FR" i="1" dirty="0"/>
              <a:t>Dramaturgies de l’atelier  théâtre</a:t>
            </a:r>
            <a:r>
              <a:rPr lang="fr-FR" dirty="0"/>
              <a:t>, </a:t>
            </a:r>
            <a:r>
              <a:rPr lang="fr-FR" dirty="0" err="1"/>
              <a:t>Lansman</a:t>
            </a:r>
            <a:r>
              <a:rPr lang="fr-FR" dirty="0"/>
              <a:t> Editeur, 2009.</a:t>
            </a:r>
          </a:p>
          <a:p>
            <a:pPr marL="0" indent="0">
              <a:buNone/>
            </a:pPr>
            <a:r>
              <a:rPr lang="fr-FR" dirty="0"/>
              <a:t>UBERSFELD, Anne, </a:t>
            </a:r>
            <a:r>
              <a:rPr lang="fr-FR" i="1" dirty="0"/>
              <a:t>Lire le théâtre</a:t>
            </a:r>
            <a:r>
              <a:rPr lang="fr-FR" dirty="0"/>
              <a:t>,  éditions sociales, 1977</a:t>
            </a:r>
          </a:p>
          <a:p>
            <a:pPr marL="0" indent="0">
              <a:buNone/>
            </a:pPr>
            <a:r>
              <a:rPr lang="fr-FR" dirty="0"/>
              <a:t>Lire au lycée professionnel, Théâtre aujourd’hui, 57/58, CRDP académie de Grenoble, automne 2008</a:t>
            </a:r>
          </a:p>
          <a:p>
            <a:pPr marL="0" indent="0">
              <a:buNone/>
            </a:pPr>
            <a:r>
              <a:rPr lang="fr-FR" dirty="0"/>
              <a:t>Théâtre aujourd’hui n°2, Dire et représenter la tragédie classique, </a:t>
            </a:r>
            <a:r>
              <a:rPr lang="fr-FR" dirty="0" err="1"/>
              <a:t>Scérén</a:t>
            </a:r>
            <a:r>
              <a:rPr lang="fr-FR" dirty="0"/>
              <a:t> (CNDP)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http://www.educasources.education.fr/selection-detail-150770.html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87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01771605"/>
              </p:ext>
            </p:extLst>
          </p:nvPr>
        </p:nvGraphicFramePr>
        <p:xfrm>
          <a:off x="467544" y="260649"/>
          <a:ext cx="8153400" cy="5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7">
                <a:tc>
                  <a:txBody>
                    <a:bodyPr/>
                    <a:lstStyle/>
                    <a:p>
                      <a:r>
                        <a:rPr lang="fr-FR" dirty="0"/>
                        <a:t>Cours de théâtre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Atelier théâtre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On forme des comédiens.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forme des acteurs</a:t>
                      </a:r>
                      <a:r>
                        <a:rPr lang="fr-FR" baseline="0" dirty="0"/>
                        <a:t> au sens large.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On renforce le</a:t>
                      </a:r>
                      <a:r>
                        <a:rPr lang="fr-FR" baseline="0" dirty="0"/>
                        <a:t> caractère sacré de la scène.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apprivoise le caractère sacré de la</a:t>
                      </a:r>
                      <a:r>
                        <a:rPr lang="fr-FR" baseline="0" dirty="0"/>
                        <a:t> scène.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Centrage sur la personne.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Centrage sur le groupe.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On passe seul ou à deux.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passe à plusieurs,</a:t>
                      </a:r>
                      <a:r>
                        <a:rPr lang="fr-FR" baseline="0" dirty="0"/>
                        <a:t> on passe à plusieurs.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Appel au volontariat pour passer.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Tirage au sort systématique.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On applaudit après.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On applaudit avant pour encourager.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60">
                <a:tc>
                  <a:txBody>
                    <a:bodyPr/>
                    <a:lstStyle/>
                    <a:p>
                      <a:r>
                        <a:rPr lang="fr-FR" dirty="0"/>
                        <a:t>Temps de jeu en fonction de l’intérêt.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de jeu limité</a:t>
                      </a:r>
                      <a:r>
                        <a:rPr lang="fr-FR" baseline="0" dirty="0"/>
                        <a:t> et égal pour tous.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r>
                        <a:rPr lang="fr-FR" dirty="0"/>
                        <a:t>Parole sur le jeu par le formateur.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Parole sur le jeu par l’ensemble du groupe; le formateur parle en dernier pour faire la synthèse.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Temps de parole non limité.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Structuration et chronométrage.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5013">
                <a:tc>
                  <a:txBody>
                    <a:bodyPr/>
                    <a:lstStyle/>
                    <a:p>
                      <a:r>
                        <a:rPr lang="fr-FR" dirty="0"/>
                        <a:t>Temps d’attente prolongé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Passages brefs mais fréquents.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8765" y="63514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Bernard Grosjean, </a:t>
            </a:r>
            <a:r>
              <a:rPr lang="fr-FR" i="1" dirty="0"/>
              <a:t>Dramaturgies de l’atelier  théâtre</a:t>
            </a:r>
            <a:r>
              <a:rPr lang="fr-FR" dirty="0"/>
              <a:t>, </a:t>
            </a:r>
            <a:r>
              <a:rPr lang="fr-FR" dirty="0" err="1"/>
              <a:t>Lansman</a:t>
            </a:r>
            <a:r>
              <a:rPr lang="fr-FR" dirty="0"/>
              <a:t> Editeur, 2009.</a:t>
            </a:r>
          </a:p>
        </p:txBody>
      </p:sp>
    </p:spTree>
    <p:extLst>
      <p:ext uri="{BB962C8B-B14F-4D97-AF65-F5344CB8AC3E}">
        <p14:creationId xmlns:p14="http://schemas.microsoft.com/office/powerpoint/2010/main" xmlns="" val="19533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II. Intégrer des activités de jeu et d’oral dans une séquence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Axes de travail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Intégrer des activités de jeu et d’oral dans une séquence ou un projet sur le théâtre.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Exploiter les notions de lecture littéraire et lecture dramaturgique</a:t>
            </a:r>
          </a:p>
        </p:txBody>
      </p:sp>
    </p:spTree>
    <p:extLst>
      <p:ext uri="{BB962C8B-B14F-4D97-AF65-F5344CB8AC3E}">
        <p14:creationId xmlns:p14="http://schemas.microsoft.com/office/powerpoint/2010/main" xmlns="" val="57271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386"/>
            <a:ext cx="29019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0073"/>
            <a:ext cx="32623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1098"/>
            <a:ext cx="34147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767" y="4494415"/>
            <a:ext cx="30416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259354" y="2663359"/>
            <a:ext cx="2304256" cy="171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L’OGRE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Pourquoi ce choix?</a:t>
            </a: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767655" cy="19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>
            <a:stCxn id="4" idx="0"/>
          </p:cNvCxnSpPr>
          <p:nvPr/>
        </p:nvCxnSpPr>
        <p:spPr>
          <a:xfrm flipV="1">
            <a:off x="4411482" y="2204864"/>
            <a:ext cx="0" cy="45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 flipV="1">
            <a:off x="2915816" y="3284984"/>
            <a:ext cx="343538" cy="23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472334" y="4216805"/>
            <a:ext cx="248940" cy="369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563610" y="3068960"/>
            <a:ext cx="16051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20072" y="4216805"/>
            <a:ext cx="144016" cy="184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0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Q1 Comment susciter la curiosité/le désir des élèves avant la lecture de la pièce, et faciliter la lecture-compréhension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Une proposition : la lecture tabulaire pour faire des hypothèses avant lecture de la pièce, susciter l’intérêt des élèves.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Ce document peut ensuite être utilisé pour contextualiser la lecture analytique d’un passage.</a:t>
            </a:r>
          </a:p>
        </p:txBody>
      </p:sp>
    </p:spTree>
    <p:extLst>
      <p:ext uri="{BB962C8B-B14F-4D97-AF65-F5344CB8AC3E}">
        <p14:creationId xmlns:p14="http://schemas.microsoft.com/office/powerpoint/2010/main" xmlns="" val="74095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Exemple de tableau (Racine, </a:t>
            </a:r>
            <a:r>
              <a:rPr lang="fr-FR" sz="2400" i="1" dirty="0"/>
              <a:t>Phèdre</a:t>
            </a:r>
            <a:r>
              <a:rPr lang="fr-FR" sz="2400" dirty="0"/>
              <a:t>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3267110" cy="44958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00068" y="1289452"/>
            <a:ext cx="3998563" cy="55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2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Q2 Comment aider les élèves à se faire une représentation mentale de l’ogre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 la représentation donne à voir immédiatement l’ogre (taille, corpulence, démarche, expression du visage, etc.), la lecture d’un « texte troué » (</a:t>
            </a:r>
            <a:r>
              <a:rPr lang="fr-FR" dirty="0" err="1"/>
              <a:t>Ubersfeld</a:t>
            </a:r>
            <a:r>
              <a:rPr lang="fr-FR" dirty="0"/>
              <a:t>) est plus délicate, surtout pour de jeunes lecteurs.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→ </a:t>
            </a:r>
            <a:r>
              <a:rPr lang="fr-FR" dirty="0"/>
              <a:t>Le dessin pour faciliter la représentation  mentale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/>
                <a:cs typeface="Calibri"/>
              </a:rPr>
              <a:t>→ </a:t>
            </a:r>
            <a:r>
              <a:rPr lang="fr-FR" dirty="0"/>
              <a:t>Le dessin, un support pour des échanges entre élèves sur la compréhension du texte (retour au texte pour justifier et/ou  ajuster les propositions facilité)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22477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240</TotalTime>
  <Words>1671</Words>
  <Application>Microsoft Office PowerPoint</Application>
  <PresentationFormat>Affichage à l'écran (4:3)</PresentationFormat>
  <Paragraphs>228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Médian</vt:lpstr>
      <vt:lpstr>Oser le théâtre en classe </vt:lpstr>
      <vt:lpstr>I. Dire et jouer du théâtre en classe entière</vt:lpstr>
      <vt:lpstr>Quelques préalables </vt:lpstr>
      <vt:lpstr>Diapositive 4</vt:lpstr>
      <vt:lpstr>II. Intégrer des activités de jeu et d’oral dans une séquence  </vt:lpstr>
      <vt:lpstr> </vt:lpstr>
      <vt:lpstr>Q1 Comment susciter la curiosité/le désir des élèves avant la lecture de la pièce, et faciliter la lecture-compréhension ?</vt:lpstr>
      <vt:lpstr>Exemple de tableau (Racine, Phèdre)</vt:lpstr>
      <vt:lpstr>Q2 Comment aider les élèves à se faire une représentation mentale de l’ogre ?</vt:lpstr>
      <vt:lpstr>Q2 Comment aider les élèves à se faire une représentation mentale de l’ogre ?</vt:lpstr>
      <vt:lpstr>Q2 Comment aider les élèves à se faire une représentation mentale de l’ogre ?</vt:lpstr>
      <vt:lpstr>Q2 Comment aider les élèves à se faire une représentation mentale de l’ogre ?</vt:lpstr>
      <vt:lpstr>Q3 comment représenter sur scène le personnage de l’ogre/ du monstre ?</vt:lpstr>
      <vt:lpstr>III. Travailler en projet en lycée professionnel (avec ou sans financement, en demi-groupe ou classe entière) </vt:lpstr>
      <vt:lpstr>Classe de 1ère année de CAP maçonnerie (12 élèves) support textuel : Quand m’embrasseras-tu, Mahmoud Darwich.  </vt:lpstr>
      <vt:lpstr>Entrée dans les programmes :   S'insérer dans la Cité - Récits de voyage et représentations de l'autre - Découverte de l'autre et confrontation des valeurs </vt:lpstr>
      <vt:lpstr>Déroulement du projet (d’octobre 2012 à avril 2013):</vt:lpstr>
      <vt:lpstr>Diapositive 18</vt:lpstr>
      <vt:lpstr>Classe de 2nde TISEC (12 élèves) et classe de 1re L (24 élèves) support textuel : Bérénice de Racine.</vt:lpstr>
      <vt:lpstr>Entrée par l’OE : Du goût et des couleurs, discutons-en.    Question : En quoi la connaissance d'une œuvre et de sa réception aide-t-elle à former ses goûts et/ou à s'ouvrir au goût des autres. </vt:lpstr>
      <vt:lpstr>Déroulement du projet (de septembre 2011 à février 2012)</vt:lpstr>
      <vt:lpstr>Classe de terminale Bac professionnel TISEC (24 élèves) support textuel : Le Misanthrope de Molière</vt:lpstr>
      <vt:lpstr> </vt:lpstr>
      <vt:lpstr>Déroulement de la séquence 12 heures (d’octobre 2015 à décembre 2016)</vt:lpstr>
      <vt:lpstr>Problématique générale : En quoi les différentes mises en scène du Misanthrope de Molière constituent-elle des créations à part entière et des interprétations singulières ?</vt:lpstr>
      <vt:lpstr>Progression de la séquence sur les mises en scène du Misanthrope de Molière. </vt:lpstr>
      <vt:lpstr>Projet « Interroger la norme au théâtre »</vt:lpstr>
      <vt:lpstr>Diapositive 28</vt:lpstr>
      <vt:lpstr>Diapositive 29</vt:lpstr>
      <vt:lpstr>Diapositive 30</vt:lpstr>
      <vt:lpstr>Diapositive 31</vt:lpstr>
      <vt:lpstr>Ressources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Oser le théâtre</dc:title>
  <dc:creator>Helene</dc:creator>
  <cp:lastModifiedBy>mic lom</cp:lastModifiedBy>
  <cp:revision>38</cp:revision>
  <dcterms:created xsi:type="dcterms:W3CDTF">2017-03-27T17:42:32Z</dcterms:created>
  <dcterms:modified xsi:type="dcterms:W3CDTF">2018-01-19T09:34:16Z</dcterms:modified>
</cp:coreProperties>
</file>