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83" r:id="rId3"/>
    <p:sldId id="257" r:id="rId4"/>
    <p:sldId id="270" r:id="rId5"/>
    <p:sldId id="258" r:id="rId6"/>
    <p:sldId id="259" r:id="rId7"/>
    <p:sldId id="260" r:id="rId8"/>
    <p:sldId id="261" r:id="rId9"/>
    <p:sldId id="262" r:id="rId10"/>
    <p:sldId id="263" r:id="rId11"/>
    <p:sldId id="264" r:id="rId12"/>
    <p:sldId id="265" r:id="rId13"/>
    <p:sldId id="266" r:id="rId14"/>
    <p:sldId id="272" r:id="rId15"/>
    <p:sldId id="271" r:id="rId16"/>
    <p:sldId id="267" r:id="rId17"/>
    <p:sldId id="268" r:id="rId18"/>
    <p:sldId id="273" r:id="rId19"/>
    <p:sldId id="275" r:id="rId20"/>
    <p:sldId id="276" r:id="rId21"/>
    <p:sldId id="277" r:id="rId22"/>
    <p:sldId id="279" r:id="rId23"/>
    <p:sldId id="280" r:id="rId24"/>
    <p:sldId id="278" r:id="rId25"/>
    <p:sldId id="281" r:id="rId26"/>
    <p:sldId id="274" r:id="rId27"/>
    <p:sldId id="284" r:id="rId28"/>
    <p:sldId id="282"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387DE-4198-459F-B858-EE28D42F2733}" type="datetimeFigureOut">
              <a:rPr lang="fr-FR" smtClean="0"/>
              <a:pPr/>
              <a:t>13/05/2016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FF6AC-AAB3-4607-950A-E07E0B86D67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buFont typeface="Arial" pitchFamily="34" charset="0"/>
              <a:buChar char="•"/>
            </a:pPr>
            <a:endParaRPr lang="fr-FR" dirty="0"/>
          </a:p>
        </p:txBody>
      </p:sp>
      <p:sp>
        <p:nvSpPr>
          <p:cNvPr id="4" name="Espace réservé du numéro de diapositive 3"/>
          <p:cNvSpPr>
            <a:spLocks noGrp="1"/>
          </p:cNvSpPr>
          <p:nvPr>
            <p:ph type="sldNum" sz="quarter" idx="10"/>
          </p:nvPr>
        </p:nvSpPr>
        <p:spPr/>
        <p:txBody>
          <a:bodyPr/>
          <a:lstStyle/>
          <a:p>
            <a:fld id="{274FF6AC-AAB3-4607-950A-E07E0B86D67A}" type="slidenum">
              <a:rPr lang="fr-FR" smtClean="0"/>
              <a:pPr/>
              <a:t>22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56875404-8780-400F-84A8-F41733BECC65}" type="datetimeFigureOut">
              <a:rPr lang="fr-FR" smtClean="0"/>
              <a:pPr/>
              <a:t>13/05/2016</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0FD290EA-8C41-4B4D-8A4F-742D135DC0E5}"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6875404-8780-400F-84A8-F41733BECC65}" type="datetimeFigureOut">
              <a:rPr lang="fr-FR" smtClean="0"/>
              <a:pPr/>
              <a:t>13/05/2016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D290EA-8C41-4B4D-8A4F-742D135DC0E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6875404-8780-400F-84A8-F41733BECC65}" type="datetimeFigureOut">
              <a:rPr lang="fr-FR" smtClean="0"/>
              <a:pPr/>
              <a:t>13/05/2016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FD290EA-8C41-4B4D-8A4F-742D135DC0E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56875404-8780-400F-84A8-F41733BECC65}" type="datetimeFigureOut">
              <a:rPr lang="fr-FR" smtClean="0"/>
              <a:pPr/>
              <a:t>13/05/2016</a:t>
            </a:fld>
            <a:endParaRPr lang="fr-FR"/>
          </a:p>
        </p:txBody>
      </p:sp>
      <p:sp>
        <p:nvSpPr>
          <p:cNvPr id="9" name="Espace réservé du numéro de diapositive 8"/>
          <p:cNvSpPr>
            <a:spLocks noGrp="1"/>
          </p:cNvSpPr>
          <p:nvPr>
            <p:ph type="sldNum" sz="quarter" idx="15"/>
          </p:nvPr>
        </p:nvSpPr>
        <p:spPr/>
        <p:txBody>
          <a:bodyPr rtlCol="0"/>
          <a:lstStyle/>
          <a:p>
            <a:fld id="{0FD290EA-8C41-4B4D-8A4F-742D135DC0E5}"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56875404-8780-400F-84A8-F41733BECC65}" type="datetimeFigureOut">
              <a:rPr lang="fr-FR" smtClean="0"/>
              <a:pPr/>
              <a:t>13/05/2016</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0FD290EA-8C41-4B4D-8A4F-742D135DC0E5}"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56875404-8780-400F-84A8-F41733BECC65}" type="datetimeFigureOut">
              <a:rPr lang="fr-FR" smtClean="0"/>
              <a:pPr/>
              <a:t>13/05/2016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FD290EA-8C41-4B4D-8A4F-742D135DC0E5}"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56875404-8780-400F-84A8-F41733BECC65}" type="datetimeFigureOut">
              <a:rPr lang="fr-FR" smtClean="0"/>
              <a:pPr/>
              <a:t>13/05/2016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FD290EA-8C41-4B4D-8A4F-742D135DC0E5}"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56875404-8780-400F-84A8-F41733BECC65}" type="datetimeFigureOut">
              <a:rPr lang="fr-FR" smtClean="0"/>
              <a:pPr/>
              <a:t>13/05/2016</a:t>
            </a:fld>
            <a:endParaRPr lang="fr-FR"/>
          </a:p>
        </p:txBody>
      </p:sp>
      <p:sp>
        <p:nvSpPr>
          <p:cNvPr id="7" name="Espace réservé du numéro de diapositive 6"/>
          <p:cNvSpPr>
            <a:spLocks noGrp="1"/>
          </p:cNvSpPr>
          <p:nvPr>
            <p:ph type="sldNum" sz="quarter" idx="11"/>
          </p:nvPr>
        </p:nvSpPr>
        <p:spPr/>
        <p:txBody>
          <a:bodyPr rtlCol="0"/>
          <a:lstStyle/>
          <a:p>
            <a:fld id="{0FD290EA-8C41-4B4D-8A4F-742D135DC0E5}"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6875404-8780-400F-84A8-F41733BECC65}" type="datetimeFigureOut">
              <a:rPr lang="fr-FR" smtClean="0"/>
              <a:pPr/>
              <a:t>13/05/2016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FD290EA-8C41-4B4D-8A4F-742D135DC0E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56875404-8780-400F-84A8-F41733BECC65}" type="datetimeFigureOut">
              <a:rPr lang="fr-FR" smtClean="0"/>
              <a:pPr/>
              <a:t>13/05/2016</a:t>
            </a:fld>
            <a:endParaRPr lang="fr-FR"/>
          </a:p>
        </p:txBody>
      </p:sp>
      <p:sp>
        <p:nvSpPr>
          <p:cNvPr id="22" name="Espace réservé du numéro de diapositive 21"/>
          <p:cNvSpPr>
            <a:spLocks noGrp="1"/>
          </p:cNvSpPr>
          <p:nvPr>
            <p:ph type="sldNum" sz="quarter" idx="15"/>
          </p:nvPr>
        </p:nvSpPr>
        <p:spPr/>
        <p:txBody>
          <a:bodyPr rtlCol="0"/>
          <a:lstStyle/>
          <a:p>
            <a:fld id="{0FD290EA-8C41-4B4D-8A4F-742D135DC0E5}"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56875404-8780-400F-84A8-F41733BECC65}" type="datetimeFigureOut">
              <a:rPr lang="fr-FR" smtClean="0"/>
              <a:pPr/>
              <a:t>13/05/2016</a:t>
            </a:fld>
            <a:endParaRPr lang="fr-FR"/>
          </a:p>
        </p:txBody>
      </p:sp>
      <p:sp>
        <p:nvSpPr>
          <p:cNvPr id="18" name="Espace réservé du numéro de diapositive 17"/>
          <p:cNvSpPr>
            <a:spLocks noGrp="1"/>
          </p:cNvSpPr>
          <p:nvPr>
            <p:ph type="sldNum" sz="quarter" idx="11"/>
          </p:nvPr>
        </p:nvSpPr>
        <p:spPr/>
        <p:txBody>
          <a:bodyPr rtlCol="0"/>
          <a:lstStyle/>
          <a:p>
            <a:fld id="{0FD290EA-8C41-4B4D-8A4F-742D135DC0E5}"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6875404-8780-400F-84A8-F41733BECC65}" type="datetimeFigureOut">
              <a:rPr lang="fr-FR" smtClean="0"/>
              <a:pPr/>
              <a:t>13/05/2016</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FD290EA-8C41-4B4D-8A4F-742D135DC0E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ushmm.org/wlc/fr/article.php?ModuleId=175" TargetMode="External"/><Relationship Id="rId2" Type="http://schemas.openxmlformats.org/officeDocument/2006/relationships/hyperlink" Target="https://fr.wikipedia.org/wiki/Camp_de_concentration_de_Theresienstadt" TargetMode="External"/><Relationship Id="rId1" Type="http://schemas.openxmlformats.org/officeDocument/2006/relationships/slideLayout" Target="../slideLayouts/slideLayout2.xml"/><Relationship Id="rId5" Type="http://schemas.openxmlformats.org/officeDocument/2006/relationships/hyperlink" Target="https://fr.wikipedia.org/wiki/Theresienstadt_(film)" TargetMode="External"/><Relationship Id="rId4" Type="http://schemas.openxmlformats.org/officeDocument/2006/relationships/hyperlink" Target="https://www.youtube.com/watch?v=aYzO9KCKjz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Image 1" descr="http://rallye-math.univ-lyon1.fr/IMG/logo/logoacad2.jpg"/>
          <p:cNvPicPr>
            <a:picLocks noChangeAspect="1" noChangeArrowheads="1"/>
          </p:cNvPicPr>
          <p:nvPr/>
        </p:nvPicPr>
        <p:blipFill>
          <a:blip r:embed="rId2" cstate="print"/>
          <a:srcRect/>
          <a:stretch>
            <a:fillRect/>
          </a:stretch>
        </p:blipFill>
        <p:spPr bwMode="auto">
          <a:xfrm>
            <a:off x="1835696" y="404664"/>
            <a:ext cx="1714500" cy="1104900"/>
          </a:xfrm>
          <a:prstGeom prst="rect">
            <a:avLst/>
          </a:prstGeom>
          <a:noFill/>
          <a:ln w="9525">
            <a:noFill/>
            <a:miter lim="800000"/>
            <a:headEnd/>
            <a:tailEnd/>
          </a:ln>
        </p:spPr>
      </p:pic>
      <p:sp>
        <p:nvSpPr>
          <p:cNvPr id="2" name="Titre 1"/>
          <p:cNvSpPr>
            <a:spLocks noGrp="1"/>
          </p:cNvSpPr>
          <p:nvPr>
            <p:ph type="ctrTitle"/>
          </p:nvPr>
        </p:nvSpPr>
        <p:spPr/>
        <p:txBody>
          <a:bodyPr/>
          <a:lstStyle/>
          <a:p>
            <a:r>
              <a:rPr lang="fr-FR" smtClean="0"/>
              <a:t>Une forêt d’arbre creux</a:t>
            </a:r>
            <a:endParaRPr lang="fr-FR" dirty="0"/>
          </a:p>
        </p:txBody>
      </p:sp>
      <p:sp>
        <p:nvSpPr>
          <p:cNvPr id="3" name="Sous-titre 2"/>
          <p:cNvSpPr>
            <a:spLocks noGrp="1"/>
          </p:cNvSpPr>
          <p:nvPr>
            <p:ph type="subTitle" idx="1"/>
          </p:nvPr>
        </p:nvSpPr>
        <p:spPr/>
        <p:txBody>
          <a:bodyPr/>
          <a:lstStyle/>
          <a:p>
            <a:r>
              <a:rPr lang="fr-FR" smtClean="0"/>
              <a:t>D’ Antoine Choplin </a:t>
            </a:r>
            <a:endParaRPr lang="fr-FR" dirty="0"/>
          </a:p>
        </p:txBody>
      </p:sp>
      <p:pic>
        <p:nvPicPr>
          <p:cNvPr id="1027" name="il_fi" descr="Afficher l'image d'origine"/>
          <p:cNvPicPr>
            <a:picLocks noChangeAspect="1" noChangeArrowheads="1"/>
          </p:cNvPicPr>
          <p:nvPr/>
        </p:nvPicPr>
        <p:blipFill>
          <a:blip r:embed="rId3" cstate="print"/>
          <a:srcRect/>
          <a:stretch>
            <a:fillRect/>
          </a:stretch>
        </p:blipFill>
        <p:spPr bwMode="auto">
          <a:xfrm>
            <a:off x="7236296" y="260648"/>
            <a:ext cx="1333500" cy="13525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normAutofit/>
          </a:bodyPr>
          <a:lstStyle/>
          <a:p>
            <a:pPr eaLnBrk="1" hangingPunct="1"/>
            <a:r>
              <a:rPr lang="fr-FR" altLang="fr-FR" u="sng" dirty="0" smtClean="0"/>
              <a:t>Un exercice de nature variée et progressive sur le cycle :</a:t>
            </a:r>
          </a:p>
        </p:txBody>
      </p:sp>
      <p:sp>
        <p:nvSpPr>
          <p:cNvPr id="3" name="Espace réservé du contenu 2"/>
          <p:cNvSpPr>
            <a:spLocks noGrp="1"/>
          </p:cNvSpPr>
          <p:nvPr>
            <p:ph sz="quarter" idx="1"/>
          </p:nvPr>
        </p:nvSpPr>
        <p:spPr/>
        <p:txBody>
          <a:bodyPr rtlCol="0">
            <a:normAutofit lnSpcReduction="10000"/>
          </a:bodyPr>
          <a:lstStyle/>
          <a:p>
            <a:pPr eaLnBrk="1" fontAlgn="auto" hangingPunct="1">
              <a:spcAft>
                <a:spcPts val="0"/>
              </a:spcAft>
              <a:buFont typeface="Arial" panose="020B0604020202020204" pitchFamily="34" charset="0"/>
              <a:buNone/>
              <a:defRPr/>
            </a:pPr>
            <a:r>
              <a:rPr lang="fr-FR" dirty="0" smtClean="0"/>
              <a:t>Il peut rendre compte :</a:t>
            </a:r>
          </a:p>
          <a:p>
            <a:pPr eaLnBrk="1" fontAlgn="auto" hangingPunct="1">
              <a:spcAft>
                <a:spcPts val="0"/>
              </a:spcAft>
              <a:buFont typeface="Arial" panose="020B0604020202020204" pitchFamily="34" charset="0"/>
              <a:buNone/>
              <a:defRPr/>
            </a:pPr>
            <a:endParaRPr lang="fr-FR" dirty="0" smtClean="0"/>
          </a:p>
          <a:p>
            <a:pPr eaLnBrk="1" fontAlgn="auto" hangingPunct="1">
              <a:spcAft>
                <a:spcPts val="0"/>
              </a:spcAft>
              <a:buFont typeface="Wingdings" pitchFamily="2" charset="2"/>
              <a:buChar char="§"/>
              <a:defRPr/>
            </a:pPr>
            <a:r>
              <a:rPr lang="fr-FR" dirty="0" smtClean="0"/>
              <a:t>Des lectures de l’année, voire même du cycle.</a:t>
            </a:r>
          </a:p>
          <a:p>
            <a:pPr algn="ctr" eaLnBrk="1" fontAlgn="auto" hangingPunct="1">
              <a:spcAft>
                <a:spcPts val="0"/>
              </a:spcAft>
              <a:buFont typeface="Arial" panose="020B0604020202020204" pitchFamily="34" charset="0"/>
              <a:buNone/>
              <a:defRPr/>
            </a:pPr>
            <a:r>
              <a:rPr lang="fr-FR" dirty="0" smtClean="0"/>
              <a:t>Ou </a:t>
            </a:r>
          </a:p>
          <a:p>
            <a:pPr eaLnBrk="1" fontAlgn="auto" hangingPunct="1">
              <a:spcAft>
                <a:spcPts val="0"/>
              </a:spcAft>
              <a:buFont typeface="Wingdings" pitchFamily="2" charset="2"/>
              <a:buChar char="§"/>
              <a:defRPr/>
            </a:pPr>
            <a:r>
              <a:rPr lang="fr-FR" dirty="0" smtClean="0"/>
              <a:t>De lectures dans le cadre d’un projet : Goncourt des lycéens ,Prix des lycéens et apprentis en Rhône-Alpes</a:t>
            </a:r>
          </a:p>
          <a:p>
            <a:pPr algn="ctr" eaLnBrk="1" fontAlgn="auto" hangingPunct="1">
              <a:spcAft>
                <a:spcPts val="0"/>
              </a:spcAft>
              <a:buFont typeface="Arial" panose="020B0604020202020204" pitchFamily="34" charset="0"/>
              <a:buNone/>
              <a:defRPr/>
            </a:pPr>
            <a:r>
              <a:rPr lang="fr-FR" dirty="0" smtClean="0"/>
              <a:t>ou</a:t>
            </a:r>
          </a:p>
          <a:p>
            <a:pPr eaLnBrk="1" fontAlgn="auto" hangingPunct="1">
              <a:spcAft>
                <a:spcPts val="0"/>
              </a:spcAft>
              <a:buFont typeface="Wingdings" pitchFamily="2" charset="2"/>
              <a:buChar char="§"/>
              <a:defRPr/>
            </a:pPr>
            <a:r>
              <a:rPr lang="fr-FR" dirty="0" smtClean="0"/>
              <a:t>D’une seule  lecture : projet Air</a:t>
            </a:r>
          </a:p>
          <a:p>
            <a:pPr algn="ctr" eaLnBrk="1" fontAlgn="auto" hangingPunct="1">
              <a:spcAft>
                <a:spcPts val="0"/>
              </a:spcAft>
              <a:buFont typeface="Arial" panose="020B0604020202020204" pitchFamily="34" charset="0"/>
              <a:buNone/>
              <a:defRPr/>
            </a:pPr>
            <a:r>
              <a:rPr lang="fr-FR" dirty="0" smtClean="0"/>
              <a:t>Ou même </a:t>
            </a:r>
          </a:p>
          <a:p>
            <a:pPr eaLnBrk="1" fontAlgn="auto" hangingPunct="1">
              <a:spcAft>
                <a:spcPts val="0"/>
              </a:spcAft>
              <a:buFont typeface="Wingdings" pitchFamily="2" charset="2"/>
              <a:buChar char="§"/>
              <a:defRPr/>
            </a:pPr>
            <a:endParaRPr lang="fr-FR" dirty="0" smtClean="0"/>
          </a:p>
          <a:p>
            <a:pPr eaLnBrk="1" fontAlgn="auto" hangingPunct="1">
              <a:spcAft>
                <a:spcPts val="0"/>
              </a:spcAft>
              <a:buFont typeface="Wingdings" pitchFamily="2" charset="2"/>
              <a:buChar char="§"/>
              <a:defRPr/>
            </a:pPr>
            <a:r>
              <a:rPr lang="fr-FR" dirty="0" smtClean="0"/>
              <a:t>Pourquoi pas des séquences étudiées  ? Il devient alors « journal de séquence »</a:t>
            </a:r>
          </a:p>
          <a:p>
            <a:pPr eaLnBrk="1" fontAlgn="auto" hangingPunct="1">
              <a:spcAft>
                <a:spcPts val="0"/>
              </a:spcAft>
              <a:buFont typeface="Arial" panose="020B0604020202020204" pitchFamily="34" charset="0"/>
              <a:buNone/>
              <a:defRPr/>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normAutofit/>
          </a:bodyPr>
          <a:lstStyle/>
          <a:p>
            <a:pPr eaLnBrk="1" hangingPunct="1"/>
            <a:r>
              <a:rPr lang="fr-FR" altLang="fr-FR" u="sng" dirty="0" smtClean="0"/>
              <a:t>Un « outil » de  construction d’un lecteur « expert » </a:t>
            </a:r>
          </a:p>
        </p:txBody>
      </p:sp>
      <p:sp>
        <p:nvSpPr>
          <p:cNvPr id="5123" name="Espace réservé du contenu 2"/>
          <p:cNvSpPr>
            <a:spLocks noGrp="1"/>
          </p:cNvSpPr>
          <p:nvPr>
            <p:ph sz="quarter" idx="1"/>
          </p:nvPr>
        </p:nvSpPr>
        <p:spPr>
          <a:xfrm>
            <a:off x="628650" y="1825625"/>
            <a:ext cx="7886700" cy="4776788"/>
          </a:xfrm>
        </p:spPr>
        <p:txBody>
          <a:bodyPr>
            <a:normAutofit/>
          </a:bodyPr>
          <a:lstStyle/>
          <a:p>
            <a:pPr algn="ctr" eaLnBrk="1" hangingPunct="1">
              <a:buFont typeface="Arial" charset="0"/>
              <a:buNone/>
            </a:pPr>
            <a:r>
              <a:rPr lang="fr-FR" altLang="fr-FR" dirty="0" smtClean="0"/>
              <a:t>Car </a:t>
            </a:r>
          </a:p>
          <a:p>
            <a:pPr eaLnBrk="1" hangingPunct="1">
              <a:buFont typeface="Wingdings" pitchFamily="2" charset="2"/>
              <a:buChar char="§"/>
            </a:pPr>
            <a:r>
              <a:rPr lang="fr-FR" altLang="fr-FR" dirty="0" smtClean="0"/>
              <a:t>Il permet de garder une trace personnelle de sa lecture , d’en reconnaitre la valeur.</a:t>
            </a:r>
          </a:p>
          <a:p>
            <a:pPr eaLnBrk="1" hangingPunct="1">
              <a:buFont typeface="Wingdings" pitchFamily="2" charset="2"/>
              <a:buChar char="§"/>
            </a:pPr>
            <a:r>
              <a:rPr lang="fr-FR" altLang="fr-FR" dirty="0" smtClean="0"/>
              <a:t>Il  vise les échanges entre lire, dire et écrire</a:t>
            </a:r>
          </a:p>
          <a:p>
            <a:pPr eaLnBrk="1" hangingPunct="1">
              <a:buFont typeface="Wingdings" pitchFamily="2" charset="2"/>
              <a:buChar char="§"/>
            </a:pPr>
            <a:r>
              <a:rPr lang="fr-FR" altLang="fr-FR" dirty="0" smtClean="0"/>
              <a:t>Il est le lieu d’une subjectivité partagée, de l’affirmation d’une identité de lecteur </a:t>
            </a:r>
          </a:p>
          <a:p>
            <a:pPr eaLnBrk="1" hangingPunct="1">
              <a:buFont typeface="Arial" charset="0"/>
              <a:buNone/>
            </a:pPr>
            <a:r>
              <a:rPr lang="fr-FR" altLang="fr-FR" b="1" dirty="0" smtClean="0"/>
              <a:t>Donc</a:t>
            </a:r>
            <a:r>
              <a:rPr lang="fr-FR" altLang="fr-FR" dirty="0" smtClean="0"/>
              <a:t> il ne donne pas lieu à une évaluation mais à  des commentaires qui sont ceux d’un autre lecteur donc modifie le rapport enseigné/enseignant </a:t>
            </a:r>
          </a:p>
          <a:p>
            <a:pPr eaLnBrk="1" hangingPunct="1">
              <a:buFont typeface="Arial" charset="0"/>
              <a:buNone/>
            </a:pPr>
            <a:r>
              <a:rPr lang="fr-FR" altLang="fr-FR" dirty="0" smtClean="0"/>
              <a:t/>
            </a:r>
            <a:br>
              <a:rPr lang="fr-FR" altLang="fr-FR" dirty="0" smtClean="0"/>
            </a:br>
            <a:endParaRPr lang="fr-FR" altLang="fr-F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ZoneTexte 32"/>
          <p:cNvSpPr txBox="1">
            <a:spLocks noChangeArrowheads="1"/>
          </p:cNvSpPr>
          <p:nvPr/>
        </p:nvSpPr>
        <p:spPr bwMode="auto">
          <a:xfrm>
            <a:off x="534591" y="174625"/>
            <a:ext cx="2199084" cy="369888"/>
          </a:xfrm>
          <a:prstGeom prst="rect">
            <a:avLst/>
          </a:prstGeom>
          <a:noFill/>
          <a:ln w="9525">
            <a:noFill/>
            <a:miter lim="800000"/>
            <a:headEnd/>
            <a:tailEnd/>
          </a:ln>
        </p:spPr>
        <p:txBody>
          <a:bodyPr>
            <a:spAutoFit/>
          </a:bodyPr>
          <a:lstStyle/>
          <a:p>
            <a:pPr eaLnBrk="1" hangingPunct="1"/>
            <a:r>
              <a:rPr lang="fr-FR" altLang="fr-FR" b="1">
                <a:latin typeface="Calibri" pitchFamily="34" charset="0"/>
              </a:rPr>
              <a:t>               SECONDE</a:t>
            </a:r>
            <a:endParaRPr lang="fr-FR" altLang="fr-FR">
              <a:latin typeface="Calibri" pitchFamily="34" charset="0"/>
            </a:endParaRPr>
          </a:p>
        </p:txBody>
      </p:sp>
      <p:sp>
        <p:nvSpPr>
          <p:cNvPr id="6147" name="ZoneTexte 33"/>
          <p:cNvSpPr txBox="1">
            <a:spLocks noChangeArrowheads="1"/>
          </p:cNvSpPr>
          <p:nvPr/>
        </p:nvSpPr>
        <p:spPr bwMode="auto">
          <a:xfrm>
            <a:off x="3356372" y="174625"/>
            <a:ext cx="2199084" cy="369888"/>
          </a:xfrm>
          <a:prstGeom prst="rect">
            <a:avLst/>
          </a:prstGeom>
          <a:noFill/>
          <a:ln w="9525">
            <a:noFill/>
            <a:miter lim="800000"/>
            <a:headEnd/>
            <a:tailEnd/>
          </a:ln>
        </p:spPr>
        <p:txBody>
          <a:bodyPr>
            <a:spAutoFit/>
          </a:bodyPr>
          <a:lstStyle/>
          <a:p>
            <a:pPr eaLnBrk="1" hangingPunct="1"/>
            <a:r>
              <a:rPr lang="fr-FR" altLang="fr-FR" b="1">
                <a:latin typeface="Calibri" pitchFamily="34" charset="0"/>
              </a:rPr>
              <a:t>               PREMIERE</a:t>
            </a:r>
            <a:endParaRPr lang="fr-FR" altLang="fr-FR">
              <a:latin typeface="Calibri" pitchFamily="34" charset="0"/>
            </a:endParaRPr>
          </a:p>
        </p:txBody>
      </p:sp>
      <p:sp>
        <p:nvSpPr>
          <p:cNvPr id="6148" name="ZoneTexte 34"/>
          <p:cNvSpPr txBox="1">
            <a:spLocks noChangeArrowheads="1"/>
          </p:cNvSpPr>
          <p:nvPr/>
        </p:nvSpPr>
        <p:spPr bwMode="auto">
          <a:xfrm>
            <a:off x="6150769" y="174625"/>
            <a:ext cx="2197894" cy="369888"/>
          </a:xfrm>
          <a:prstGeom prst="rect">
            <a:avLst/>
          </a:prstGeom>
          <a:noFill/>
          <a:ln w="9525">
            <a:noFill/>
            <a:miter lim="800000"/>
            <a:headEnd/>
            <a:tailEnd/>
          </a:ln>
        </p:spPr>
        <p:txBody>
          <a:bodyPr>
            <a:spAutoFit/>
          </a:bodyPr>
          <a:lstStyle/>
          <a:p>
            <a:pPr eaLnBrk="1" hangingPunct="1"/>
            <a:r>
              <a:rPr lang="fr-FR" altLang="fr-FR" b="1">
                <a:latin typeface="Calibri" pitchFamily="34" charset="0"/>
              </a:rPr>
              <a:t>               TERMINALE</a:t>
            </a:r>
            <a:endParaRPr lang="fr-FR" altLang="fr-FR">
              <a:latin typeface="Calibri" pitchFamily="34" charset="0"/>
            </a:endParaRPr>
          </a:p>
        </p:txBody>
      </p:sp>
      <p:sp>
        <p:nvSpPr>
          <p:cNvPr id="38" name="Triangle rectangle 37"/>
          <p:cNvSpPr/>
          <p:nvPr/>
        </p:nvSpPr>
        <p:spPr>
          <a:xfrm rot="5400000">
            <a:off x="2042121" y="-812998"/>
            <a:ext cx="5199062" cy="8390334"/>
          </a:xfrm>
          <a:prstGeom prst="rtTriangl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r>
              <a:rPr lang="fr-FR" dirty="0"/>
              <a:t>  e</a:t>
            </a:r>
          </a:p>
        </p:txBody>
      </p:sp>
      <p:sp>
        <p:nvSpPr>
          <p:cNvPr id="39" name="Triangle rectangle 38"/>
          <p:cNvSpPr/>
          <p:nvPr/>
        </p:nvSpPr>
        <p:spPr>
          <a:xfrm rot="16200000">
            <a:off x="2492177" y="-509785"/>
            <a:ext cx="4475163" cy="8390334"/>
          </a:xfrm>
          <a:prstGeom prst="rtTriangle">
            <a:avLst/>
          </a:prstGeom>
          <a:gradFill flip="none"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0" scaled="1"/>
            <a:tileRect/>
          </a:gradFill>
        </p:spPr>
        <p:style>
          <a:lnRef idx="1">
            <a:schemeClr val="accent6"/>
          </a:lnRef>
          <a:fillRef idx="2">
            <a:schemeClr val="accent6"/>
          </a:fillRef>
          <a:effectRef idx="1">
            <a:schemeClr val="accent6"/>
          </a:effectRef>
          <a:fontRef idx="minor">
            <a:schemeClr val="dk1"/>
          </a:fontRef>
        </p:style>
        <p:txBody>
          <a:bodyPr anchor="ctr"/>
          <a:lstStyle/>
          <a:p>
            <a:pPr algn="ctr" eaLnBrk="1" fontAlgn="auto" hangingPunct="1">
              <a:spcBef>
                <a:spcPts val="0"/>
              </a:spcBef>
              <a:spcAft>
                <a:spcPts val="0"/>
              </a:spcAft>
              <a:defRPr/>
            </a:pPr>
            <a:endParaRPr lang="fr-FR" dirty="0"/>
          </a:p>
        </p:txBody>
      </p:sp>
      <p:cxnSp>
        <p:nvCxnSpPr>
          <p:cNvPr id="19" name="Connecteur droit 18"/>
          <p:cNvCxnSpPr/>
          <p:nvPr/>
        </p:nvCxnSpPr>
        <p:spPr>
          <a:xfrm flipV="1">
            <a:off x="2934891" y="282575"/>
            <a:ext cx="9525" cy="5640388"/>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Connecteur droit 25"/>
          <p:cNvCxnSpPr/>
          <p:nvPr/>
        </p:nvCxnSpPr>
        <p:spPr>
          <a:xfrm>
            <a:off x="5940029" y="174625"/>
            <a:ext cx="0" cy="5748338"/>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6153" name="ZoneTexte 45"/>
          <p:cNvSpPr txBox="1">
            <a:spLocks noChangeArrowheads="1"/>
          </p:cNvSpPr>
          <p:nvPr/>
        </p:nvSpPr>
        <p:spPr bwMode="auto">
          <a:xfrm>
            <a:off x="572692" y="758826"/>
            <a:ext cx="2259806" cy="2523768"/>
          </a:xfrm>
          <a:prstGeom prst="rect">
            <a:avLst/>
          </a:prstGeom>
          <a:noFill/>
          <a:ln w="9525">
            <a:noFill/>
            <a:miter lim="800000"/>
            <a:headEnd/>
            <a:tailEnd/>
          </a:ln>
        </p:spPr>
        <p:txBody>
          <a:bodyPr>
            <a:spAutoFit/>
          </a:bodyPr>
          <a:lstStyle/>
          <a:p>
            <a:pPr eaLnBrk="1" hangingPunct="1"/>
            <a:r>
              <a:rPr lang="fr-FR" altLang="fr-FR" sz="1400" b="1" dirty="0">
                <a:latin typeface="Calibri" pitchFamily="34" charset="0"/>
              </a:rPr>
              <a:t>Rôle de guidance , de « </a:t>
            </a:r>
            <a:r>
              <a:rPr lang="fr-FR" altLang="fr-FR" sz="1400" b="1" dirty="0" err="1">
                <a:latin typeface="Calibri" pitchFamily="34" charset="0"/>
              </a:rPr>
              <a:t>déformatage</a:t>
            </a:r>
            <a:r>
              <a:rPr lang="fr-FR" altLang="fr-FR" sz="1400" b="1" dirty="0">
                <a:latin typeface="Calibri" pitchFamily="34" charset="0"/>
              </a:rPr>
              <a:t> »</a:t>
            </a:r>
          </a:p>
          <a:p>
            <a:pPr eaLnBrk="1" hangingPunct="1"/>
            <a:r>
              <a:rPr lang="fr-FR" altLang="fr-FR" sz="1400" b="1" dirty="0">
                <a:latin typeface="Calibri" pitchFamily="34" charset="0"/>
              </a:rPr>
              <a:t>L’enseignant prend en compte le sujet lecteur  et le guide   dans  la création du carnet de lecture. Il engage dans l’activité  en autorisant l’expression de sa subjectivité et en autorisant la pluralité des lecture </a:t>
            </a:r>
            <a:r>
              <a:rPr lang="fr-FR" altLang="fr-FR" b="1" dirty="0">
                <a:latin typeface="Calibri" pitchFamily="34" charset="0"/>
              </a:rPr>
              <a:t>.</a:t>
            </a:r>
            <a:endParaRPr lang="fr-FR" altLang="fr-FR" dirty="0">
              <a:latin typeface="Calibri" pitchFamily="34" charset="0"/>
            </a:endParaRPr>
          </a:p>
        </p:txBody>
      </p:sp>
      <p:sp>
        <p:nvSpPr>
          <p:cNvPr id="6154" name="ZoneTexte 47"/>
          <p:cNvSpPr txBox="1">
            <a:spLocks noChangeArrowheads="1"/>
          </p:cNvSpPr>
          <p:nvPr/>
        </p:nvSpPr>
        <p:spPr bwMode="auto">
          <a:xfrm>
            <a:off x="3140869" y="889001"/>
            <a:ext cx="2670572" cy="1815882"/>
          </a:xfrm>
          <a:prstGeom prst="rect">
            <a:avLst/>
          </a:prstGeom>
          <a:noFill/>
          <a:ln w="9525">
            <a:noFill/>
            <a:miter lim="800000"/>
            <a:headEnd/>
            <a:tailEnd/>
          </a:ln>
        </p:spPr>
        <p:txBody>
          <a:bodyPr>
            <a:spAutoFit/>
          </a:bodyPr>
          <a:lstStyle/>
          <a:p>
            <a:pPr eaLnBrk="1" hangingPunct="1"/>
            <a:r>
              <a:rPr lang="fr-FR" altLang="fr-FR" sz="1600" b="1" dirty="0">
                <a:latin typeface="Calibri" pitchFamily="34" charset="0"/>
              </a:rPr>
              <a:t>Rôle de régulation et de validation.</a:t>
            </a:r>
          </a:p>
          <a:p>
            <a:pPr eaLnBrk="1" hangingPunct="1"/>
            <a:r>
              <a:rPr lang="fr-FR" altLang="fr-FR" sz="1600" b="1" dirty="0">
                <a:latin typeface="Calibri" pitchFamily="34" charset="0"/>
              </a:rPr>
              <a:t>L’enseignant  favorise l’imagination, l a création , l’expression de jugements personnels  et . encourage  la pluralité des lectures</a:t>
            </a:r>
          </a:p>
        </p:txBody>
      </p:sp>
      <p:sp>
        <p:nvSpPr>
          <p:cNvPr id="6155" name="ZoneTexte 52"/>
          <p:cNvSpPr txBox="1">
            <a:spLocks noChangeArrowheads="1"/>
          </p:cNvSpPr>
          <p:nvPr/>
        </p:nvSpPr>
        <p:spPr bwMode="auto">
          <a:xfrm>
            <a:off x="417910" y="3212977"/>
            <a:ext cx="2431256" cy="2990499"/>
          </a:xfrm>
          <a:prstGeom prst="rect">
            <a:avLst/>
          </a:prstGeom>
          <a:noFill/>
          <a:ln w="9525">
            <a:noFill/>
            <a:miter lim="800000"/>
            <a:headEnd/>
            <a:tailEnd/>
          </a:ln>
        </p:spPr>
        <p:txBody>
          <a:bodyPr wrap="square">
            <a:spAutoFit/>
          </a:bodyPr>
          <a:lstStyle/>
          <a:p>
            <a:pPr eaLnBrk="1" hangingPunct="1">
              <a:lnSpc>
                <a:spcPct val="107000"/>
              </a:lnSpc>
              <a:spcAft>
                <a:spcPts val="800"/>
              </a:spcAft>
            </a:pPr>
            <a:r>
              <a:rPr lang="fr-FR" altLang="fr-FR" sz="1600" b="1" dirty="0">
                <a:solidFill>
                  <a:srgbClr val="FF0000"/>
                </a:solidFill>
                <a:ea typeface="Calibri" pitchFamily="34" charset="0"/>
                <a:cs typeface="Times New Roman" pitchFamily="18" charset="0"/>
              </a:rPr>
              <a:t>L’élève entre dans la lecture en exprimant son ressenti, et ses réactions. Il réagit, </a:t>
            </a:r>
            <a:r>
              <a:rPr lang="fr-FR" altLang="fr-FR" sz="1600" b="1" dirty="0" smtClean="0">
                <a:solidFill>
                  <a:srgbClr val="FF0000"/>
                </a:solidFill>
                <a:ea typeface="Calibri" pitchFamily="34" charset="0"/>
                <a:cs typeface="Times New Roman" pitchFamily="18" charset="0"/>
              </a:rPr>
              <a:t>s’implique </a:t>
            </a:r>
            <a:r>
              <a:rPr lang="fr-FR" altLang="fr-FR" sz="1600" b="1" dirty="0">
                <a:solidFill>
                  <a:srgbClr val="FF0000"/>
                </a:solidFill>
                <a:ea typeface="Calibri" pitchFamily="34" charset="0"/>
                <a:cs typeface="Times New Roman" pitchFamily="18" charset="0"/>
              </a:rPr>
              <a:t>émotionnellement, prend conscience de sa subjectivité et de la réflexivité de sa lecture.  Il s’aide du tutoriel  proposé. </a:t>
            </a:r>
            <a:endParaRPr lang="fr-FR" altLang="fr-FR" sz="1600" dirty="0">
              <a:latin typeface="Calibri" pitchFamily="34" charset="0"/>
              <a:ea typeface="Calibri" pitchFamily="34" charset="0"/>
              <a:cs typeface="Times New Roman" pitchFamily="18" charset="0"/>
            </a:endParaRPr>
          </a:p>
        </p:txBody>
      </p:sp>
      <p:sp>
        <p:nvSpPr>
          <p:cNvPr id="54" name="ZoneTexte 53"/>
          <p:cNvSpPr txBox="1"/>
          <p:nvPr/>
        </p:nvSpPr>
        <p:spPr>
          <a:xfrm>
            <a:off x="2964051" y="2975675"/>
            <a:ext cx="2917556" cy="3077766"/>
          </a:xfrm>
          <a:prstGeom prst="rect">
            <a:avLst/>
          </a:prstGeom>
          <a:noFill/>
        </p:spPr>
        <p:txBody>
          <a:bodyPr>
            <a:spAutoFit/>
          </a:bodyPr>
          <a:lstStyle/>
          <a:p>
            <a:pPr algn="just" eaLnBrk="1" fontAlgn="auto" hangingPunct="1">
              <a:spcBef>
                <a:spcPts val="0"/>
              </a:spcBef>
              <a:spcAft>
                <a:spcPts val="0"/>
              </a:spcAft>
              <a:defRPr/>
            </a:pPr>
            <a:r>
              <a:rPr lang="fr-FR" sz="1600" b="1" dirty="0">
                <a:solidFill>
                  <a:srgbClr val="FF0000"/>
                </a:solidFill>
                <a:latin typeface="+mn-lt"/>
                <a:cs typeface="+mn-cs"/>
              </a:rPr>
              <a:t>L’élève  choisit parmi les fiches d’activités proposées et il propose des formes d’expression personnelles pour partager ses ressentis. Il enrichit son carnet de lectures personnelles et le met en relation avec d’autres productions artistiques. Il met son imagination au service de l’analyse, s’implique, défend ses interprétations</a:t>
            </a:r>
            <a:r>
              <a:rPr lang="fr-FR" b="1" dirty="0">
                <a:solidFill>
                  <a:srgbClr val="FF0000"/>
                </a:solidFill>
                <a:latin typeface="+mn-lt"/>
                <a:cs typeface="+mn-cs"/>
              </a:rPr>
              <a:t>.</a:t>
            </a:r>
            <a:endParaRPr lang="fr-FR" b="1" strike="sngStrike"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157" name="ZoneTexte 54"/>
          <p:cNvSpPr txBox="1">
            <a:spLocks noChangeArrowheads="1"/>
          </p:cNvSpPr>
          <p:nvPr/>
        </p:nvSpPr>
        <p:spPr bwMode="auto">
          <a:xfrm>
            <a:off x="6044804" y="2996952"/>
            <a:ext cx="2777728" cy="3286862"/>
          </a:xfrm>
          <a:prstGeom prst="rect">
            <a:avLst/>
          </a:prstGeom>
          <a:noFill/>
          <a:ln w="9525">
            <a:noFill/>
            <a:miter lim="800000"/>
            <a:headEnd/>
            <a:tailEnd/>
          </a:ln>
        </p:spPr>
        <p:txBody>
          <a:bodyPr wrap="square">
            <a:spAutoFit/>
          </a:bodyPr>
          <a:lstStyle/>
          <a:p>
            <a:pPr algn="just" eaLnBrk="1" hangingPunct="1">
              <a:lnSpc>
                <a:spcPct val="107000"/>
              </a:lnSpc>
              <a:spcAft>
                <a:spcPts val="800"/>
              </a:spcAft>
            </a:pPr>
            <a:r>
              <a:rPr lang="fr-FR" altLang="fr-FR" sz="1600" b="1" dirty="0">
                <a:solidFill>
                  <a:srgbClr val="FF0000"/>
                </a:solidFill>
                <a:ea typeface="Calibri" pitchFamily="34" charset="0"/>
                <a:cs typeface="Times New Roman" pitchFamily="18" charset="0"/>
              </a:rPr>
              <a:t>L’élève travaille en autonomie, il crée son carnet, choisit ses entrées, sa forme et prend du recul sur ses émotions de lecteur en les interprétant et en les mettant en perspective . Elles deviennent un tremplin pour se penser comme sujet-lecteur et citoyen en formation</a:t>
            </a:r>
            <a:r>
              <a:rPr lang="fr-FR" altLang="fr-FR" b="1" dirty="0">
                <a:solidFill>
                  <a:srgbClr val="FF0000"/>
                </a:solidFill>
                <a:ea typeface="Calibri" pitchFamily="34" charset="0"/>
                <a:cs typeface="Times New Roman" pitchFamily="18" charset="0"/>
              </a:rPr>
              <a:t>.</a:t>
            </a:r>
          </a:p>
        </p:txBody>
      </p:sp>
      <p:sp>
        <p:nvSpPr>
          <p:cNvPr id="6158" name="ZoneTexte 59"/>
          <p:cNvSpPr txBox="1">
            <a:spLocks noChangeArrowheads="1"/>
          </p:cNvSpPr>
          <p:nvPr/>
        </p:nvSpPr>
        <p:spPr bwMode="auto">
          <a:xfrm>
            <a:off x="504825" y="5978526"/>
            <a:ext cx="8390335" cy="1200329"/>
          </a:xfrm>
          <a:prstGeom prst="rect">
            <a:avLst/>
          </a:prstGeom>
          <a:noFill/>
          <a:ln w="9525">
            <a:noFill/>
            <a:miter lim="800000"/>
            <a:headEnd/>
            <a:tailEnd/>
          </a:ln>
        </p:spPr>
        <p:txBody>
          <a:bodyPr>
            <a:spAutoFit/>
          </a:bodyPr>
          <a:lstStyle/>
          <a:p>
            <a:pPr eaLnBrk="1" hangingPunct="1"/>
            <a:r>
              <a:rPr lang="fr-FR" altLang="fr-FR" dirty="0" smtClean="0">
                <a:latin typeface="Calibri" pitchFamily="34" charset="0"/>
              </a:rPr>
              <a:t>I</a:t>
            </a:r>
          </a:p>
          <a:p>
            <a:pPr eaLnBrk="1" hangingPunct="1"/>
            <a:r>
              <a:rPr lang="fr-FR" altLang="fr-FR" dirty="0" smtClean="0">
                <a:latin typeface="Calibri" pitchFamily="34" charset="0"/>
              </a:rPr>
              <a:t>initiative </a:t>
            </a:r>
            <a:r>
              <a:rPr lang="fr-FR" altLang="fr-FR" dirty="0">
                <a:latin typeface="Calibri" pitchFamily="34" charset="0"/>
              </a:rPr>
              <a:t>au cours du cycle du baccalauréat professionnel : </a:t>
            </a:r>
            <a:r>
              <a:rPr lang="fr-FR" altLang="fr-FR" dirty="0" smtClean="0">
                <a:latin typeface="Calibri" pitchFamily="34" charset="0"/>
              </a:rPr>
              <a:t> </a:t>
            </a:r>
            <a:r>
              <a:rPr lang="fr-FR" altLang="fr-FR" dirty="0">
                <a:latin typeface="Calibri" pitchFamily="34" charset="0"/>
              </a:rPr>
              <a:t>part de l’enseignant                        part de l’élève</a:t>
            </a:r>
          </a:p>
          <a:p>
            <a:pPr eaLnBrk="1" hangingPunct="1"/>
            <a:endParaRPr lang="fr-FR" altLang="fr-FR" dirty="0">
              <a:latin typeface="Calibri" pitchFamily="34" charset="0"/>
            </a:endParaRPr>
          </a:p>
        </p:txBody>
      </p:sp>
      <p:sp>
        <p:nvSpPr>
          <p:cNvPr id="61" name="Rectangle 60"/>
          <p:cNvSpPr/>
          <p:nvPr/>
        </p:nvSpPr>
        <p:spPr>
          <a:xfrm>
            <a:off x="8028384" y="6381328"/>
            <a:ext cx="675084" cy="3429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solidFill>
                <a:schemeClr val="accent1">
                  <a:lumMod val="40000"/>
                  <a:lumOff val="60000"/>
                </a:schemeClr>
              </a:solidFill>
            </a:endParaRPr>
          </a:p>
        </p:txBody>
      </p:sp>
      <p:sp>
        <p:nvSpPr>
          <p:cNvPr id="62" name="Rectangle 61"/>
          <p:cNvSpPr/>
          <p:nvPr/>
        </p:nvSpPr>
        <p:spPr>
          <a:xfrm>
            <a:off x="1979712" y="6515100"/>
            <a:ext cx="676275" cy="3429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6161" name="ZoneTexte 17"/>
          <p:cNvSpPr txBox="1">
            <a:spLocks noChangeArrowheads="1"/>
          </p:cNvSpPr>
          <p:nvPr/>
        </p:nvSpPr>
        <p:spPr bwMode="auto">
          <a:xfrm>
            <a:off x="6055519" y="764704"/>
            <a:ext cx="2670572" cy="2308324"/>
          </a:xfrm>
          <a:prstGeom prst="rect">
            <a:avLst/>
          </a:prstGeom>
          <a:noFill/>
          <a:ln w="9525">
            <a:noFill/>
            <a:miter lim="800000"/>
            <a:headEnd/>
            <a:tailEnd/>
          </a:ln>
        </p:spPr>
        <p:txBody>
          <a:bodyPr wrap="square">
            <a:spAutoFit/>
          </a:bodyPr>
          <a:lstStyle/>
          <a:p>
            <a:pPr eaLnBrk="1" hangingPunct="1"/>
            <a:r>
              <a:rPr lang="fr-FR" altLang="fr-FR" b="1" dirty="0">
                <a:latin typeface="Calibri" pitchFamily="34" charset="0"/>
              </a:rPr>
              <a:t>L’enseignant observe  et échange avec le lecteur. Il favorise le débat interprétatif  et ouvre  de nouvelles perspectives : intertextualité,  </a:t>
            </a:r>
            <a:r>
              <a:rPr lang="fr-FR" altLang="fr-FR" b="1" dirty="0" smtClean="0">
                <a:latin typeface="Calibri" pitchFamily="34" charset="0"/>
              </a:rPr>
              <a:t>mise en débat de questions </a:t>
            </a:r>
            <a:r>
              <a:rPr lang="fr-FR" altLang="fr-FR" b="1" dirty="0">
                <a:latin typeface="Calibri" pitchFamily="34" charset="0"/>
              </a:rPr>
              <a:t>universelles .</a:t>
            </a:r>
            <a:endParaRPr lang="fr-FR" altLang="fr-FR" dirty="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i="1" dirty="0" smtClean="0"/>
              <a:t>Séance 1 : Quel est le projet de l'auteur ?</a:t>
            </a:r>
            <a:r>
              <a:rPr lang="fr-FR" dirty="0" smtClean="0"/>
              <a:t>  (2 heures) </a:t>
            </a:r>
            <a:endParaRPr lang="fr-FR" dirty="0"/>
          </a:p>
        </p:txBody>
      </p:sp>
      <p:sp>
        <p:nvSpPr>
          <p:cNvPr id="5" name="Espace réservé du contenu 4"/>
          <p:cNvSpPr>
            <a:spLocks noGrp="1"/>
          </p:cNvSpPr>
          <p:nvPr>
            <p:ph sz="quarter" idx="1"/>
          </p:nvPr>
        </p:nvSpPr>
        <p:spPr/>
        <p:txBody>
          <a:bodyPr>
            <a:normAutofit fontScale="85000" lnSpcReduction="20000"/>
          </a:bodyPr>
          <a:lstStyle/>
          <a:p>
            <a:pPr>
              <a:buNone/>
            </a:pPr>
            <a:r>
              <a:rPr lang="fr-FR" dirty="0" smtClean="0"/>
              <a:t>A Il s’agit de découvrir  de l’</a:t>
            </a:r>
            <a:r>
              <a:rPr lang="fr-FR" dirty="0" err="1" smtClean="0"/>
              <a:t>oeuvre</a:t>
            </a:r>
            <a:r>
              <a:rPr lang="fr-FR" dirty="0" smtClean="0"/>
              <a:t>  par l’analyse : </a:t>
            </a:r>
          </a:p>
          <a:p>
            <a:pPr>
              <a:buFont typeface="Wingdings" pitchFamily="2" charset="2"/>
              <a:buChar char="q"/>
            </a:pPr>
            <a:r>
              <a:rPr lang="fr-FR" dirty="0" smtClean="0"/>
              <a:t>Titre :  </a:t>
            </a:r>
            <a:r>
              <a:rPr lang="fr-FR" dirty="0" smtClean="0">
                <a:solidFill>
                  <a:srgbClr val="FF0000"/>
                </a:solidFill>
              </a:rPr>
              <a:t>Une</a:t>
            </a:r>
            <a:r>
              <a:rPr lang="fr-FR" dirty="0" smtClean="0"/>
              <a:t> forêt  d’</a:t>
            </a:r>
            <a:r>
              <a:rPr lang="fr-FR" dirty="0" smtClean="0">
                <a:solidFill>
                  <a:srgbClr val="00B050"/>
                </a:solidFill>
              </a:rPr>
              <a:t>arbres</a:t>
            </a:r>
            <a:r>
              <a:rPr lang="fr-FR" dirty="0" smtClean="0"/>
              <a:t> </a:t>
            </a:r>
            <a:r>
              <a:rPr lang="fr-FR" b="1" dirty="0" smtClean="0"/>
              <a:t>creux</a:t>
            </a:r>
            <a:r>
              <a:rPr lang="fr-FR" dirty="0" smtClean="0"/>
              <a:t> / Métaphore ?</a:t>
            </a:r>
          </a:p>
          <a:p>
            <a:pPr>
              <a:buFont typeface="Wingdings" pitchFamily="2" charset="2"/>
              <a:buChar char="q"/>
            </a:pPr>
            <a:r>
              <a:rPr lang="fr-FR" dirty="0" smtClean="0"/>
              <a:t> Dessin de </a:t>
            </a:r>
            <a:r>
              <a:rPr lang="fr-FR" dirty="0" err="1" smtClean="0"/>
              <a:t>B.Fritta</a:t>
            </a:r>
            <a:r>
              <a:rPr lang="fr-FR" dirty="0" smtClean="0"/>
              <a:t>: Transport  </a:t>
            </a:r>
          </a:p>
          <a:p>
            <a:pPr>
              <a:buFont typeface="Wingdings" pitchFamily="2" charset="2"/>
              <a:buChar char="q"/>
            </a:pPr>
            <a:r>
              <a:rPr lang="fr-FR" dirty="0" smtClean="0"/>
              <a:t> Des chapitres</a:t>
            </a:r>
          </a:p>
          <a:p>
            <a:pPr>
              <a:buNone/>
            </a:pPr>
            <a:r>
              <a:rPr lang="fr-FR" dirty="0" smtClean="0"/>
              <a:t>Questionnement possible : </a:t>
            </a:r>
          </a:p>
          <a:p>
            <a:pPr lvl="0">
              <a:buFont typeface="Wingdings" pitchFamily="2" charset="2"/>
              <a:buChar char="§"/>
            </a:pPr>
            <a:r>
              <a:rPr lang="fr-FR" dirty="0" smtClean="0"/>
              <a:t>Quels titres de chapitres vous semblent liés directement ou par implicitement, au dessin de première de couverture ? </a:t>
            </a:r>
          </a:p>
          <a:p>
            <a:pPr lvl="0">
              <a:buFont typeface="Wingdings" pitchFamily="2" charset="2"/>
              <a:buChar char="§"/>
            </a:pPr>
            <a:r>
              <a:rPr lang="fr-FR" dirty="0" smtClean="0"/>
              <a:t>Quels sont les points communs entre les autres titres ? </a:t>
            </a:r>
          </a:p>
          <a:p>
            <a:pPr lvl="0">
              <a:buNone/>
            </a:pPr>
            <a:r>
              <a:rPr lang="fr-FR" dirty="0" smtClean="0"/>
              <a:t>Certains semblent désigner des personnages, des objets ou des faits plus individualisés. </a:t>
            </a:r>
          </a:p>
          <a:p>
            <a:pPr lvl="0">
              <a:buNone/>
            </a:pPr>
            <a:r>
              <a:rPr lang="fr-FR" dirty="0" smtClean="0"/>
              <a:t>Certains ont une connotation apparemment plus positive que les autres </a:t>
            </a:r>
          </a:p>
          <a:p>
            <a:pPr lvl="0">
              <a:buNone/>
            </a:pPr>
            <a:r>
              <a:rPr lang="fr-FR" dirty="0" smtClean="0"/>
              <a:t>Identifier la représentation de deux formes d’expression artistique : dessin et musique. </a:t>
            </a:r>
          </a:p>
          <a:p>
            <a:pPr lvl="0">
              <a:buNone/>
            </a:pPr>
            <a:r>
              <a:rPr lang="fr-FR" dirty="0" smtClean="0"/>
              <a:t> Gros plan sur  Convoi = idée de </a:t>
            </a:r>
            <a:r>
              <a:rPr lang="fr-FR" dirty="0" err="1" smtClean="0"/>
              <a:t>mvt</a:t>
            </a:r>
            <a:r>
              <a:rPr lang="fr-FR" dirty="0" smtClean="0"/>
              <a:t> // autres titres plus statiques</a:t>
            </a:r>
          </a:p>
          <a:p>
            <a:pPr lvl="0">
              <a:buFont typeface="Wingdings" pitchFamily="2" charset="2"/>
              <a:buChar char="q"/>
            </a:pPr>
            <a:r>
              <a:rPr lang="fr-FR" dirty="0" smtClean="0"/>
              <a:t>Du résumé en quatrième de couverture</a:t>
            </a:r>
          </a:p>
          <a:p>
            <a:pPr>
              <a:buNone/>
            </a:pPr>
            <a:endParaRPr lang="fr-FR" dirty="0"/>
          </a:p>
        </p:txBody>
      </p:sp>
      <p:sp>
        <p:nvSpPr>
          <p:cNvPr id="1028" name="AutoShape 4" descr="Résultat de recherche d'images pour &quot;Bedrich Fritta dessin transport&quot;"/>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descr="Résultat de recherche d'images pour &quot;Bedrich Fritta dessin transport&quot;"/>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8676" name="Picture 4" descr="Afficher l'image d'origine"/>
          <p:cNvPicPr>
            <a:picLocks noChangeAspect="1" noChangeArrowheads="1"/>
          </p:cNvPicPr>
          <p:nvPr/>
        </p:nvPicPr>
        <p:blipFill>
          <a:blip r:embed="rId2" cstate="print"/>
          <a:srcRect/>
          <a:stretch>
            <a:fillRect/>
          </a:stretch>
        </p:blipFill>
        <p:spPr bwMode="auto">
          <a:xfrm>
            <a:off x="971600" y="379380"/>
            <a:ext cx="7128792" cy="535387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7467600" cy="1228998"/>
          </a:xfrm>
        </p:spPr>
        <p:txBody>
          <a:bodyPr>
            <a:normAutofit/>
          </a:bodyPr>
          <a:lstStyle/>
          <a:p>
            <a:r>
              <a:rPr lang="fr-FR" dirty="0" smtClean="0"/>
              <a:t> B </a:t>
            </a:r>
            <a:r>
              <a:rPr lang="fr-FR" dirty="0" err="1" smtClean="0"/>
              <a:t>Contextualisation</a:t>
            </a:r>
            <a:r>
              <a:rPr lang="fr-FR" dirty="0" smtClean="0"/>
              <a:t>  indispensable   dans l’histoire</a:t>
            </a:r>
            <a:endParaRPr lang="fr-FR" dirty="0"/>
          </a:p>
        </p:txBody>
      </p:sp>
      <p:sp>
        <p:nvSpPr>
          <p:cNvPr id="3" name="Espace réservé du contenu 2"/>
          <p:cNvSpPr>
            <a:spLocks noGrp="1"/>
          </p:cNvSpPr>
          <p:nvPr>
            <p:ph sz="quarter" idx="1"/>
          </p:nvPr>
        </p:nvSpPr>
        <p:spPr>
          <a:xfrm>
            <a:off x="457200" y="1412776"/>
            <a:ext cx="7467600" cy="5061176"/>
          </a:xfrm>
        </p:spPr>
        <p:txBody>
          <a:bodyPr>
            <a:normAutofit fontScale="25000" lnSpcReduction="20000"/>
          </a:bodyPr>
          <a:lstStyle/>
          <a:p>
            <a:pPr>
              <a:buNone/>
            </a:pPr>
            <a:endParaRPr lang="fr-FR" dirty="0" smtClean="0"/>
          </a:p>
          <a:p>
            <a:pPr algn="ctr">
              <a:buNone/>
            </a:pPr>
            <a:r>
              <a:rPr lang="fr-FR" sz="3300" dirty="0" smtClean="0"/>
              <a:t>Pistes de  recherche</a:t>
            </a:r>
          </a:p>
          <a:p>
            <a:pPr>
              <a:buFont typeface="Wingdings" pitchFamily="2" charset="2"/>
              <a:buChar char="§"/>
            </a:pPr>
            <a:r>
              <a:rPr lang="fr-FR" sz="6400" dirty="0" smtClean="0"/>
              <a:t>Géographique  : Localisation de la </a:t>
            </a:r>
            <a:r>
              <a:rPr lang="fr-FR" sz="6400" dirty="0" err="1" smtClean="0"/>
              <a:t>Bohéme</a:t>
            </a:r>
            <a:r>
              <a:rPr lang="fr-FR" sz="6400" dirty="0" smtClean="0"/>
              <a:t> et de </a:t>
            </a:r>
            <a:r>
              <a:rPr lang="fr-FR" sz="6400" dirty="0" err="1" smtClean="0"/>
              <a:t>Térézin</a:t>
            </a:r>
            <a:r>
              <a:rPr lang="fr-FR" sz="6400" dirty="0" smtClean="0"/>
              <a:t>  (</a:t>
            </a:r>
            <a:r>
              <a:rPr lang="fr-FR" sz="6400" dirty="0" err="1" smtClean="0"/>
              <a:t>Theresienstadt</a:t>
            </a:r>
            <a:r>
              <a:rPr lang="fr-FR" sz="6400" dirty="0" smtClean="0"/>
              <a:t>)</a:t>
            </a:r>
          </a:p>
          <a:p>
            <a:pPr>
              <a:buFont typeface="Wingdings" pitchFamily="2" charset="2"/>
              <a:buChar char="§"/>
            </a:pPr>
            <a:r>
              <a:rPr lang="fr-FR" sz="6400" dirty="0" smtClean="0"/>
              <a:t>Lexique : Chercher la définition des  mots :  ghetto/ camp de concentration/camp d’extermination/ propagande</a:t>
            </a:r>
          </a:p>
          <a:p>
            <a:pPr>
              <a:buFont typeface="Wingdings" pitchFamily="2" charset="2"/>
              <a:buChar char="§"/>
            </a:pPr>
            <a:r>
              <a:rPr lang="fr-FR" sz="6400" dirty="0" smtClean="0"/>
              <a:t>Spécificité de </a:t>
            </a:r>
            <a:r>
              <a:rPr lang="fr-FR" sz="6400" dirty="0" err="1" smtClean="0"/>
              <a:t>Térézin</a:t>
            </a:r>
            <a:endParaRPr lang="fr-FR" sz="6400" dirty="0" smtClean="0"/>
          </a:p>
          <a:p>
            <a:pPr>
              <a:buNone/>
            </a:pPr>
            <a:endParaRPr lang="fr-FR" sz="6400" dirty="0" smtClean="0"/>
          </a:p>
          <a:p>
            <a:pPr>
              <a:buNone/>
            </a:pPr>
            <a:r>
              <a:rPr lang="fr-FR" sz="6400" dirty="0" err="1" smtClean="0"/>
              <a:t>Sitographie</a:t>
            </a:r>
            <a:r>
              <a:rPr lang="fr-FR" sz="6400" dirty="0" smtClean="0"/>
              <a:t> proposée sur </a:t>
            </a:r>
            <a:r>
              <a:rPr lang="fr-FR" sz="6400" dirty="0" err="1" smtClean="0"/>
              <a:t>Térézin</a:t>
            </a:r>
            <a:r>
              <a:rPr lang="fr-FR" sz="6400" dirty="0" smtClean="0"/>
              <a:t>  </a:t>
            </a:r>
          </a:p>
          <a:p>
            <a:pPr lvl="0">
              <a:buFont typeface="Arial" pitchFamily="34" charset="0"/>
              <a:buChar char="•"/>
            </a:pPr>
            <a:r>
              <a:rPr lang="fr-FR" sz="6400" dirty="0" smtClean="0">
                <a:hlinkClick r:id="rId2"/>
              </a:rPr>
              <a:t>https://fr.wikipedia.org/wiki/Camp_de_concentration_de_Theresienstadt</a:t>
            </a:r>
            <a:r>
              <a:rPr lang="fr-FR" sz="6400" dirty="0" smtClean="0"/>
              <a:t> </a:t>
            </a:r>
          </a:p>
          <a:p>
            <a:pPr lvl="0">
              <a:buFont typeface="Arial" pitchFamily="34" charset="0"/>
              <a:buChar char="•"/>
            </a:pPr>
            <a:r>
              <a:rPr lang="fr-FR" sz="6400" b="1" dirty="0" smtClean="0"/>
              <a:t> Encyclopédie </a:t>
            </a:r>
            <a:r>
              <a:rPr lang="fr-FR" sz="6400" b="1" dirty="0" err="1" smtClean="0"/>
              <a:t>multimedia</a:t>
            </a:r>
            <a:r>
              <a:rPr lang="fr-FR" sz="6400" b="1" dirty="0" smtClean="0"/>
              <a:t> de la Shoah : </a:t>
            </a:r>
            <a:r>
              <a:rPr lang="fr-FR" sz="6400" dirty="0" smtClean="0">
                <a:hlinkClick r:id="rId3"/>
              </a:rPr>
              <a:t>http://www.ushmm.org/wlc/fr/article.php?ModuleId=175</a:t>
            </a:r>
            <a:r>
              <a:rPr lang="fr-FR" sz="6400" dirty="0" smtClean="0"/>
              <a:t> </a:t>
            </a:r>
          </a:p>
          <a:p>
            <a:pPr lvl="0">
              <a:buFont typeface="Arial" pitchFamily="34" charset="0"/>
              <a:buChar char="•"/>
            </a:pPr>
            <a:r>
              <a:rPr lang="fr-FR" sz="6400" b="1" dirty="0" smtClean="0"/>
              <a:t>Extrait du film de propagande nazie sur le camp de </a:t>
            </a:r>
            <a:r>
              <a:rPr lang="fr-FR" sz="6400" b="1" dirty="0" err="1" smtClean="0"/>
              <a:t>Terezin</a:t>
            </a:r>
            <a:r>
              <a:rPr lang="fr-FR" sz="6400" b="1" dirty="0" smtClean="0"/>
              <a:t> </a:t>
            </a:r>
            <a:endParaRPr lang="fr-FR" sz="6400" dirty="0" smtClean="0"/>
          </a:p>
          <a:p>
            <a:pPr>
              <a:buNone/>
            </a:pPr>
            <a:r>
              <a:rPr lang="fr-FR" sz="6400" dirty="0" smtClean="0">
                <a:hlinkClick r:id="rId4"/>
              </a:rPr>
              <a:t>https://www.youtube.com/watch?v=aYzO9KCKjzs</a:t>
            </a:r>
            <a:r>
              <a:rPr lang="fr-FR" sz="6400" dirty="0" smtClean="0"/>
              <a:t> </a:t>
            </a:r>
          </a:p>
          <a:p>
            <a:pPr lvl="0">
              <a:buFont typeface="Arial" pitchFamily="34" charset="0"/>
              <a:buChar char="•"/>
            </a:pPr>
            <a:r>
              <a:rPr lang="fr-FR" sz="6400" b="1" dirty="0" smtClean="0"/>
              <a:t>Film de propagande nazie sur le camp de </a:t>
            </a:r>
            <a:r>
              <a:rPr lang="fr-FR" sz="6400" b="1" dirty="0" err="1" smtClean="0"/>
              <a:t>Terezin</a:t>
            </a:r>
            <a:r>
              <a:rPr lang="fr-FR" sz="6400" b="1" dirty="0" smtClean="0"/>
              <a:t> :</a:t>
            </a:r>
            <a:endParaRPr lang="fr-FR" sz="6400" dirty="0" smtClean="0"/>
          </a:p>
          <a:p>
            <a:pPr lvl="0">
              <a:buNone/>
            </a:pPr>
            <a:r>
              <a:rPr lang="fr-FR" sz="6400" dirty="0" smtClean="0">
                <a:hlinkClick r:id="rId5"/>
              </a:rPr>
              <a:t>https://fr.wikipedia.org/wiki/Theresienstadt_(film)</a:t>
            </a:r>
            <a:endParaRPr lang="fr-FR" sz="6400" dirty="0" smtClean="0"/>
          </a:p>
          <a:p>
            <a:pPr lvl="0">
              <a:buFont typeface="Arial" pitchFamily="34" charset="0"/>
              <a:buChar char="•"/>
            </a:pPr>
            <a:endParaRPr lang="fr-FR" sz="6400" dirty="0" smtClean="0"/>
          </a:p>
          <a:p>
            <a:pPr>
              <a:buNone/>
            </a:pPr>
            <a:r>
              <a:rPr lang="fr-FR" sz="6400" dirty="0" smtClean="0"/>
              <a:t>Document complémentaire : article du Monde "</a:t>
            </a:r>
            <a:r>
              <a:rPr lang="fr-FR" sz="6400" dirty="0" err="1" smtClean="0"/>
              <a:t>Térezin</a:t>
            </a:r>
            <a:r>
              <a:rPr lang="fr-FR" sz="6400" dirty="0" smtClean="0"/>
              <a:t> chantait" source LE MONDE | 06.05.2005 | Par Alain </a:t>
            </a:r>
            <a:r>
              <a:rPr lang="fr-FR" sz="6400" dirty="0" err="1" smtClean="0"/>
              <a:t>Lompech</a:t>
            </a:r>
            <a:r>
              <a:rPr lang="fr-FR" sz="6400" dirty="0" smtClean="0"/>
              <a:t> </a:t>
            </a:r>
          </a:p>
          <a:p>
            <a:pPr>
              <a:buNone/>
            </a:pPr>
            <a:endParaRPr lang="fr-FR" sz="6400" dirty="0" smtClean="0"/>
          </a:p>
          <a:p>
            <a:pPr>
              <a:buNone/>
            </a:pPr>
            <a:r>
              <a:rPr lang="fr-FR" sz="6400" b="1" dirty="0" smtClean="0"/>
              <a:t>Travail hors la classe</a:t>
            </a:r>
            <a:r>
              <a:rPr lang="fr-FR" sz="6400" dirty="0" smtClean="0"/>
              <a:t> : Effectuer une recherche biographique sur A. </a:t>
            </a:r>
            <a:r>
              <a:rPr lang="fr-FR" sz="6400" dirty="0" err="1" smtClean="0"/>
              <a:t>Choplin</a:t>
            </a:r>
            <a:r>
              <a:rPr lang="fr-FR" sz="6400" dirty="0" smtClean="0"/>
              <a:t> (site </a:t>
            </a:r>
            <a:r>
              <a:rPr lang="fr-FR" sz="6400" dirty="0" err="1" smtClean="0"/>
              <a:t>Arald</a:t>
            </a:r>
            <a:r>
              <a:rPr lang="fr-FR" sz="6400" dirty="0" smtClean="0"/>
              <a:t>) et sur </a:t>
            </a:r>
            <a:r>
              <a:rPr lang="fr-FR" sz="6400" dirty="0" err="1" smtClean="0"/>
              <a:t>B.Fritta</a:t>
            </a:r>
            <a:r>
              <a:rPr lang="fr-FR" sz="6400" dirty="0" smtClean="0"/>
              <a:t> (et  en garder trace dans le journal de séquence</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Séance 2 : Quand la littérature lève le voile ? (2 heures)</a:t>
            </a:r>
            <a:endParaRPr lang="fr-FR" dirty="0"/>
          </a:p>
        </p:txBody>
      </p:sp>
      <p:sp>
        <p:nvSpPr>
          <p:cNvPr id="3" name="Espace réservé du contenu 2"/>
          <p:cNvSpPr>
            <a:spLocks noGrp="1"/>
          </p:cNvSpPr>
          <p:nvPr>
            <p:ph sz="quarter" idx="1"/>
          </p:nvPr>
        </p:nvSpPr>
        <p:spPr/>
        <p:txBody>
          <a:bodyPr>
            <a:normAutofit/>
          </a:bodyPr>
          <a:lstStyle/>
          <a:p>
            <a:pPr>
              <a:buNone/>
            </a:pPr>
            <a:r>
              <a:rPr lang="fr-FR" dirty="0" smtClean="0"/>
              <a:t>Lecture du « tableau »  (chapitre) 1 :  Les deux ormes</a:t>
            </a:r>
          </a:p>
          <a:p>
            <a:pPr>
              <a:buNone/>
            </a:pPr>
            <a:r>
              <a:rPr lang="fr-FR" dirty="0" smtClean="0"/>
              <a:t>	Écoute des premières lignes du roman lues par A. </a:t>
            </a:r>
            <a:r>
              <a:rPr lang="fr-FR" dirty="0" err="1" smtClean="0"/>
              <a:t>Choplin</a:t>
            </a:r>
            <a:r>
              <a:rPr lang="fr-FR" dirty="0" smtClean="0"/>
              <a:t> dans l'émission de France Culture : Les bonnes feuilles. </a:t>
            </a:r>
          </a:p>
          <a:p>
            <a:pPr>
              <a:buNone/>
            </a:pPr>
            <a:r>
              <a:rPr lang="fr-FR" dirty="0" smtClean="0"/>
              <a:t>	Puis les élèves poursuivent en autonomie la découverte du texte.</a:t>
            </a:r>
          </a:p>
          <a:p>
            <a:pPr>
              <a:buNone/>
            </a:pPr>
            <a:r>
              <a:rPr lang="fr-FR" dirty="0" smtClean="0"/>
              <a:t> 	Ils doivent donner une couleur, une odeur, une texture, une musique et un adjectif qui expriment leurs ressenti à cette lecture. Ils peuvent ici aussi consigner leurs hypothèses  de lecture.</a:t>
            </a:r>
          </a:p>
          <a:p>
            <a:pPr>
              <a:buNone/>
            </a:pPr>
            <a:endParaRPr lang="fr-FR" dirty="0" smtClean="0"/>
          </a:p>
          <a:p>
            <a:pPr>
              <a:buNone/>
            </a:pPr>
            <a:endParaRPr lang="fr-FR" dirty="0" smtClean="0"/>
          </a:p>
          <a:p>
            <a:pPr>
              <a:buNone/>
            </a:pPr>
            <a:endParaRPr lang="fr-FR" dirty="0" smtClean="0"/>
          </a:p>
          <a:p>
            <a:pPr>
              <a:buNone/>
            </a:pP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Lecture analytique : « Voila ce que </a:t>
            </a:r>
            <a:r>
              <a:rPr lang="fr-FR" dirty="0" err="1" smtClean="0"/>
              <a:t>Bedrich</a:t>
            </a:r>
            <a:r>
              <a:rPr lang="fr-FR" dirty="0" smtClean="0"/>
              <a:t> » à la fin </a:t>
            </a:r>
            <a:endParaRPr lang="fr-FR" dirty="0"/>
          </a:p>
        </p:txBody>
      </p:sp>
      <p:sp>
        <p:nvSpPr>
          <p:cNvPr id="3" name="Espace réservé du contenu 2"/>
          <p:cNvSpPr>
            <a:spLocks noGrp="1"/>
          </p:cNvSpPr>
          <p:nvPr>
            <p:ph sz="quarter" idx="1"/>
          </p:nvPr>
        </p:nvSpPr>
        <p:spPr/>
        <p:txBody>
          <a:bodyPr>
            <a:normAutofit fontScale="85000" lnSpcReduction="10000"/>
          </a:bodyPr>
          <a:lstStyle/>
          <a:p>
            <a:pPr>
              <a:buNone/>
            </a:pPr>
            <a:endParaRPr lang="fr-FR" dirty="0" smtClean="0"/>
          </a:p>
          <a:p>
            <a:pPr>
              <a:buNone/>
            </a:pPr>
            <a:r>
              <a:rPr lang="fr-FR" dirty="0" smtClean="0"/>
              <a:t>	PBQ:  Comment le paysage évoque-t-il la découverte du camp de </a:t>
            </a:r>
            <a:r>
              <a:rPr lang="fr-FR" dirty="0" err="1" smtClean="0"/>
              <a:t>Térézin</a:t>
            </a:r>
            <a:r>
              <a:rPr lang="fr-FR" dirty="0" smtClean="0"/>
              <a:t> et se fait –il prémonitoire  ? </a:t>
            </a:r>
          </a:p>
          <a:p>
            <a:pPr>
              <a:buNone/>
            </a:pPr>
            <a:endParaRPr lang="fr-FR" dirty="0" smtClean="0"/>
          </a:p>
          <a:p>
            <a:pPr>
              <a:buNone/>
            </a:pPr>
            <a:r>
              <a:rPr lang="fr-FR" dirty="0" smtClean="0"/>
              <a:t>Trois strates  de lecture possibles :</a:t>
            </a:r>
          </a:p>
          <a:p>
            <a:pPr>
              <a:buNone/>
            </a:pPr>
            <a:endParaRPr lang="fr-FR" dirty="0" smtClean="0"/>
          </a:p>
          <a:p>
            <a:pPr marL="457200" indent="-457200">
              <a:buFont typeface="+mj-lt"/>
              <a:buAutoNum type="arabicPeriod"/>
            </a:pPr>
            <a:r>
              <a:rPr lang="fr-FR" dirty="0" smtClean="0"/>
              <a:t>Description du  paysage :  arbres et place +lexique du regard </a:t>
            </a:r>
          </a:p>
          <a:p>
            <a:pPr marL="457200" indent="-457200">
              <a:buFont typeface="+mj-lt"/>
              <a:buAutoNum type="arabicPeriod"/>
            </a:pPr>
            <a:r>
              <a:rPr lang="fr-FR" dirty="0" smtClean="0"/>
              <a:t>Un regard d’artistes (</a:t>
            </a:r>
            <a:r>
              <a:rPr lang="fr-FR" dirty="0" err="1" smtClean="0"/>
              <a:t>Bedrich</a:t>
            </a:r>
            <a:r>
              <a:rPr lang="fr-FR" dirty="0" smtClean="0"/>
              <a:t> +</a:t>
            </a:r>
            <a:r>
              <a:rPr lang="fr-FR" dirty="0" err="1" smtClean="0"/>
              <a:t>Choplin</a:t>
            </a:r>
            <a:r>
              <a:rPr lang="fr-FR" dirty="0" smtClean="0"/>
              <a:t>) : champ lexical de la musique /hypotypose </a:t>
            </a:r>
          </a:p>
          <a:p>
            <a:pPr marL="457200" indent="-457200">
              <a:buFont typeface="+mj-lt"/>
              <a:buAutoNum type="arabicPeriod"/>
            </a:pPr>
            <a:r>
              <a:rPr lang="fr-FR" dirty="0" smtClean="0"/>
              <a:t> Une sombre prémonition : mensonge et issue finale : mort/introspection</a:t>
            </a:r>
          </a:p>
          <a:p>
            <a:pPr>
              <a:buNone/>
            </a:pPr>
            <a:r>
              <a:rPr lang="fr-FR" dirty="0" smtClean="0"/>
              <a:t> </a:t>
            </a:r>
          </a:p>
          <a:p>
            <a:pPr>
              <a:buNone/>
            </a:pPr>
            <a:endParaRPr lang="fr-FR" dirty="0" smtClean="0"/>
          </a:p>
          <a:p>
            <a:pPr algn="ctr">
              <a:buNone/>
            </a:pPr>
            <a:r>
              <a:rPr lang="fr-FR" dirty="0" smtClean="0"/>
              <a:t> </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Gros plan sur un extrait qui donne une clé de lecture importante</a:t>
            </a:r>
            <a:endParaRPr lang="fr-FR" dirty="0"/>
          </a:p>
        </p:txBody>
      </p:sp>
      <p:sp>
        <p:nvSpPr>
          <p:cNvPr id="3" name="Espace réservé du contenu 2"/>
          <p:cNvSpPr>
            <a:spLocks noGrp="1"/>
          </p:cNvSpPr>
          <p:nvPr>
            <p:ph sz="quarter" idx="1"/>
          </p:nvPr>
        </p:nvSpPr>
        <p:spPr/>
        <p:txBody>
          <a:bodyPr/>
          <a:lstStyle/>
          <a:p>
            <a:pPr>
              <a:buNone/>
            </a:pPr>
            <a:r>
              <a:rPr lang="fr-FR" dirty="0" smtClean="0"/>
              <a:t>	Voilà peut-être pour ce qui est de ce regard du premier jour porté par </a:t>
            </a:r>
            <a:r>
              <a:rPr lang="fr-FR" dirty="0" err="1" smtClean="0"/>
              <a:t>Bedrich</a:t>
            </a:r>
            <a:r>
              <a:rPr lang="fr-FR" dirty="0" smtClean="0"/>
              <a:t> sur les deux ormes de la place de </a:t>
            </a:r>
            <a:r>
              <a:rPr lang="fr-FR" dirty="0" err="1" smtClean="0"/>
              <a:t>Terezin</a:t>
            </a:r>
            <a:r>
              <a:rPr lang="fr-FR" dirty="0" smtClean="0"/>
              <a:t>. S’y entrelacent, en lisière de cette désolation, </a:t>
            </a:r>
            <a:r>
              <a:rPr lang="fr-FR" dirty="0" smtClean="0">
                <a:solidFill>
                  <a:srgbClr val="FF0000"/>
                </a:solidFill>
              </a:rPr>
              <a:t>l’élan et la contrainte, la vérité et l’illusion, le vivant et le mort</a:t>
            </a:r>
            <a:r>
              <a:rPr lang="fr-FR" dirty="0" smtClean="0"/>
              <a:t>. À eux seuls, les barbelés ne disent rien, pas plus que les arbres ; ce sont les deux ensemble qui témoignent de l’impensable.</a:t>
            </a:r>
          </a:p>
          <a:p>
            <a:pPr>
              <a:buNone/>
            </a:pPr>
            <a:r>
              <a:rPr lang="fr-FR" dirty="0" smtClean="0"/>
              <a:t>	Il repense aux forêts aperçues depuis le train et à cette étrange sérénité que ces paysages lui ont procuré malgré tout. Les forêts portent les espoirs, il se dit. Elles ne trompent pas. On n’a jamais rapporté le cas d’une forêt d’arbres creux, n’est-ce pas ?</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Séance 3 :  Quand la réalité habite la fiction: « les impressions vraies »Proust </a:t>
            </a:r>
            <a:endParaRPr lang="fr-FR" dirty="0"/>
          </a:p>
        </p:txBody>
      </p:sp>
      <p:sp>
        <p:nvSpPr>
          <p:cNvPr id="3" name="Espace réservé du contenu 2"/>
          <p:cNvSpPr>
            <a:spLocks noGrp="1"/>
          </p:cNvSpPr>
          <p:nvPr>
            <p:ph sz="quarter" idx="1"/>
          </p:nvPr>
        </p:nvSpPr>
        <p:spPr/>
        <p:txBody>
          <a:bodyPr/>
          <a:lstStyle/>
          <a:p>
            <a:pPr>
              <a:buNone/>
            </a:pPr>
            <a:r>
              <a:rPr lang="fr-FR" dirty="0" smtClean="0"/>
              <a:t>PBQ :  Comment  </a:t>
            </a:r>
            <a:r>
              <a:rPr lang="fr-FR" dirty="0" err="1" smtClean="0"/>
              <a:t>A.Choplin</a:t>
            </a:r>
            <a:r>
              <a:rPr lang="fr-FR" dirty="0" smtClean="0"/>
              <a:t> dessine-t-il la réalité de la vie dans le camp ?</a:t>
            </a:r>
          </a:p>
          <a:p>
            <a:pPr>
              <a:buNone/>
            </a:pPr>
            <a:r>
              <a:rPr lang="fr-FR" dirty="0" smtClean="0"/>
              <a:t>Lecture des chapitres 2, 3 et 4 : </a:t>
            </a:r>
            <a:r>
              <a:rPr lang="fr-FR" i="1" dirty="0" smtClean="0"/>
              <a:t>Dans la place, La salle de dessin et Multitude.</a:t>
            </a:r>
          </a:p>
          <a:p>
            <a:pPr>
              <a:buNone/>
            </a:pPr>
            <a:endParaRPr lang="fr-FR" dirty="0" smtClean="0"/>
          </a:p>
          <a:p>
            <a:pPr>
              <a:buNone/>
            </a:pPr>
            <a:r>
              <a:rPr lang="fr-FR" dirty="0" smtClean="0"/>
              <a:t>  Relevons les informations ancrées dans le réel nous  permettant d’entrer dans la fiction romanesque :</a:t>
            </a:r>
          </a:p>
          <a:p>
            <a:pPr>
              <a:buNone/>
            </a:pPr>
            <a:r>
              <a:rPr lang="fr-FR" dirty="0" smtClean="0"/>
              <a:t>Date/noms des personnages/toponymie/ le baraquement: promiscuité et odeurs /la faim/les exécutions/l’atelier</a:t>
            </a:r>
          </a:p>
          <a:p>
            <a:pPr>
              <a:buNone/>
            </a:pPr>
            <a:endParaRPr lang="fr-FR" dirty="0" smtClean="0"/>
          </a:p>
          <a:p>
            <a:pPr>
              <a:buNone/>
            </a:pPr>
            <a:r>
              <a:rPr lang="fr-FR" dirty="0" smtClean="0"/>
              <a:t> </a:t>
            </a:r>
          </a:p>
          <a:p>
            <a:pPr>
              <a:buNone/>
            </a:pPr>
            <a:endParaRPr lang="fr-FR" dirty="0" smtClean="0"/>
          </a:p>
          <a:p>
            <a:pPr>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endParaRPr lang="fr-FR"/>
          </a:p>
        </p:txBody>
      </p:sp>
      <p:pic>
        <p:nvPicPr>
          <p:cNvPr id="8" name="Espace réservé du contenu 7" descr="choplin nuage.jpg"/>
          <p:cNvPicPr>
            <a:picLocks noGrp="1" noChangeAspect="1"/>
          </p:cNvPicPr>
          <p:nvPr>
            <p:ph sz="quarter" idx="1"/>
          </p:nvPr>
        </p:nvPicPr>
        <p:blipFill>
          <a:blip r:embed="rId2" cstate="print"/>
          <a:stretch>
            <a:fillRect/>
          </a:stretch>
        </p:blipFill>
        <p:spPr>
          <a:xfrm>
            <a:off x="1115616" y="332656"/>
            <a:ext cx="5976664" cy="6336704"/>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7467600" cy="1228998"/>
          </a:xfrm>
        </p:spPr>
        <p:txBody>
          <a:bodyPr>
            <a:normAutofit fontScale="90000"/>
          </a:bodyPr>
          <a:lstStyle/>
          <a:p>
            <a:r>
              <a:rPr lang="fr-FR" dirty="0" smtClean="0"/>
              <a:t>Séance 4 : la représentation artistique est-elle  efficace  </a:t>
            </a:r>
            <a:r>
              <a:rPr lang="fr-FR" smtClean="0"/>
              <a:t>pour  dire    </a:t>
            </a:r>
            <a:r>
              <a:rPr lang="fr-FR" dirty="0" smtClean="0"/>
              <a:t>la violence ? </a:t>
            </a:r>
            <a:endParaRPr lang="fr-FR" dirty="0"/>
          </a:p>
        </p:txBody>
      </p:sp>
      <p:sp>
        <p:nvSpPr>
          <p:cNvPr id="3" name="Espace réservé du contenu 2"/>
          <p:cNvSpPr>
            <a:spLocks noGrp="1"/>
          </p:cNvSpPr>
          <p:nvPr>
            <p:ph sz="quarter" idx="1"/>
          </p:nvPr>
        </p:nvSpPr>
        <p:spPr/>
        <p:txBody>
          <a:bodyPr>
            <a:normAutofit lnSpcReduction="10000"/>
          </a:bodyPr>
          <a:lstStyle/>
          <a:p>
            <a:pPr>
              <a:buNone/>
            </a:pPr>
            <a:r>
              <a:rPr lang="fr-FR" dirty="0" smtClean="0"/>
              <a:t>Lecture documentaire comparée de trois extraits : </a:t>
            </a:r>
          </a:p>
          <a:p>
            <a:pPr>
              <a:buFont typeface="Wingdings" pitchFamily="2" charset="2"/>
              <a:buChar char="§"/>
            </a:pPr>
            <a:r>
              <a:rPr lang="fr-FR" dirty="0" smtClean="0"/>
              <a:t>le chapitre </a:t>
            </a:r>
            <a:r>
              <a:rPr lang="fr-FR" i="1" dirty="0" smtClean="0"/>
              <a:t>La cour</a:t>
            </a:r>
            <a:r>
              <a:rPr lang="fr-FR" dirty="0" smtClean="0"/>
              <a:t>  </a:t>
            </a:r>
          </a:p>
          <a:p>
            <a:pPr>
              <a:buFont typeface="Wingdings" pitchFamily="2" charset="2"/>
              <a:buChar char="§"/>
            </a:pPr>
            <a:r>
              <a:rPr lang="fr-FR" dirty="0" smtClean="0"/>
              <a:t>Un montage photographique sur </a:t>
            </a:r>
            <a:r>
              <a:rPr lang="fr-FR" dirty="0" err="1" smtClean="0"/>
              <a:t>térézin</a:t>
            </a:r>
            <a:r>
              <a:rPr lang="fr-FR" dirty="0" smtClean="0"/>
              <a:t> https://www.youtube.com/watch?v=kERqm7zK1go</a:t>
            </a:r>
          </a:p>
          <a:p>
            <a:pPr>
              <a:buFont typeface="Wingdings" pitchFamily="2" charset="2"/>
              <a:buChar char="§"/>
            </a:pPr>
            <a:r>
              <a:rPr lang="fr-FR" dirty="0" smtClean="0"/>
              <a:t> la Walkyrie du film </a:t>
            </a:r>
            <a:r>
              <a:rPr lang="fr-FR" i="1" dirty="0" smtClean="0"/>
              <a:t>Apocalypse </a:t>
            </a:r>
            <a:r>
              <a:rPr lang="fr-FR" i="1" dirty="0" err="1" smtClean="0"/>
              <a:t>Now</a:t>
            </a:r>
            <a:r>
              <a:rPr lang="fr-FR" dirty="0" smtClean="0"/>
              <a:t> de F. F. Coppola (1979) </a:t>
            </a:r>
          </a:p>
          <a:p>
            <a:pPr>
              <a:buNone/>
            </a:pPr>
            <a:r>
              <a:rPr lang="fr-FR" dirty="0" smtClean="0"/>
              <a:t>Préparer  un sujet de délibération </a:t>
            </a:r>
          </a:p>
          <a:p>
            <a:pPr>
              <a:buNone/>
            </a:pPr>
            <a:r>
              <a:rPr lang="fr-FR" dirty="0" smtClean="0"/>
              <a:t>Apprendre à formuler des points de vue</a:t>
            </a:r>
          </a:p>
          <a:p>
            <a:pPr>
              <a:buNone/>
            </a:pPr>
            <a:r>
              <a:rPr lang="fr-FR" dirty="0" smtClean="0"/>
              <a:t>Selon vous la représentation artistique est-elle un moyen efficace  efficace  pour dire la violence ? </a:t>
            </a:r>
          </a:p>
          <a:p>
            <a:r>
              <a:rPr lang="fr-FR" dirty="0" smtClean="0"/>
              <a:t>Un plan collectif  est réalisé puis au choix chaque élève rédige  une partie. (</a:t>
            </a:r>
            <a:r>
              <a:rPr lang="fr-FR" dirty="0" err="1" smtClean="0"/>
              <a:t>Evaluation</a:t>
            </a:r>
            <a:r>
              <a:rPr lang="fr-FR" dirty="0" smtClean="0"/>
              <a:t>/10)</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possible </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smtClean="0"/>
              <a:t>I </a:t>
            </a:r>
            <a:r>
              <a:rPr lang="fr-FR" b="1" dirty="0" smtClean="0"/>
              <a:t>Pour certains </a:t>
            </a:r>
            <a:r>
              <a:rPr lang="fr-FR" dirty="0" smtClean="0"/>
              <a:t>la monstration de la violence est plus efficace quand elle est froidement factuelle : le témoignage le documentaire, les archives jusqu'à la colorisation pour renforcer l’effet de réel : irruption des images d’archive à la fin de Valse avec Bachir</a:t>
            </a:r>
          </a:p>
          <a:p>
            <a:r>
              <a:rPr lang="fr-FR" dirty="0" smtClean="0"/>
              <a:t>II </a:t>
            </a:r>
            <a:r>
              <a:rPr lang="fr-FR" b="1" dirty="0" smtClean="0"/>
              <a:t>D'autres</a:t>
            </a:r>
            <a:r>
              <a:rPr lang="fr-FR" dirty="0" smtClean="0"/>
              <a:t> préfèrent utiliser la transposition  artistique pour montrer la violence :   prise de distance// esthétisation //liberté de création//engagement// Favorise la prise de conscience et passe les barrières psychologiques mises en place pour se protéger ex : Les dessins de B.F/ La vie est belle /</a:t>
            </a:r>
            <a:r>
              <a:rPr lang="fr-FR" dirty="0" err="1" smtClean="0"/>
              <a:t>G.Tillon</a:t>
            </a:r>
            <a:r>
              <a:rPr lang="fr-FR" dirty="0" smtClean="0"/>
              <a:t> </a:t>
            </a:r>
            <a:r>
              <a:rPr lang="fr-FR" dirty="0" err="1" smtClean="0"/>
              <a:t>etson</a:t>
            </a:r>
            <a:r>
              <a:rPr lang="fr-FR" dirty="0" smtClean="0"/>
              <a:t> opéra /Train de vie…</a:t>
            </a:r>
          </a:p>
          <a:p>
            <a:r>
              <a:rPr lang="fr-FR" b="1" dirty="0" smtClean="0"/>
              <a:t>Selon moi </a:t>
            </a:r>
            <a:r>
              <a:rPr lang="fr-FR" dirty="0" smtClean="0"/>
              <a:t>les deux aspects ne s'excluent pas et nous sont utiles pour nous construire  et s'interroger sur nos valeurs.  Le roman  articule  d’ailleurs fiction et documentation historique pour témoigner de la violence faite aux déportés.</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Texte </a:t>
            </a:r>
            <a:r>
              <a:rPr lang="fr-FR" dirty="0" err="1" smtClean="0"/>
              <a:t>echo</a:t>
            </a:r>
            <a:r>
              <a:rPr lang="fr-FR" dirty="0" smtClean="0"/>
              <a:t> </a:t>
            </a:r>
            <a:endParaRPr lang="fr-FR" dirty="0"/>
          </a:p>
        </p:txBody>
      </p:sp>
      <p:sp>
        <p:nvSpPr>
          <p:cNvPr id="3" name="Espace réservé du contenu 2"/>
          <p:cNvSpPr>
            <a:spLocks noGrp="1"/>
          </p:cNvSpPr>
          <p:nvPr>
            <p:ph sz="quarter" idx="1"/>
          </p:nvPr>
        </p:nvSpPr>
        <p:spPr>
          <a:xfrm>
            <a:off x="457200" y="1340768"/>
            <a:ext cx="7467600" cy="5133184"/>
          </a:xfrm>
        </p:spPr>
        <p:txBody>
          <a:bodyPr>
            <a:noAutofit/>
          </a:bodyPr>
          <a:lstStyle/>
          <a:p>
            <a:pPr algn="just">
              <a:buNone/>
            </a:pPr>
            <a:r>
              <a:rPr lang="fr-FR" sz="1600" dirty="0" smtClean="0"/>
              <a:t>Ce qui se fabrique ici, en pleine nuit, est d’une nature différente. Car il ne s’agit plus de répondre à la litanie des commandes obligatoires, plans, aménagements, embellissements, façades, architectures en quête d’apparat ou d’efficience. Il s’agirait plutôt, c’est ce qu’ils ont décidé, de dédier ce temps à la représentation de la réalité, sensible et nue. Voilà ce dont il est ici question pour ces hommes assemblés, femmes aussi parfois, dans le silence parfait, sous les halos rabougris des lampes</a:t>
            </a:r>
          </a:p>
          <a:p>
            <a:pPr algn="just">
              <a:buNone/>
            </a:pPr>
            <a:r>
              <a:rPr lang="fr-FR" sz="1600" dirty="0" smtClean="0"/>
              <a:t>amenées au plus près des traits de plume : dessiner, peindre un peu de la vérité de </a:t>
            </a:r>
            <a:r>
              <a:rPr lang="fr-FR" sz="1600" dirty="0" err="1" smtClean="0"/>
              <a:t>Terezin</a:t>
            </a:r>
            <a:r>
              <a:rPr lang="fr-FR" sz="1600" dirty="0" smtClean="0"/>
              <a:t>. Chacun librement, sans consigne d’aucune sorte.</a:t>
            </a:r>
          </a:p>
          <a:p>
            <a:pPr algn="just">
              <a:buNone/>
            </a:pPr>
            <a:r>
              <a:rPr lang="fr-FR" sz="1600" dirty="0" smtClean="0"/>
              <a:t>Est-ce ce soir-là, ou un autre ? Cette fois où apparaît sous le crayon de </a:t>
            </a:r>
            <a:r>
              <a:rPr lang="fr-FR" sz="1600" dirty="0" err="1" smtClean="0"/>
              <a:t>Bedrich</a:t>
            </a:r>
            <a:r>
              <a:rPr lang="fr-FR" sz="1600" dirty="0" smtClean="0"/>
              <a:t> ce vieux juif à chapeau, assis sur un banc, le dos courbe, les deux mains en appui sur une canne tenue entre ses jambes. Il semble filmé par une caméra insolite, à forme presque humaine, solidaire d’une intense source lumineuse, boule de feu pourrait-on dire. S’échappe de cette drôle de machine un rouleau de pellicule, s’entortillant comme un reptile jusqu’à une jeune femme tronc, comme posée sur un guéridon à trois pieds et sur lequel on imagine quelques ustensiles à maquillage. De sa main droite, elle passe un coup de crayon sur la paupière triste et comme figée du vieux juif. Derrière le rideau auquel il est adossé gît un squelette à  l’avant de remparts et de clôtures barbelées. Après avoir achevé son dessin, </a:t>
            </a:r>
            <a:r>
              <a:rPr lang="fr-FR" sz="1600" dirty="0" err="1" smtClean="0"/>
              <a:t>Bedrich</a:t>
            </a:r>
            <a:r>
              <a:rPr lang="fr-FR" sz="1600" dirty="0" smtClean="0"/>
              <a:t> inscrit à l’encre noire, au bas de la feuille : </a:t>
            </a:r>
            <a:r>
              <a:rPr lang="fr-FR" sz="1600" i="1" dirty="0" smtClean="0"/>
              <a:t>Film et Réalité p.50/51</a:t>
            </a:r>
            <a:endParaRPr lang="fr-FR"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0"/>
          <p:cNvSpPr>
            <a:spLocks noGrp="1"/>
          </p:cNvSpPr>
          <p:nvPr>
            <p:ph type="title"/>
          </p:nvPr>
        </p:nvSpPr>
        <p:spPr>
          <a:xfrm>
            <a:off x="457200" y="0"/>
            <a:ext cx="7467600" cy="1417638"/>
          </a:xfrm>
        </p:spPr>
        <p:txBody>
          <a:bodyPr>
            <a:noAutofit/>
          </a:bodyPr>
          <a:lstStyle/>
          <a:p>
            <a:pPr algn="ctr"/>
            <a:r>
              <a:rPr lang="fr-FR" sz="1400" u="sng" dirty="0" smtClean="0"/>
              <a:t/>
            </a:r>
            <a:br>
              <a:rPr lang="fr-FR" sz="1400" u="sng" dirty="0" smtClean="0"/>
            </a:br>
            <a:r>
              <a:rPr lang="fr-FR" sz="1400" u="sng" dirty="0" smtClean="0"/>
              <a:t/>
            </a:r>
            <a:br>
              <a:rPr lang="fr-FR" sz="1400" u="sng" dirty="0" smtClean="0"/>
            </a:br>
            <a:r>
              <a:rPr lang="fr-FR" sz="1400" u="sng" dirty="0" smtClean="0"/>
              <a:t/>
            </a:r>
            <a:br>
              <a:rPr lang="fr-FR" sz="1400" u="sng" dirty="0" smtClean="0"/>
            </a:br>
            <a:r>
              <a:rPr lang="fr-FR" sz="1400" u="sng" dirty="0" smtClean="0"/>
              <a:t/>
            </a:r>
            <a:br>
              <a:rPr lang="fr-FR" sz="1400" u="sng" dirty="0" smtClean="0"/>
            </a:br>
            <a:r>
              <a:rPr lang="fr-FR" sz="1400" u="sng" dirty="0" smtClean="0"/>
              <a:t>Film et réalité de </a:t>
            </a:r>
            <a:br>
              <a:rPr lang="fr-FR" sz="1400" u="sng" dirty="0" smtClean="0"/>
            </a:br>
            <a:r>
              <a:rPr lang="en-US" sz="1400" dirty="0" err="1" smtClean="0"/>
              <a:t>Bedřich</a:t>
            </a:r>
            <a:r>
              <a:rPr lang="en-US" sz="1400" dirty="0" smtClean="0"/>
              <a:t> </a:t>
            </a:r>
            <a:r>
              <a:rPr lang="en-US" sz="1400" dirty="0" err="1" smtClean="0"/>
              <a:t>Fritta</a:t>
            </a:r>
            <a:r>
              <a:rPr lang="en-US" sz="1400" dirty="0" smtClean="0"/>
              <a:t>, 1944</a:t>
            </a:r>
            <a:br>
              <a:rPr lang="en-US" sz="1400" dirty="0" smtClean="0"/>
            </a:br>
            <a:r>
              <a:rPr lang="en-US" sz="1400" dirty="0" smtClean="0"/>
              <a:t>Pen and ink, 31,1 x 56,1 cm</a:t>
            </a:r>
            <a:br>
              <a:rPr lang="en-US" sz="1400" dirty="0" smtClean="0"/>
            </a:br>
            <a:r>
              <a:rPr lang="en-US" sz="1400" dirty="0" smtClean="0"/>
              <a:t>© Thomas </a:t>
            </a:r>
            <a:r>
              <a:rPr lang="en-US" sz="1400" dirty="0" err="1" smtClean="0"/>
              <a:t>Fritta</a:t>
            </a:r>
            <a:r>
              <a:rPr lang="en-US" sz="1400" dirty="0" smtClean="0"/>
              <a:t>-Haas, long-term loan to the Jewish Museum Berlin, photo: Jens </a:t>
            </a:r>
            <a:r>
              <a:rPr lang="en-US" sz="1400" dirty="0" err="1" smtClean="0"/>
              <a:t>Ziehe</a:t>
            </a:r>
            <a:r>
              <a:rPr lang="fr-FR" sz="1400" dirty="0" smtClean="0"/>
              <a:t> </a:t>
            </a:r>
            <a:br>
              <a:rPr lang="fr-FR" sz="1400" dirty="0" smtClean="0"/>
            </a:br>
            <a:endParaRPr lang="fr-FR" sz="1400" dirty="0"/>
          </a:p>
        </p:txBody>
      </p:sp>
      <p:pic>
        <p:nvPicPr>
          <p:cNvPr id="10" name="Espace réservé pour une image  9" descr="144-film-und-wirklichkeit.jpg"/>
          <p:cNvPicPr>
            <a:picLocks noGrp="1" noChangeAspect="1"/>
          </p:cNvPicPr>
          <p:nvPr>
            <p:ph sz="quarter" idx="1"/>
          </p:nvPr>
        </p:nvPicPr>
        <p:blipFill>
          <a:blip r:embed="rId2" cstate="print"/>
          <a:stretch>
            <a:fillRect/>
          </a:stretch>
        </p:blipFill>
        <p:spPr>
          <a:xfrm>
            <a:off x="827584" y="1628800"/>
            <a:ext cx="7179940" cy="4829175"/>
          </a:xfrm>
        </p:spPr>
      </p:pic>
      <p:sp>
        <p:nvSpPr>
          <p:cNvPr id="6" name="Espace réservé du texte 5"/>
          <p:cNvSpPr>
            <a:spLocks noGrp="1"/>
          </p:cNvSpPr>
          <p:nvPr>
            <p:ph type="body" sz="half" idx="4294967295"/>
          </p:nvPr>
        </p:nvSpPr>
        <p:spPr>
          <a:xfrm flipV="1">
            <a:off x="7620000" y="5516562"/>
            <a:ext cx="552400" cy="1341438"/>
          </a:xfrm>
        </p:spPr>
        <p:txBody>
          <a:bodyPr>
            <a:normAutofit/>
          </a:bodyPr>
          <a:lstStyle/>
          <a:p>
            <a:endParaRPr lang="fr-FR"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Séance 5 :</a:t>
            </a:r>
            <a:endParaRPr lang="fr-FR" dirty="0"/>
          </a:p>
        </p:txBody>
      </p:sp>
      <p:sp>
        <p:nvSpPr>
          <p:cNvPr id="3" name="Espace réservé du contenu 2"/>
          <p:cNvSpPr>
            <a:spLocks noGrp="1"/>
          </p:cNvSpPr>
          <p:nvPr>
            <p:ph sz="quarter" idx="1"/>
          </p:nvPr>
        </p:nvSpPr>
        <p:spPr>
          <a:xfrm>
            <a:off x="539552" y="1556792"/>
            <a:ext cx="7467600" cy="4873752"/>
          </a:xfrm>
        </p:spPr>
        <p:txBody>
          <a:bodyPr>
            <a:normAutofit fontScale="70000" lnSpcReduction="20000"/>
          </a:bodyPr>
          <a:lstStyle/>
          <a:p>
            <a:pPr>
              <a:buNone/>
            </a:pPr>
            <a:r>
              <a:rPr lang="fr-FR" dirty="0" smtClean="0"/>
              <a:t>	La suite  du roman est lue  en autonomie selon l’axe de l’art (chapitres de </a:t>
            </a:r>
            <a:r>
              <a:rPr lang="fr-FR" i="1" dirty="0" smtClean="0"/>
              <a:t>La femme dans l'embrassure</a:t>
            </a:r>
            <a:r>
              <a:rPr lang="fr-FR" dirty="0" smtClean="0"/>
              <a:t> à </a:t>
            </a:r>
            <a:r>
              <a:rPr lang="fr-FR" i="1" dirty="0" smtClean="0"/>
              <a:t>La porte entrouverte</a:t>
            </a:r>
            <a:r>
              <a:rPr lang="fr-FR" dirty="0" smtClean="0"/>
              <a:t>) </a:t>
            </a:r>
          </a:p>
          <a:p>
            <a:pPr>
              <a:buNone/>
            </a:pPr>
            <a:endParaRPr lang="fr-FR" dirty="0" smtClean="0"/>
          </a:p>
          <a:p>
            <a:pPr>
              <a:buNone/>
            </a:pPr>
            <a:r>
              <a:rPr lang="fr-FR" dirty="0" smtClean="0"/>
              <a:t>PBQ : Quel rôle joue l’art dans le ghetto de </a:t>
            </a:r>
            <a:r>
              <a:rPr lang="fr-FR" dirty="0" err="1" smtClean="0"/>
              <a:t>Térézin</a:t>
            </a:r>
            <a:r>
              <a:rPr lang="fr-FR" dirty="0" smtClean="0"/>
              <a:t> et dans le roman de </a:t>
            </a:r>
            <a:r>
              <a:rPr lang="fr-FR" dirty="0" err="1" smtClean="0"/>
              <a:t>Choplin</a:t>
            </a:r>
            <a:r>
              <a:rPr lang="fr-FR" dirty="0" smtClean="0"/>
              <a:t> ?</a:t>
            </a:r>
          </a:p>
          <a:p>
            <a:pPr>
              <a:buNone/>
            </a:pPr>
            <a:endParaRPr lang="fr-FR" dirty="0" smtClean="0"/>
          </a:p>
          <a:p>
            <a:pPr>
              <a:buNone/>
            </a:pPr>
            <a:r>
              <a:rPr lang="fr-FR" dirty="0" smtClean="0"/>
              <a:t>Les thèmes proposés  : </a:t>
            </a:r>
          </a:p>
          <a:p>
            <a:pPr lvl="0"/>
            <a:r>
              <a:rPr lang="fr-FR" dirty="0" smtClean="0"/>
              <a:t>L’art et la solidarité </a:t>
            </a:r>
          </a:p>
          <a:p>
            <a:pPr lvl="0"/>
            <a:r>
              <a:rPr lang="fr-FR" dirty="0" smtClean="0"/>
              <a:t>L’instrumentalisation de l’art</a:t>
            </a:r>
          </a:p>
          <a:p>
            <a:pPr lvl="0"/>
            <a:r>
              <a:rPr lang="fr-FR" dirty="0" smtClean="0"/>
              <a:t>L'art pour survivre</a:t>
            </a:r>
          </a:p>
          <a:p>
            <a:pPr>
              <a:buNone/>
            </a:pPr>
            <a:r>
              <a:rPr lang="fr-FR" dirty="0" smtClean="0"/>
              <a:t> </a:t>
            </a:r>
          </a:p>
          <a:p>
            <a:pPr>
              <a:buNone/>
            </a:pPr>
            <a:r>
              <a:rPr lang="fr-FR" dirty="0" smtClean="0"/>
              <a:t>	Les élèves tirent au sort un des thèmes et doivent sélectionner trois ou quatre extraits pour illustrer leur thème puis justifier de leur choix . </a:t>
            </a:r>
          </a:p>
          <a:p>
            <a:pPr>
              <a:buNone/>
            </a:pPr>
            <a:r>
              <a:rPr lang="fr-FR" b="1" dirty="0" smtClean="0"/>
              <a:t>	Puis </a:t>
            </a:r>
            <a:r>
              <a:rPr lang="fr-FR" dirty="0" smtClean="0"/>
              <a:t> des élèves volontaires partagent leur production avec le groupe.</a:t>
            </a:r>
          </a:p>
          <a:p>
            <a:pPr>
              <a:buNone/>
            </a:pPr>
            <a:r>
              <a:rPr lang="fr-FR" dirty="0" smtClean="0"/>
              <a:t>	Au cours de leur lecture les élèves doivent également choisir un chapitre et l'associer à une des œuvres de B. Fritta  par exemple </a:t>
            </a:r>
            <a:r>
              <a:rPr lang="fr-FR" i="1" dirty="0" smtClean="0"/>
              <a:t>La femme dans l'embrasure</a:t>
            </a:r>
            <a:r>
              <a:rPr lang="fr-FR" dirty="0" smtClean="0"/>
              <a:t> et </a:t>
            </a:r>
            <a:r>
              <a:rPr lang="fr-FR" dirty="0" err="1" smtClean="0"/>
              <a:t>Before</a:t>
            </a:r>
            <a:r>
              <a:rPr lang="fr-FR" dirty="0" smtClean="0"/>
              <a:t> the transport (1943/1944). </a:t>
            </a:r>
          </a:p>
          <a:p>
            <a:pPr>
              <a:buNone/>
            </a:pPr>
            <a:r>
              <a:rPr lang="fr-FR" dirty="0" smtClean="0"/>
              <a:t>	</a:t>
            </a:r>
            <a:r>
              <a:rPr lang="fr-FR" dirty="0" err="1" smtClean="0"/>
              <a:t>Evaluation</a:t>
            </a:r>
            <a:r>
              <a:rPr lang="fr-FR" dirty="0" smtClean="0"/>
              <a:t> formative : choisir une image et un extrait et montrer en quoi ils se complètent  : approfondissement de la préparation à la question du corpus.</a:t>
            </a:r>
          </a:p>
          <a:p>
            <a:pPr>
              <a:buNone/>
            </a:pP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Séance 6 : L’espoir pour mémoire</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dirty="0" smtClean="0"/>
              <a:t>Deux extraits (1 p.109 et 2p.115) des trois derniers chapitres sont analysés  en lien avec l’incipit.  </a:t>
            </a:r>
          </a:p>
          <a:p>
            <a:pPr>
              <a:buNone/>
            </a:pPr>
            <a:r>
              <a:rPr lang="fr-FR" dirty="0" smtClean="0"/>
              <a:t>	Pour compléter la métaphore de l’arbre creux : le creux est aussi ce qui cache, qui abrite les œuvres  des hommes donc l’art qui résiste à la mort , éternité et mémoire</a:t>
            </a:r>
          </a:p>
          <a:p>
            <a:pPr>
              <a:buNone/>
            </a:pPr>
            <a:endParaRPr lang="fr-FR" dirty="0" smtClean="0"/>
          </a:p>
          <a:p>
            <a:pPr lvl="0">
              <a:buNone/>
            </a:pPr>
            <a:r>
              <a:rPr lang="fr-FR" dirty="0" smtClean="0"/>
              <a:t>	Ce dernier chapitre est tourné vers l’avenir et fait du roman une sorte de mémorial et d’hymne à la vie.</a:t>
            </a:r>
          </a:p>
          <a:p>
            <a:pPr>
              <a:buNone/>
            </a:pPr>
            <a:r>
              <a:rPr lang="fr-FR" dirty="0" smtClean="0"/>
              <a:t> </a:t>
            </a:r>
          </a:p>
          <a:p>
            <a:pPr>
              <a:buNone/>
            </a:pPr>
            <a:r>
              <a:rPr lang="fr-FR" dirty="0" smtClean="0"/>
              <a:t> 	Les extraits sont ensuite mis en voix   par le professeur et des élèves volontaires  et une réponse à  la problématique est élaborée collectivement.</a:t>
            </a:r>
          </a:p>
          <a:p>
            <a:pPr>
              <a:buNone/>
            </a:pPr>
            <a:r>
              <a:rPr lang="fr-FR" dirty="0" smtClean="0"/>
              <a:t>	Dans le carnet de lecture, les élèves expriment leur avis de lecteur (croquis, collage textes, poèmes, nuage de mots clés, bande son..)</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Séance complémentaire</a:t>
            </a:r>
            <a:endParaRPr lang="fr-FR" dirty="0"/>
          </a:p>
        </p:txBody>
      </p:sp>
      <p:sp>
        <p:nvSpPr>
          <p:cNvPr id="3" name="Espace réservé du contenu 2"/>
          <p:cNvSpPr>
            <a:spLocks noGrp="1"/>
          </p:cNvSpPr>
          <p:nvPr>
            <p:ph sz="quarter" idx="1"/>
          </p:nvPr>
        </p:nvSpPr>
        <p:spPr/>
        <p:txBody>
          <a:bodyPr>
            <a:normAutofit/>
          </a:bodyPr>
          <a:lstStyle/>
          <a:p>
            <a:pPr>
              <a:buNone/>
            </a:pPr>
            <a:r>
              <a:rPr lang="fr-FR" dirty="0" smtClean="0"/>
              <a:t>	 A "</a:t>
            </a:r>
            <a:r>
              <a:rPr lang="fr-FR" i="1" dirty="0" smtClean="0"/>
              <a:t> Une opérette à Ravensbrück ou quand la vie triomphe </a:t>
            </a:r>
            <a:r>
              <a:rPr lang="fr-FR" dirty="0" smtClean="0"/>
              <a:t> " Lecture analytique  de la scène d'exposition "Le printemps" de Germaine </a:t>
            </a:r>
            <a:r>
              <a:rPr lang="fr-FR" dirty="0" err="1" smtClean="0"/>
              <a:t>Tillion</a:t>
            </a:r>
            <a:r>
              <a:rPr lang="fr-FR" dirty="0" smtClean="0"/>
              <a:t>,  dans </a:t>
            </a:r>
            <a:r>
              <a:rPr lang="fr-FR" i="1" dirty="0" smtClean="0"/>
              <a:t>Une opérette à Ravensbrück - Le </a:t>
            </a:r>
            <a:r>
              <a:rPr lang="fr-FR" i="1" dirty="0" err="1" smtClean="0"/>
              <a:t>Verfügbar</a:t>
            </a:r>
            <a:r>
              <a:rPr lang="fr-FR" i="1" dirty="0" smtClean="0"/>
              <a:t> aux enfers</a:t>
            </a:r>
            <a:r>
              <a:rPr lang="fr-FR" dirty="0" smtClean="0"/>
              <a:t>, rédigée en oct. 1944 autour de la problématique</a:t>
            </a:r>
            <a:r>
              <a:rPr lang="fr-FR" i="1" dirty="0" smtClean="0"/>
              <a:t> </a:t>
            </a:r>
          </a:p>
          <a:p>
            <a:pPr>
              <a:buNone/>
            </a:pPr>
            <a:r>
              <a:rPr lang="fr-FR" i="1" dirty="0" smtClean="0"/>
              <a:t> 	Pourquoi  avoir choisi de mettre en scène sur un mode comique la réalité du camp de concentration  de </a:t>
            </a:r>
            <a:r>
              <a:rPr lang="fr-FR" i="1" dirty="0" err="1" smtClean="0"/>
              <a:t>Ravensbruck</a:t>
            </a:r>
            <a:r>
              <a:rPr lang="fr-FR" i="1" dirty="0" smtClean="0"/>
              <a:t>?</a:t>
            </a:r>
          </a:p>
          <a:p>
            <a:pPr>
              <a:buNone/>
            </a:pPr>
            <a:r>
              <a:rPr lang="fr-FR" dirty="0" smtClean="0"/>
              <a:t>	</a:t>
            </a:r>
            <a:r>
              <a:rPr lang="fr-FR" dirty="0" err="1" smtClean="0"/>
              <a:t>Pbq</a:t>
            </a:r>
            <a:r>
              <a:rPr lang="fr-FR" dirty="0" smtClean="0"/>
              <a:t>  formulée après avoir regardé   la vidéo où Germaine </a:t>
            </a:r>
            <a:r>
              <a:rPr lang="fr-FR" dirty="0" err="1" smtClean="0"/>
              <a:t>Tillion</a:t>
            </a:r>
            <a:r>
              <a:rPr lang="fr-FR" dirty="0" smtClean="0"/>
              <a:t> revient sur le contexte de production de cette œuvre.  </a:t>
            </a:r>
          </a:p>
          <a:p>
            <a:pPr>
              <a:buNone/>
            </a:pP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pPr>
              <a:buNone/>
            </a:pPr>
            <a:r>
              <a:rPr lang="fr-FR" dirty="0" smtClean="0"/>
              <a:t>B Chanter et vivre</a:t>
            </a:r>
          </a:p>
          <a:p>
            <a:pPr>
              <a:buNone/>
            </a:pPr>
            <a:r>
              <a:rPr lang="fr-FR" b="1" u="sng" dirty="0" smtClean="0"/>
              <a:t>Lecture analytique 4 ( chapitre 14) : </a:t>
            </a:r>
            <a:endParaRPr lang="fr-FR" dirty="0" smtClean="0"/>
          </a:p>
          <a:p>
            <a:pPr>
              <a:buNone/>
            </a:pPr>
            <a:r>
              <a:rPr lang="fr-FR" dirty="0" smtClean="0"/>
              <a:t>De «  Pour les besoins du concert » à « l’éternité de son chant » </a:t>
            </a:r>
          </a:p>
          <a:p>
            <a:pPr lvl="0">
              <a:buNone/>
            </a:pPr>
            <a:r>
              <a:rPr lang="fr-FR" dirty="0" smtClean="0"/>
              <a:t>En quoi le chant permet-il de ramener les hommes à la conscience de la vie ? </a:t>
            </a:r>
          </a:p>
          <a:p>
            <a:pPr>
              <a:buNone/>
            </a:pPr>
            <a:r>
              <a:rPr lang="fr-FR" dirty="0" smtClean="0"/>
              <a:t>Croisement avec les chapitres «  La voix »  et «  Le vieux Kurt ». </a:t>
            </a:r>
          </a:p>
          <a:p>
            <a:pPr>
              <a:buNone/>
            </a:pPr>
            <a:r>
              <a:rPr lang="fr-FR" dirty="0" smtClean="0"/>
              <a:t> </a:t>
            </a:r>
          </a:p>
          <a:p>
            <a:pPr>
              <a:buNone/>
            </a:pPr>
            <a:r>
              <a:rPr lang="fr-FR" b="1" dirty="0" smtClean="0"/>
              <a:t>Activités complémentaires : </a:t>
            </a:r>
            <a:endParaRPr lang="fr-FR" dirty="0" smtClean="0"/>
          </a:p>
          <a:p>
            <a:pPr lvl="0">
              <a:buNone/>
            </a:pPr>
            <a:r>
              <a:rPr lang="fr-FR" b="1" dirty="0" smtClean="0"/>
              <a:t>Séance « écoute » : https://www.youtube.com/watch?v=ag54epiu9Tg</a:t>
            </a:r>
            <a:endParaRPr lang="fr-FR"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lstStyle/>
          <a:p>
            <a:pPr>
              <a:buNone/>
            </a:pPr>
            <a:r>
              <a:rPr lang="fr-FR" u="sng" dirty="0" smtClean="0"/>
              <a:t>Témoignages sur l’univers concentrationnaire</a:t>
            </a:r>
            <a:r>
              <a:rPr lang="fr-FR" dirty="0" smtClean="0"/>
              <a:t> : Levi, Semprun </a:t>
            </a:r>
            <a:r>
              <a:rPr lang="fr-FR" i="1" dirty="0" smtClean="0"/>
              <a:t>La mort qu’il faut</a:t>
            </a:r>
            <a:r>
              <a:rPr lang="fr-FR" dirty="0" smtClean="0"/>
              <a:t>,  </a:t>
            </a:r>
            <a:r>
              <a:rPr lang="fr-FR" i="1" dirty="0" smtClean="0"/>
              <a:t>Le grand </a:t>
            </a:r>
            <a:r>
              <a:rPr lang="fr-FR" i="1" dirty="0" smtClean="0"/>
              <a:t>voyage……</a:t>
            </a:r>
            <a:endParaRPr lang="fr-FR" i="1" dirty="0" smtClean="0"/>
          </a:p>
          <a:p>
            <a:pPr>
              <a:buNone/>
            </a:pPr>
            <a:r>
              <a:rPr lang="fr-FR" i="1" dirty="0" smtClean="0"/>
              <a:t>Roman : </a:t>
            </a:r>
            <a:r>
              <a:rPr lang="fr-FR" i="1" dirty="0" err="1" smtClean="0"/>
              <a:t>Kinderzimmer</a:t>
            </a:r>
            <a:r>
              <a:rPr lang="fr-FR" i="1" dirty="0" smtClean="0"/>
              <a:t>, </a:t>
            </a:r>
            <a:r>
              <a:rPr lang="fr-FR" i="1" dirty="0" smtClean="0"/>
              <a:t>de Valentine </a:t>
            </a:r>
            <a:r>
              <a:rPr lang="fr-FR" i="1" dirty="0" err="1" smtClean="0"/>
              <a:t>Goby</a:t>
            </a:r>
            <a:r>
              <a:rPr lang="fr-FR" i="1" dirty="0" smtClean="0"/>
              <a:t>,2013</a:t>
            </a:r>
            <a:endParaRPr lang="fr-FR" dirty="0" smtClean="0"/>
          </a:p>
          <a:p>
            <a:pPr>
              <a:buNone/>
            </a:pPr>
            <a:r>
              <a:rPr lang="fr-FR" dirty="0" smtClean="0"/>
              <a:t> </a:t>
            </a:r>
            <a:r>
              <a:rPr lang="fr-FR" u="sng" dirty="0" smtClean="0"/>
              <a:t>Sur l’art concentrationnaire</a:t>
            </a:r>
            <a:r>
              <a:rPr lang="fr-FR" dirty="0" smtClean="0"/>
              <a:t> : Germaine </a:t>
            </a:r>
            <a:r>
              <a:rPr lang="fr-FR" dirty="0" err="1" smtClean="0"/>
              <a:t>Tillion</a:t>
            </a:r>
            <a:r>
              <a:rPr lang="fr-FR" dirty="0" smtClean="0"/>
              <a:t> : </a:t>
            </a:r>
            <a:r>
              <a:rPr lang="fr-FR" i="1" dirty="0" smtClean="0"/>
              <a:t>Une opérette à Ravensbrück  : Le </a:t>
            </a:r>
            <a:r>
              <a:rPr lang="fr-FR" i="1" dirty="0" err="1" smtClean="0"/>
              <a:t>Verfügbar</a:t>
            </a:r>
            <a:r>
              <a:rPr lang="fr-FR" i="1" dirty="0" smtClean="0"/>
              <a:t> aux enfers,</a:t>
            </a:r>
            <a:r>
              <a:rPr lang="fr-FR" dirty="0" smtClean="0"/>
              <a:t> rédigé en oct. 1944</a:t>
            </a:r>
          </a:p>
          <a:p>
            <a:pPr>
              <a:buNone/>
            </a:pPr>
            <a:r>
              <a:rPr lang="fr-FR" u="sng" dirty="0" smtClean="0"/>
              <a:t>Film</a:t>
            </a:r>
            <a:r>
              <a:rPr lang="fr-FR" dirty="0" smtClean="0"/>
              <a:t> : </a:t>
            </a:r>
            <a:r>
              <a:rPr lang="fr-FR" i="1" dirty="0" smtClean="0"/>
              <a:t>Train de vie, de  </a:t>
            </a:r>
            <a:r>
              <a:rPr lang="fr-FR" dirty="0" smtClean="0"/>
              <a:t>Radu </a:t>
            </a:r>
            <a:r>
              <a:rPr lang="fr-FR" dirty="0" err="1" smtClean="0"/>
              <a:t>Mihaileanu</a:t>
            </a:r>
            <a:r>
              <a:rPr lang="fr-FR" dirty="0" smtClean="0"/>
              <a:t> ,1998</a:t>
            </a:r>
          </a:p>
          <a:p>
            <a:pPr>
              <a:buNone/>
            </a:pPr>
            <a:r>
              <a:rPr lang="fr-FR" b="1" dirty="0" smtClean="0"/>
              <a:t>D’autres textes de l’auteur</a:t>
            </a:r>
          </a:p>
          <a:p>
            <a:r>
              <a:rPr lang="fr-FR" i="1" dirty="0" smtClean="0"/>
              <a:t>Radeau</a:t>
            </a:r>
            <a:r>
              <a:rPr lang="fr-FR" dirty="0" smtClean="0"/>
              <a:t> </a:t>
            </a:r>
            <a:r>
              <a:rPr lang="fr-FR" dirty="0" smtClean="0"/>
              <a:t>d’</a:t>
            </a:r>
            <a:r>
              <a:rPr lang="fr-FR" dirty="0" err="1" smtClean="0"/>
              <a:t>A.Choplin</a:t>
            </a:r>
            <a:r>
              <a:rPr lang="fr-FR" dirty="0" smtClean="0"/>
              <a:t>, 2006</a:t>
            </a:r>
            <a:endParaRPr lang="fr-FR" dirty="0" smtClean="0"/>
          </a:p>
          <a:p>
            <a:r>
              <a:rPr lang="fr-FR" i="1" dirty="0" smtClean="0"/>
              <a:t>L’Incendie</a:t>
            </a:r>
            <a:r>
              <a:rPr lang="fr-FR" dirty="0" smtClean="0"/>
              <a:t> d’ </a:t>
            </a:r>
            <a:r>
              <a:rPr lang="fr-FR" dirty="0" err="1" smtClean="0"/>
              <a:t>A.Choplin</a:t>
            </a:r>
            <a:r>
              <a:rPr lang="fr-FR" dirty="0" smtClean="0"/>
              <a:t> et </a:t>
            </a:r>
            <a:r>
              <a:rPr lang="fr-FR" dirty="0" err="1" smtClean="0"/>
              <a:t>H.Mingarelli</a:t>
            </a:r>
            <a:r>
              <a:rPr lang="fr-FR" dirty="0" smtClean="0"/>
              <a:t>, 2015</a:t>
            </a:r>
            <a:endParaRPr lang="fr-FR" dirty="0" smtClean="0"/>
          </a:p>
          <a:p>
            <a:pPr>
              <a:buNone/>
            </a:pPr>
            <a:r>
              <a:rPr lang="fr-FR" dirty="0" smtClean="0"/>
              <a:t> </a:t>
            </a:r>
          </a:p>
          <a:p>
            <a:pPr>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Présentation</a:t>
            </a:r>
            <a:endParaRPr lang="fr-FR" dirty="0"/>
          </a:p>
        </p:txBody>
      </p:sp>
      <p:sp>
        <p:nvSpPr>
          <p:cNvPr id="3" name="Espace réservé du contenu 2"/>
          <p:cNvSpPr>
            <a:spLocks noGrp="1"/>
          </p:cNvSpPr>
          <p:nvPr>
            <p:ph sz="quarter" idx="1"/>
          </p:nvPr>
        </p:nvSpPr>
        <p:spPr/>
        <p:txBody>
          <a:bodyPr>
            <a:normAutofit lnSpcReduction="10000"/>
          </a:bodyPr>
          <a:lstStyle/>
          <a:p>
            <a:pPr algn="just"/>
            <a:r>
              <a:rPr lang="fr-FR" i="1" dirty="0" smtClean="0"/>
              <a:t>Ghetto de </a:t>
            </a:r>
            <a:r>
              <a:rPr lang="fr-FR" i="1" dirty="0" err="1" smtClean="0"/>
              <a:t>Terezin</a:t>
            </a:r>
            <a:r>
              <a:rPr lang="fr-FR" i="1" dirty="0" smtClean="0"/>
              <a:t>, de décembre 1941 à mai 1943. </a:t>
            </a:r>
            <a:r>
              <a:rPr lang="fr-FR" i="1" dirty="0" err="1" smtClean="0"/>
              <a:t>Bedrich</a:t>
            </a:r>
            <a:r>
              <a:rPr lang="fr-FR" i="1" dirty="0" smtClean="0"/>
              <a:t> Fritta arrive là avec sa femme Joanna et son fils Tomi, âgé d’un an. Il est affecté à la salle de dessins techniques dont il devient le responsable. Il doit tout d’abord dessiner les plans du crématorium, tiraillé entre, d’une part, le plaisir du travail, avec une relation sensuelle aux outils et d’autre part la culpabilité du projet funeste auquel il participe : la façade du ghetto, puis le crematorium.</a:t>
            </a:r>
            <a:endParaRPr lang="fr-FR" dirty="0" smtClean="0"/>
          </a:p>
          <a:p>
            <a:pPr algn="just"/>
            <a:r>
              <a:rPr lang="fr-FR" i="1" dirty="0" smtClean="0"/>
              <a:t>Le </a:t>
            </a:r>
            <a:r>
              <a:rPr lang="fr-FR" i="1" dirty="0"/>
              <a:t>personnage principal observe le quotidien du camp et peint les humiliations, la déshumanisation progressive, la mort et les déportations. Gardant malgré tout espoir, il témoigne et résiste par l’art. Son regard artiste décrit les scènes comme autant de tableaux qu’il </a:t>
            </a:r>
            <a:r>
              <a:rPr lang="fr-FR" i="1" dirty="0" smtClean="0"/>
              <a:t>peint </a:t>
            </a:r>
            <a:r>
              <a:rPr lang="fr-FR" i="1" dirty="0"/>
              <a:t>et cache, à destination des émissaires de la Croix-Rouge. </a:t>
            </a:r>
            <a:r>
              <a:rPr lang="fr-FR" i="1" dirty="0" smtClean="0"/>
              <a:t>Source fiche </a:t>
            </a:r>
            <a:r>
              <a:rPr lang="fr-FR" i="1" dirty="0" err="1" smtClean="0"/>
              <a:t>Arald</a:t>
            </a:r>
            <a:endParaRPr lang="fr-FR" dirty="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Antoine </a:t>
            </a:r>
            <a:r>
              <a:rPr lang="fr-FR" dirty="0" err="1" smtClean="0"/>
              <a:t>Choplin</a:t>
            </a:r>
            <a:r>
              <a:rPr lang="fr-FR" dirty="0" smtClean="0"/>
              <a:t> </a:t>
            </a:r>
            <a:endParaRPr lang="fr-FR" dirty="0"/>
          </a:p>
        </p:txBody>
      </p:sp>
      <p:sp>
        <p:nvSpPr>
          <p:cNvPr id="3" name="Espace réservé du contenu 2"/>
          <p:cNvSpPr>
            <a:spLocks noGrp="1"/>
          </p:cNvSpPr>
          <p:nvPr>
            <p:ph sz="quarter" idx="1"/>
          </p:nvPr>
        </p:nvSpPr>
        <p:spPr/>
        <p:txBody>
          <a:bodyPr>
            <a:normAutofit fontScale="92500" lnSpcReduction="10000"/>
          </a:bodyPr>
          <a:lstStyle/>
          <a:p>
            <a:pPr>
              <a:buNone/>
            </a:pPr>
            <a:r>
              <a:rPr lang="fr-FR" dirty="0" smtClean="0"/>
              <a:t>	Antoine </a:t>
            </a:r>
            <a:r>
              <a:rPr lang="fr-FR" dirty="0" err="1" smtClean="0"/>
              <a:t>Choplin</a:t>
            </a:r>
            <a:r>
              <a:rPr lang="fr-FR" dirty="0" smtClean="0"/>
              <a:t> est depuis 1996 l’organisateur du festival de l’Arpenteur, en Isère, événement consacré au spectacle vivant et à la littérature.</a:t>
            </a:r>
            <a:br>
              <a:rPr lang="fr-FR" dirty="0" smtClean="0"/>
            </a:br>
            <a:r>
              <a:rPr lang="fr-FR" dirty="0" smtClean="0"/>
              <a:t/>
            </a:r>
            <a:br>
              <a:rPr lang="fr-FR" dirty="0" smtClean="0"/>
            </a:br>
            <a:r>
              <a:rPr lang="fr-FR" dirty="0" smtClean="0"/>
              <a:t>Il vit près de Grenoble, où il concilie son travail d’auteur, ses activités culturelles et sa passion pour la marche en montagne.</a:t>
            </a:r>
            <a:br>
              <a:rPr lang="fr-FR" dirty="0" smtClean="0"/>
            </a:br>
            <a:r>
              <a:rPr lang="fr-FR" dirty="0" smtClean="0"/>
              <a:t/>
            </a:r>
            <a:br>
              <a:rPr lang="fr-FR" dirty="0" smtClean="0"/>
            </a:br>
            <a:r>
              <a:rPr lang="fr-FR" dirty="0" smtClean="0"/>
              <a:t>Il est également l’auteur de plusieurs livres parus aux éditions de La fosse aux ours, notamment Radeau (2003, Prix des librairies Initiales), Léger fracas du monde (2005) et L’Impasse (2006).</a:t>
            </a:r>
            <a:br>
              <a:rPr lang="fr-FR" dirty="0" smtClean="0"/>
            </a:br>
            <a:r>
              <a:rPr lang="fr-FR" dirty="0" smtClean="0"/>
              <a:t/>
            </a:r>
            <a:br>
              <a:rPr lang="fr-FR" dirty="0" smtClean="0"/>
            </a:br>
            <a:r>
              <a:rPr lang="fr-FR" dirty="0" smtClean="0"/>
              <a:t>Antoine </a:t>
            </a:r>
            <a:r>
              <a:rPr lang="fr-FR" dirty="0" err="1" smtClean="0"/>
              <a:t>Choplin</a:t>
            </a:r>
            <a:r>
              <a:rPr lang="fr-FR" dirty="0" smtClean="0"/>
              <a:t> a reçu le Prix France Télévisions en 2012 pour "La nuit tombée".</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7467600" cy="1228998"/>
          </a:xfrm>
        </p:spPr>
        <p:txBody>
          <a:bodyPr>
            <a:normAutofit fontScale="90000"/>
          </a:bodyPr>
          <a:lstStyle/>
          <a:p>
            <a:r>
              <a:rPr lang="fr-FR" sz="2700" u="sng" dirty="0" smtClean="0"/>
              <a:t/>
            </a:r>
            <a:br>
              <a:rPr lang="fr-FR" sz="2700" u="sng" dirty="0" smtClean="0"/>
            </a:br>
            <a:r>
              <a:rPr lang="fr-FR" sz="2700" u="sng" dirty="0" smtClean="0"/>
              <a:t/>
            </a:r>
            <a:br>
              <a:rPr lang="fr-FR" sz="2700" u="sng" dirty="0" smtClean="0"/>
            </a:br>
            <a:r>
              <a:rPr lang="fr-FR" sz="2700" u="sng" dirty="0" smtClean="0"/>
              <a:t/>
            </a:r>
            <a:br>
              <a:rPr lang="fr-FR" sz="2700" u="sng" dirty="0" smtClean="0"/>
            </a:br>
            <a:r>
              <a:rPr lang="fr-FR" sz="2700" u="sng" dirty="0" smtClean="0"/>
              <a:t/>
            </a:r>
            <a:br>
              <a:rPr lang="fr-FR" sz="2700" u="sng" dirty="0" smtClean="0"/>
            </a:br>
            <a:r>
              <a:rPr lang="fr-FR" sz="2200" u="sng" dirty="0" smtClean="0"/>
              <a:t>DEMARCHES </a:t>
            </a:r>
            <a:r>
              <a:rPr lang="fr-FR" sz="2200" u="sng" dirty="0"/>
              <a:t>ET CONCEPTION DE LA SEQUENCE pour une classe de Terminale Bac </a:t>
            </a:r>
            <a:r>
              <a:rPr lang="fr-FR" sz="2200" u="sng"/>
              <a:t>Pro </a:t>
            </a:r>
            <a:r>
              <a:rPr lang="fr-FR" sz="2200" u="sng" smtClean="0"/>
              <a:t>:</a:t>
            </a:r>
            <a:br>
              <a:rPr lang="fr-FR" sz="2200" u="sng" smtClean="0"/>
            </a:br>
            <a:r>
              <a:rPr lang="fr-FR" sz="2200" smtClean="0"/>
              <a:t>Comment </a:t>
            </a:r>
            <a:r>
              <a:rPr lang="fr-FR" sz="2200" dirty="0" smtClean="0"/>
              <a:t>l’art peut-il éclairer la nuit ?</a:t>
            </a:r>
            <a:r>
              <a:rPr lang="fr-FR" dirty="0"/>
              <a:t/>
            </a:r>
            <a:br>
              <a:rPr lang="fr-FR" dirty="0"/>
            </a:br>
            <a:endParaRPr lang="fr-FR" dirty="0"/>
          </a:p>
        </p:txBody>
      </p:sp>
      <p:sp>
        <p:nvSpPr>
          <p:cNvPr id="3" name="Espace réservé du contenu 2"/>
          <p:cNvSpPr>
            <a:spLocks noGrp="1"/>
          </p:cNvSpPr>
          <p:nvPr>
            <p:ph sz="quarter" idx="1"/>
          </p:nvPr>
        </p:nvSpPr>
        <p:spPr>
          <a:xfrm>
            <a:off x="457200" y="1600200"/>
            <a:ext cx="8229600" cy="4997152"/>
          </a:xfrm>
        </p:spPr>
        <p:txBody>
          <a:bodyPr>
            <a:normAutofit/>
          </a:bodyPr>
          <a:lstStyle/>
          <a:p>
            <a:pPr>
              <a:buNone/>
            </a:pPr>
            <a:r>
              <a:rPr lang="fr-FR" b="1" u="sng" dirty="0" smtClean="0"/>
              <a:t>Objet d’étude </a:t>
            </a:r>
            <a:r>
              <a:rPr lang="fr-FR" b="1" dirty="0" smtClean="0"/>
              <a:t>: « </a:t>
            </a:r>
            <a:r>
              <a:rPr lang="fr-FR" b="1" dirty="0"/>
              <a:t>Au XX° siècle, l'homme et son rapport au monde à travers la littérature et les autres arts </a:t>
            </a:r>
            <a:r>
              <a:rPr lang="fr-FR" b="1" dirty="0" smtClean="0"/>
              <a:t>»</a:t>
            </a:r>
          </a:p>
          <a:p>
            <a:pPr algn="ctr">
              <a:buFont typeface="Wingdings" pitchFamily="2" charset="2"/>
              <a:buChar char="q"/>
            </a:pPr>
            <a:r>
              <a:rPr lang="fr-FR" b="1" i="1" dirty="0" smtClean="0"/>
              <a:t>Coup de cœur personnel</a:t>
            </a:r>
          </a:p>
          <a:p>
            <a:pPr algn="ctr">
              <a:buFont typeface="Wingdings" pitchFamily="2" charset="2"/>
              <a:buChar char="q"/>
            </a:pPr>
            <a:r>
              <a:rPr lang="fr-FR" b="1" i="1" dirty="0" smtClean="0"/>
              <a:t>Dialogue entre les arts </a:t>
            </a:r>
          </a:p>
          <a:p>
            <a:pPr algn="ctr">
              <a:buNone/>
            </a:pPr>
            <a:r>
              <a:rPr lang="fr-FR" b="1" i="1" dirty="0" smtClean="0"/>
              <a:t>(possible enseignement transversal )</a:t>
            </a:r>
          </a:p>
          <a:p>
            <a:pPr algn="ctr">
              <a:buFont typeface="Wingdings" pitchFamily="2" charset="2"/>
              <a:buChar char="q"/>
            </a:pPr>
            <a:r>
              <a:rPr lang="fr-FR" b="1" i="1" dirty="0" smtClean="0"/>
              <a:t>Approche originale de la question de la déportation</a:t>
            </a:r>
          </a:p>
          <a:p>
            <a:pPr algn="ctr">
              <a:buFont typeface="Wingdings" pitchFamily="2" charset="2"/>
              <a:buChar char="q"/>
            </a:pPr>
            <a:r>
              <a:rPr lang="fr-FR" b="1" i="1" dirty="0" smtClean="0"/>
              <a:t>Question du genre </a:t>
            </a:r>
          </a:p>
          <a:p>
            <a:pPr algn="ctr">
              <a:buFont typeface="Wingdings" pitchFamily="2" charset="2"/>
              <a:buChar char="q"/>
            </a:pPr>
            <a:endParaRPr lang="fr-FR" b="1" i="1" dirty="0" smtClean="0"/>
          </a:p>
          <a:p>
            <a:pPr algn="ctr">
              <a:buNone/>
            </a:pPr>
            <a:r>
              <a:rPr lang="fr-FR" b="1" i="1" dirty="0" smtClean="0"/>
              <a:t>Donc une œuvre riche pour réfléchir à cet objet d’étude</a:t>
            </a:r>
          </a:p>
          <a:p>
            <a:pPr algn="ctr">
              <a:buNone/>
            </a:pPr>
            <a:endParaRPr lang="fr-FR" b="1" i="1" dirty="0" smtClean="0"/>
          </a:p>
          <a:p>
            <a:pPr algn="ctr">
              <a:buNone/>
            </a:pPr>
            <a:endParaRPr lang="fr-FR"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smtClean="0"/>
              <a:t>Angle de lecture</a:t>
            </a:r>
            <a:endParaRPr lang="fr-FR" u="sng" dirty="0"/>
          </a:p>
        </p:txBody>
      </p:sp>
      <p:sp>
        <p:nvSpPr>
          <p:cNvPr id="3" name="Espace réservé du contenu 2"/>
          <p:cNvSpPr>
            <a:spLocks noGrp="1"/>
          </p:cNvSpPr>
          <p:nvPr>
            <p:ph sz="quarter" idx="1"/>
          </p:nvPr>
        </p:nvSpPr>
        <p:spPr/>
        <p:txBody>
          <a:bodyPr>
            <a:normAutofit/>
          </a:bodyPr>
          <a:lstStyle/>
          <a:p>
            <a:pPr>
              <a:buFont typeface="Wingdings" pitchFamily="2" charset="2"/>
              <a:buChar char="q"/>
            </a:pPr>
            <a:r>
              <a:rPr lang="fr-FR" dirty="0" smtClean="0"/>
              <a:t>interrogation </a:t>
            </a:r>
            <a:r>
              <a:rPr lang="fr-FR" dirty="0"/>
              <a:t>du programme </a:t>
            </a:r>
            <a:r>
              <a:rPr lang="fr-FR" dirty="0" smtClean="0"/>
              <a:t> </a:t>
            </a:r>
            <a:r>
              <a:rPr lang="fr-FR" dirty="0"/>
              <a:t>:   « Comment la lecture d’œuvres (artistiques et littéraires) permet-elle de s’interroger sur le rapport de l’Homme au monde ? » </a:t>
            </a:r>
          </a:p>
          <a:p>
            <a:pPr>
              <a:buFont typeface="Wingdings" pitchFamily="2" charset="2"/>
              <a:buChar char="q"/>
            </a:pPr>
            <a:r>
              <a:rPr lang="fr-FR" dirty="0" smtClean="0"/>
              <a:t> problématique de lecture  :</a:t>
            </a:r>
            <a:r>
              <a:rPr lang="fr-FR" dirty="0"/>
              <a:t> " Comme A. </a:t>
            </a:r>
            <a:r>
              <a:rPr lang="fr-FR" dirty="0" err="1"/>
              <a:t>Choplin</a:t>
            </a:r>
            <a:r>
              <a:rPr lang="fr-FR" dirty="0"/>
              <a:t> raconte-t-il la vie dans le camp de </a:t>
            </a:r>
            <a:r>
              <a:rPr lang="fr-FR" dirty="0" err="1"/>
              <a:t>Térézin</a:t>
            </a:r>
            <a:r>
              <a:rPr lang="fr-FR" dirty="0"/>
              <a:t>  ?  En quoi l'art  permet-il  de </a:t>
            </a:r>
            <a:r>
              <a:rPr lang="fr-FR" dirty="0" smtClean="0"/>
              <a:t>rester  humain, de continuer  de vivre  </a:t>
            </a:r>
            <a:r>
              <a:rPr lang="fr-FR" dirty="0"/>
              <a:t>dans une situation de crise et </a:t>
            </a:r>
            <a:r>
              <a:rPr lang="fr-FR" dirty="0" smtClean="0"/>
              <a:t>donc de </a:t>
            </a:r>
            <a:r>
              <a:rPr lang="fr-FR" dirty="0"/>
              <a:t>questionner </a:t>
            </a:r>
            <a:r>
              <a:rPr lang="fr-FR" dirty="0" smtClean="0"/>
              <a:t>nos valeurs </a:t>
            </a:r>
            <a:r>
              <a:rPr lang="fr-FR"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u="sng" dirty="0"/>
              <a:t>Organisation des séances, </a:t>
            </a:r>
            <a:r>
              <a:rPr lang="fr-FR" sz="3200" u="sng" dirty="0" smtClean="0"/>
              <a:t/>
            </a:r>
            <a:br>
              <a:rPr lang="fr-FR" sz="3200" u="sng" dirty="0" smtClean="0"/>
            </a:br>
            <a:r>
              <a:rPr lang="fr-FR" sz="3200" u="sng" dirty="0" smtClean="0"/>
              <a:t>modalités </a:t>
            </a:r>
            <a:r>
              <a:rPr lang="fr-FR" sz="3200" u="sng" dirty="0"/>
              <a:t>de lecture et d’écriture </a:t>
            </a:r>
          </a:p>
        </p:txBody>
      </p:sp>
      <p:sp>
        <p:nvSpPr>
          <p:cNvPr id="3" name="Espace réservé du contenu 2"/>
          <p:cNvSpPr>
            <a:spLocks noGrp="1"/>
          </p:cNvSpPr>
          <p:nvPr>
            <p:ph sz="quarter" idx="1"/>
          </p:nvPr>
        </p:nvSpPr>
        <p:spPr/>
        <p:txBody>
          <a:bodyPr>
            <a:normAutofit/>
          </a:bodyPr>
          <a:lstStyle/>
          <a:p>
            <a:pPr algn="ctr">
              <a:buNone/>
            </a:pPr>
            <a:r>
              <a:rPr lang="fr-FR" dirty="0"/>
              <a:t>Les impressions de lecture sont conservées dans un </a:t>
            </a:r>
            <a:r>
              <a:rPr lang="fr-FR" dirty="0" smtClean="0"/>
              <a:t> journal de séquence  non évalué.</a:t>
            </a:r>
          </a:p>
          <a:p>
            <a:pPr algn="ctr">
              <a:buNone/>
            </a:pPr>
            <a:endParaRPr lang="fr-FR" dirty="0" smtClean="0"/>
          </a:p>
          <a:p>
            <a:pPr algn="ctr">
              <a:buNone/>
            </a:pPr>
            <a:r>
              <a:rPr lang="fr-FR" dirty="0" smtClean="0"/>
              <a:t>Les élèves ont le choix de le partager </a:t>
            </a:r>
            <a:r>
              <a:rPr lang="fr-FR" dirty="0" smtClean="0"/>
              <a:t>ou pas </a:t>
            </a:r>
            <a:r>
              <a:rPr lang="fr-FR" dirty="0" smtClean="0"/>
              <a:t>avec </a:t>
            </a:r>
            <a:r>
              <a:rPr lang="fr-FR" dirty="0" smtClean="0"/>
              <a:t>le professeur </a:t>
            </a:r>
            <a:r>
              <a:rPr lang="fr-FR" dirty="0" smtClean="0"/>
              <a:t>d’en </a:t>
            </a:r>
            <a:r>
              <a:rPr lang="fr-FR" dirty="0" smtClean="0"/>
              <a:t>choisir la forme </a:t>
            </a:r>
          </a:p>
          <a:p>
            <a:pPr algn="ctr">
              <a:buNone/>
            </a:pPr>
            <a:endParaRPr lang="fr-FR" dirty="0" smtClean="0"/>
          </a:p>
          <a:p>
            <a:pPr algn="ctr">
              <a:buNone/>
            </a:pPr>
            <a:r>
              <a:rPr lang="fr-FR" dirty="0" smtClean="0"/>
              <a:t>Le professeur en vérifie juste l’avancement</a:t>
            </a:r>
          </a:p>
          <a:p>
            <a:pPr>
              <a:buNone/>
            </a:pPr>
            <a:endParaRPr lang="fr-FR" dirty="0"/>
          </a:p>
          <a:p>
            <a:pPr>
              <a:buNone/>
            </a:pPr>
            <a:r>
              <a:rPr lang="fr-FR" dirty="0"/>
              <a:t> </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u="sng" dirty="0" smtClean="0"/>
              <a:t>Progressivité du carnet de lecture</a:t>
            </a:r>
            <a:br>
              <a:rPr lang="fr-FR" u="sng" dirty="0" smtClean="0"/>
            </a:br>
            <a:endParaRPr lang="fr-FR" u="sng" dirty="0"/>
          </a:p>
        </p:txBody>
      </p:sp>
      <p:sp>
        <p:nvSpPr>
          <p:cNvPr id="3" name="Espace réservé du contenu 2"/>
          <p:cNvSpPr>
            <a:spLocks noGrp="1"/>
          </p:cNvSpPr>
          <p:nvPr>
            <p:ph sz="quarter" idx="1"/>
          </p:nvPr>
        </p:nvSpPr>
        <p:spPr/>
        <p:txBody>
          <a:bodyPr/>
          <a:lstStyle/>
          <a:p>
            <a:pPr>
              <a:buNone/>
            </a:pPr>
            <a:endParaRPr lang="fr-FR" altLang="fr-FR" b="1" dirty="0" smtClean="0"/>
          </a:p>
          <a:p>
            <a:pPr>
              <a:buNone/>
            </a:pPr>
            <a:endParaRPr lang="fr-FR" altLang="fr-FR" b="1" dirty="0" smtClean="0"/>
          </a:p>
          <a:p>
            <a:pPr>
              <a:buNone/>
            </a:pPr>
            <a:r>
              <a:rPr lang="fr-FR" altLang="fr-FR" sz="3200" b="1" dirty="0" smtClean="0"/>
              <a:t>	En quoi  le carnet de lecture est-il un moyen efficace  pour   accompagner  l’élève dans sa formation de lecteur compétent  ? </a:t>
            </a:r>
            <a:br>
              <a:rPr lang="fr-FR" altLang="fr-FR" sz="3200" b="1" dirty="0" smtClean="0"/>
            </a:br>
            <a:endParaRPr lang="fr-FR"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p:txBody>
          <a:bodyPr>
            <a:normAutofit/>
          </a:bodyPr>
          <a:lstStyle/>
          <a:p>
            <a:pPr eaLnBrk="1" hangingPunct="1"/>
            <a:r>
              <a:rPr lang="fr-FR" altLang="fr-FR" u="sng" dirty="0" smtClean="0"/>
              <a:t>Un création  personnelle et interprétative</a:t>
            </a:r>
          </a:p>
        </p:txBody>
      </p:sp>
      <p:sp>
        <p:nvSpPr>
          <p:cNvPr id="3" name="Espace réservé du contenu 2"/>
          <p:cNvSpPr>
            <a:spLocks noGrp="1"/>
          </p:cNvSpPr>
          <p:nvPr>
            <p:ph sz="quarter" idx="1"/>
          </p:nvPr>
        </p:nvSpPr>
        <p:spPr/>
        <p:txBody>
          <a:bodyPr rtlCol="0">
            <a:normAutofit fontScale="85000" lnSpcReduction="20000"/>
          </a:bodyPr>
          <a:lstStyle/>
          <a:p>
            <a:pPr eaLnBrk="1" fontAlgn="auto" hangingPunct="1">
              <a:spcAft>
                <a:spcPts val="0"/>
              </a:spcAft>
              <a:buFont typeface="Arial" panose="020B0604020202020204" pitchFamily="34" charset="0"/>
              <a:buNone/>
              <a:defRPr/>
            </a:pPr>
            <a:r>
              <a:rPr lang="fr-FR" dirty="0" smtClean="0"/>
              <a:t>Il peut prendre différentes formes comme le rappelle Joëlle Jean IA/IPR Lettres :</a:t>
            </a:r>
          </a:p>
          <a:p>
            <a:pPr eaLnBrk="1" fontAlgn="auto" hangingPunct="1">
              <a:spcAft>
                <a:spcPts val="0"/>
              </a:spcAft>
              <a:buFont typeface="Arial" panose="020B0604020202020204" pitchFamily="34" charset="0"/>
              <a:buNone/>
              <a:defRPr/>
            </a:pPr>
            <a:endParaRPr lang="fr-FR" dirty="0" smtClean="0"/>
          </a:p>
          <a:p>
            <a:pPr eaLnBrk="1" fontAlgn="auto" hangingPunct="1">
              <a:spcAft>
                <a:spcPts val="0"/>
              </a:spcAft>
              <a:buFont typeface="Arial" panose="020B0604020202020204" pitchFamily="34" charset="0"/>
              <a:buChar char="•"/>
              <a:defRPr/>
            </a:pPr>
            <a:r>
              <a:rPr lang="fr-FR" dirty="0" smtClean="0"/>
              <a:t>Dessins, caricatures, cartes heuristiques , schéma,</a:t>
            </a:r>
          </a:p>
          <a:p>
            <a:pPr eaLnBrk="1" fontAlgn="auto" hangingPunct="1">
              <a:spcAft>
                <a:spcPts val="0"/>
              </a:spcAft>
              <a:buFont typeface="Arial" panose="020B0604020202020204" pitchFamily="34" charset="0"/>
              <a:buChar char="•"/>
              <a:defRPr/>
            </a:pPr>
            <a:r>
              <a:rPr lang="fr-FR" dirty="0" smtClean="0"/>
              <a:t>Billet d’humeur, bandeau publicitaire , conseils de lecture sous formes humoristiques</a:t>
            </a:r>
          </a:p>
          <a:p>
            <a:pPr eaLnBrk="1" fontAlgn="auto" hangingPunct="1">
              <a:spcAft>
                <a:spcPts val="0"/>
              </a:spcAft>
              <a:buFont typeface="Arial" panose="020B0604020202020204" pitchFamily="34" charset="0"/>
              <a:buChar char="•"/>
              <a:defRPr/>
            </a:pPr>
            <a:r>
              <a:rPr lang="fr-FR" dirty="0" smtClean="0"/>
              <a:t>Lettres ouvertes à l’auteur</a:t>
            </a:r>
          </a:p>
          <a:p>
            <a:pPr eaLnBrk="1" fontAlgn="auto" hangingPunct="1">
              <a:spcAft>
                <a:spcPts val="0"/>
              </a:spcAft>
              <a:buFont typeface="Arial" panose="020B0604020202020204" pitchFamily="34" charset="0"/>
              <a:buChar char="•"/>
              <a:defRPr/>
            </a:pPr>
            <a:r>
              <a:rPr lang="fr-FR" dirty="0" smtClean="0"/>
              <a:t>Relevé de mots inconnus</a:t>
            </a:r>
          </a:p>
          <a:p>
            <a:pPr eaLnBrk="1" fontAlgn="auto" hangingPunct="1">
              <a:spcAft>
                <a:spcPts val="0"/>
              </a:spcAft>
              <a:buFont typeface="Arial" panose="020B0604020202020204" pitchFamily="34" charset="0"/>
              <a:buChar char="•"/>
              <a:defRPr/>
            </a:pPr>
            <a:r>
              <a:rPr lang="fr-FR" dirty="0" smtClean="0"/>
              <a:t>Passages adorés /détestés, compris/pas compris</a:t>
            </a:r>
          </a:p>
          <a:p>
            <a:pPr eaLnBrk="1" fontAlgn="auto" hangingPunct="1">
              <a:spcAft>
                <a:spcPts val="0"/>
              </a:spcAft>
              <a:buFont typeface="Arial" panose="020B0604020202020204" pitchFamily="34" charset="0"/>
              <a:buChar char="•"/>
              <a:defRPr/>
            </a:pPr>
            <a:r>
              <a:rPr lang="fr-FR" dirty="0" smtClean="0"/>
              <a:t>Pastiche…..</a:t>
            </a:r>
          </a:p>
          <a:p>
            <a:pPr eaLnBrk="1" fontAlgn="auto" hangingPunct="1">
              <a:spcAft>
                <a:spcPts val="0"/>
              </a:spcAft>
              <a:buNone/>
              <a:defRPr/>
            </a:pPr>
            <a:endParaRPr lang="fr-FR" dirty="0" smtClean="0"/>
          </a:p>
          <a:p>
            <a:pPr eaLnBrk="1" fontAlgn="auto" hangingPunct="1">
              <a:spcAft>
                <a:spcPts val="0"/>
              </a:spcAft>
              <a:buFont typeface="Arial" panose="020B0604020202020204" pitchFamily="34" charset="0"/>
              <a:buChar char="•"/>
              <a:defRPr/>
            </a:pPr>
            <a:endParaRPr lang="fr-FR" dirty="0" smtClean="0"/>
          </a:p>
          <a:p>
            <a:pPr eaLnBrk="1" fontAlgn="auto" hangingPunct="1">
              <a:spcAft>
                <a:spcPts val="0"/>
              </a:spcAft>
              <a:buFont typeface="Arial" panose="020B0604020202020204" pitchFamily="34" charset="0"/>
              <a:buNone/>
              <a:defRPr/>
            </a:pPr>
            <a:r>
              <a:rPr lang="fr-FR" dirty="0" smtClean="0"/>
              <a:t>Tout est possible à partir du moment où l’activité rend compte d’une expérience de lecture interprétative et personnelle et non  d’ une activité purement scolaire .</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947</TotalTime>
  <Words>1574</Words>
  <Application>Microsoft Office PowerPoint</Application>
  <PresentationFormat>Affichage à l'écran (4:3)</PresentationFormat>
  <Paragraphs>197</Paragraphs>
  <Slides>28</Slides>
  <Notes>1</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Oriel</vt:lpstr>
      <vt:lpstr>Une forêt d’arbre creux</vt:lpstr>
      <vt:lpstr>Diapositive 2</vt:lpstr>
      <vt:lpstr>Présentation</vt:lpstr>
      <vt:lpstr>Antoine Choplin </vt:lpstr>
      <vt:lpstr>    DEMARCHES ET CONCEPTION DE LA SEQUENCE pour une classe de Terminale Bac Pro : Comment l’art peut-il éclairer la nuit ? </vt:lpstr>
      <vt:lpstr>Angle de lecture</vt:lpstr>
      <vt:lpstr>Organisation des séances,  modalités de lecture et d’écriture </vt:lpstr>
      <vt:lpstr>Progressivité du carnet de lecture </vt:lpstr>
      <vt:lpstr>Un création  personnelle et interprétative</vt:lpstr>
      <vt:lpstr>Un exercice de nature variée et progressive sur le cycle :</vt:lpstr>
      <vt:lpstr>Un « outil » de  construction d’un lecteur « expert » </vt:lpstr>
      <vt:lpstr>Diapositive 12</vt:lpstr>
      <vt:lpstr>Séance 1 : Quel est le projet de l'auteur ?  (2 heures) </vt:lpstr>
      <vt:lpstr>Diapositive 14</vt:lpstr>
      <vt:lpstr> B Contextualisation  indispensable   dans l’histoire</vt:lpstr>
      <vt:lpstr>Séance 2 : Quand la littérature lève le voile ? (2 heures)</vt:lpstr>
      <vt:lpstr>Lecture analytique : « Voila ce que Bedrich » à la fin </vt:lpstr>
      <vt:lpstr>Gros plan sur un extrait qui donne une clé de lecture importante</vt:lpstr>
      <vt:lpstr>Séance 3 :  Quand la réalité habite la fiction: « les impressions vraies »Proust </vt:lpstr>
      <vt:lpstr>Séance 4 : la représentation artistique est-elle  efficace  pour  dire    la violence ? </vt:lpstr>
      <vt:lpstr>Plan possible </vt:lpstr>
      <vt:lpstr>Texte echo </vt:lpstr>
      <vt:lpstr>    Film et réalité de  Bedřich Fritta, 1944 Pen and ink, 31,1 x 56,1 cm © Thomas Fritta-Haas, long-term loan to the Jewish Museum Berlin, photo: Jens Ziehe  </vt:lpstr>
      <vt:lpstr>Séance 5 :</vt:lpstr>
      <vt:lpstr>Séance 6 : L’espoir pour mémoire</vt:lpstr>
      <vt:lpstr>Séance complémentaire</vt:lpstr>
      <vt:lpstr>Diapositive 27</vt:lpstr>
      <vt:lpstr>Diapositive 28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 forêt d’arbre creux</dc:title>
  <dc:creator>CécileM</dc:creator>
  <cp:lastModifiedBy>CécileM</cp:lastModifiedBy>
  <cp:revision>15</cp:revision>
  <dcterms:created xsi:type="dcterms:W3CDTF">2016-01-09T10:19:05Z</dcterms:created>
  <dcterms:modified xsi:type="dcterms:W3CDTF">2016-05-13T11:30:34Z</dcterms:modified>
</cp:coreProperties>
</file>