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73" r:id="rId2"/>
    <p:sldId id="296" r:id="rId3"/>
    <p:sldId id="297" r:id="rId4"/>
    <p:sldId id="299" r:id="rId5"/>
    <p:sldId id="300" r:id="rId6"/>
    <p:sldId id="311" r:id="rId7"/>
    <p:sldId id="286" r:id="rId8"/>
    <p:sldId id="287" r:id="rId9"/>
    <p:sldId id="289" r:id="rId10"/>
    <p:sldId id="261" r:id="rId11"/>
    <p:sldId id="288" r:id="rId12"/>
    <p:sldId id="291" r:id="rId13"/>
    <p:sldId id="290" r:id="rId14"/>
    <p:sldId id="292" r:id="rId15"/>
    <p:sldId id="310" r:id="rId16"/>
    <p:sldId id="281" r:id="rId17"/>
    <p:sldId id="283" r:id="rId18"/>
    <p:sldId id="301" r:id="rId19"/>
    <p:sldId id="293" r:id="rId20"/>
    <p:sldId id="294" r:id="rId21"/>
    <p:sldId id="295" r:id="rId22"/>
    <p:sldId id="303" r:id="rId23"/>
    <p:sldId id="304" r:id="rId24"/>
    <p:sldId id="307" r:id="rId25"/>
    <p:sldId id="282" r:id="rId26"/>
    <p:sldId id="259" r:id="rId27"/>
    <p:sldId id="278" r:id="rId28"/>
    <p:sldId id="262" r:id="rId29"/>
    <p:sldId id="258" r:id="rId30"/>
    <p:sldId id="263" r:id="rId3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72" y="3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Connecteur droit 3"/>
          <p:cNvCxnSpPr>
            <a:cxnSpLocks noChangeShapeType="1"/>
          </p:cNvCxnSpPr>
          <p:nvPr/>
        </p:nvCxnSpPr>
        <p:spPr bwMode="auto">
          <a:xfrm>
            <a:off x="1463675" y="3549650"/>
            <a:ext cx="2971800" cy="1588"/>
          </a:xfrm>
          <a:prstGeom prst="line">
            <a:avLst/>
          </a:prstGeom>
          <a:noFill/>
          <a:ln w="9525">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cxnSp>
        <p:nvCxnSpPr>
          <p:cNvPr id="5" name="Connecteur droit 4"/>
          <p:cNvCxnSpPr>
            <a:cxnSpLocks noChangeShapeType="1"/>
          </p:cNvCxnSpPr>
          <p:nvPr/>
        </p:nvCxnSpPr>
        <p:spPr bwMode="auto">
          <a:xfrm>
            <a:off x="4708525" y="3549650"/>
            <a:ext cx="2971800" cy="1588"/>
          </a:xfrm>
          <a:prstGeom prst="line">
            <a:avLst/>
          </a:prstGeom>
          <a:noFill/>
          <a:ln w="9525">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sp>
        <p:nvSpPr>
          <p:cNvPr id="6" name="Ellipse 5"/>
          <p:cNvSpPr>
            <a:spLocks noChangeArrowheads="1"/>
          </p:cNvSpPr>
          <p:nvPr/>
        </p:nvSpPr>
        <p:spPr bwMode="auto">
          <a:xfrm>
            <a:off x="4540250" y="3525838"/>
            <a:ext cx="46038" cy="46037"/>
          </a:xfrm>
          <a:prstGeom prst="ellipse">
            <a:avLst/>
          </a:prstGeom>
          <a:solidFill>
            <a:schemeClr val="accent2"/>
          </a:solidFill>
          <a:ln w="38100">
            <a:solidFill>
              <a:schemeClr val="accent2"/>
            </a:solidFill>
            <a:round/>
            <a:headEnd/>
            <a:tailEnd/>
          </a:ln>
          <a:effectLst>
            <a:outerShdw blurRad="63500" algn="tl" rotWithShape="0">
              <a:srgbClr val="000000">
                <a:alpha val="5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28" name="Titr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fr-FR" smtClean="0"/>
              <a:t>Cliquez pour modifier le style du titre</a:t>
            </a:r>
            <a:endParaRPr lang="en-US"/>
          </a:p>
        </p:txBody>
      </p:sp>
      <p:sp>
        <p:nvSpPr>
          <p:cNvPr id="7" name="Espace réservé de la date 14"/>
          <p:cNvSpPr>
            <a:spLocks noGrp="1"/>
          </p:cNvSpPr>
          <p:nvPr>
            <p:ph type="dt" sz="half" idx="10"/>
          </p:nvPr>
        </p:nvSpPr>
        <p:spPr/>
        <p:txBody>
          <a:bodyPr/>
          <a:lstStyle>
            <a:lvl1pPr>
              <a:defRPr smtClean="0"/>
            </a:lvl1pPr>
          </a:lstStyle>
          <a:p>
            <a:pPr>
              <a:defRPr/>
            </a:pPr>
            <a:fld id="{8F429106-3DD5-4EAF-8223-F49082A0E0E3}" type="datetimeFigureOut">
              <a:rPr lang="fr-FR" altLang="fr-FR"/>
              <a:pPr>
                <a:defRPr/>
              </a:pPr>
              <a:t>12/05/2016</a:t>
            </a:fld>
            <a:endParaRPr lang="fr-BE" altLang="fr-FR"/>
          </a:p>
        </p:txBody>
      </p:sp>
      <p:sp>
        <p:nvSpPr>
          <p:cNvPr id="8" name="Espace réservé du numéro de diapositive 15"/>
          <p:cNvSpPr>
            <a:spLocks noGrp="1"/>
          </p:cNvSpPr>
          <p:nvPr>
            <p:ph type="sldNum" sz="quarter" idx="11"/>
          </p:nvPr>
        </p:nvSpPr>
        <p:spPr/>
        <p:txBody>
          <a:bodyPr/>
          <a:lstStyle>
            <a:lvl1pPr>
              <a:defRPr smtClean="0"/>
            </a:lvl1pPr>
          </a:lstStyle>
          <a:p>
            <a:pPr>
              <a:defRPr/>
            </a:pPr>
            <a:fld id="{84CDF4C9-2AD6-4706-9367-C6588ED7E1B5}" type="slidenum">
              <a:rPr lang="fr-BE" altLang="fr-FR"/>
              <a:pPr>
                <a:defRPr/>
              </a:pPr>
              <a:t>‹N°›</a:t>
            </a:fld>
            <a:endParaRPr lang="fr-BE" altLang="fr-FR"/>
          </a:p>
        </p:txBody>
      </p:sp>
      <p:sp>
        <p:nvSpPr>
          <p:cNvPr id="10" name="Espace réservé du pied de page 16"/>
          <p:cNvSpPr>
            <a:spLocks noGrp="1"/>
          </p:cNvSpPr>
          <p:nvPr>
            <p:ph type="ftr" sz="quarter" idx="12"/>
          </p:nvPr>
        </p:nvSpPr>
        <p:spPr/>
        <p:txBody>
          <a:bodyPr/>
          <a:lstStyle>
            <a:lvl1pPr>
              <a:defRPr/>
            </a:lvl1pPr>
          </a:lstStyle>
          <a:p>
            <a:pPr>
              <a:defRPr/>
            </a:pPr>
            <a:endParaRPr lang="fr-BE"/>
          </a:p>
        </p:txBody>
      </p:sp>
    </p:spTree>
    <p:extLst>
      <p:ext uri="{BB962C8B-B14F-4D97-AF65-F5344CB8AC3E}">
        <p14:creationId xmlns:p14="http://schemas.microsoft.com/office/powerpoint/2010/main" val="174314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03714101-585F-4B33-B093-1932956A88C9}" type="datetimeFigureOut">
              <a:rPr lang="fr-FR" altLang="fr-FR"/>
              <a:pPr>
                <a:defRPr/>
              </a:pPr>
              <a:t>12/05/2016</a:t>
            </a:fld>
            <a:endParaRPr lang="fr-BE" altLang="fr-FR"/>
          </a:p>
        </p:txBody>
      </p:sp>
      <p:sp>
        <p:nvSpPr>
          <p:cNvPr id="5" name="Espace réservé du pied de page 9"/>
          <p:cNvSpPr>
            <a:spLocks noGrp="1"/>
          </p:cNvSpPr>
          <p:nvPr>
            <p:ph type="ftr" sz="quarter" idx="11"/>
          </p:nvPr>
        </p:nvSpPr>
        <p:spPr/>
        <p:txBody>
          <a:bodyPr/>
          <a:lstStyle>
            <a:lvl1pPr>
              <a:defRPr/>
            </a:lvl1pPr>
          </a:lstStyle>
          <a:p>
            <a:pPr>
              <a:defRPr/>
            </a:pPr>
            <a:endParaRPr lang="fr-BE"/>
          </a:p>
        </p:txBody>
      </p:sp>
      <p:sp>
        <p:nvSpPr>
          <p:cNvPr id="6" name="Espace réservé du numéro de diapositive 21"/>
          <p:cNvSpPr>
            <a:spLocks noGrp="1"/>
          </p:cNvSpPr>
          <p:nvPr>
            <p:ph type="sldNum" sz="quarter" idx="12"/>
          </p:nvPr>
        </p:nvSpPr>
        <p:spPr/>
        <p:txBody>
          <a:bodyPr/>
          <a:lstStyle>
            <a:lvl1pPr>
              <a:defRPr/>
            </a:lvl1pPr>
          </a:lstStyle>
          <a:p>
            <a:pPr>
              <a:defRPr/>
            </a:pPr>
            <a:fld id="{062CB9C7-7311-4410-B767-9A1E1E2B8E9B}" type="slidenum">
              <a:rPr lang="fr-BE" altLang="fr-FR"/>
              <a:pPr>
                <a:defRPr/>
              </a:pPr>
              <a:t>‹N°›</a:t>
            </a:fld>
            <a:endParaRPr lang="fr-BE" altLang="fr-FR"/>
          </a:p>
        </p:txBody>
      </p:sp>
    </p:spTree>
    <p:extLst>
      <p:ext uri="{BB962C8B-B14F-4D97-AF65-F5344CB8AC3E}">
        <p14:creationId xmlns:p14="http://schemas.microsoft.com/office/powerpoint/2010/main" val="228406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02CD043D-FC2E-460E-A864-C5D0EF564F32}" type="datetimeFigureOut">
              <a:rPr lang="fr-FR" altLang="fr-FR"/>
              <a:pPr>
                <a:defRPr/>
              </a:pPr>
              <a:t>12/05/2016</a:t>
            </a:fld>
            <a:endParaRPr lang="fr-BE" altLang="fr-FR"/>
          </a:p>
        </p:txBody>
      </p:sp>
      <p:sp>
        <p:nvSpPr>
          <p:cNvPr id="5" name="Espace réservé du pied de page 9"/>
          <p:cNvSpPr>
            <a:spLocks noGrp="1"/>
          </p:cNvSpPr>
          <p:nvPr>
            <p:ph type="ftr" sz="quarter" idx="11"/>
          </p:nvPr>
        </p:nvSpPr>
        <p:spPr/>
        <p:txBody>
          <a:bodyPr/>
          <a:lstStyle>
            <a:lvl1pPr>
              <a:defRPr/>
            </a:lvl1pPr>
          </a:lstStyle>
          <a:p>
            <a:pPr>
              <a:defRPr/>
            </a:pPr>
            <a:endParaRPr lang="fr-BE"/>
          </a:p>
        </p:txBody>
      </p:sp>
      <p:sp>
        <p:nvSpPr>
          <p:cNvPr id="6" name="Espace réservé du numéro de diapositive 21"/>
          <p:cNvSpPr>
            <a:spLocks noGrp="1"/>
          </p:cNvSpPr>
          <p:nvPr>
            <p:ph type="sldNum" sz="quarter" idx="12"/>
          </p:nvPr>
        </p:nvSpPr>
        <p:spPr/>
        <p:txBody>
          <a:bodyPr/>
          <a:lstStyle>
            <a:lvl1pPr>
              <a:defRPr/>
            </a:lvl1pPr>
          </a:lstStyle>
          <a:p>
            <a:pPr>
              <a:defRPr/>
            </a:pPr>
            <a:fld id="{DA7453B2-0DB9-4E58-A962-997E3BA83E01}" type="slidenum">
              <a:rPr lang="fr-BE" altLang="fr-FR"/>
              <a:pPr>
                <a:defRPr/>
              </a:pPr>
              <a:t>‹N°›</a:t>
            </a:fld>
            <a:endParaRPr lang="fr-BE" altLang="fr-FR"/>
          </a:p>
        </p:txBody>
      </p:sp>
    </p:spTree>
    <p:extLst>
      <p:ext uri="{BB962C8B-B14F-4D97-AF65-F5344CB8AC3E}">
        <p14:creationId xmlns:p14="http://schemas.microsoft.com/office/powerpoint/2010/main" val="271071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7" name="Titre 16"/>
          <p:cNvSpPr>
            <a:spLocks noGrp="1"/>
          </p:cNvSpPr>
          <p:nvPr>
            <p:ph type="title"/>
          </p:nvPr>
        </p:nvSpPr>
        <p:spPr/>
        <p:txBody>
          <a:bodyPr rtlCol="0"/>
          <a:lstStyle/>
          <a:p>
            <a:r>
              <a:rPr lang="fr-FR" smtClean="0"/>
              <a:t>Cliquez pour modifier le style du titre</a:t>
            </a:r>
            <a:endParaRPr lang="en-US"/>
          </a:p>
        </p:txBody>
      </p:sp>
      <p:sp>
        <p:nvSpPr>
          <p:cNvPr id="4" name="Espace réservé de la date 23"/>
          <p:cNvSpPr>
            <a:spLocks noGrp="1"/>
          </p:cNvSpPr>
          <p:nvPr>
            <p:ph type="dt" sz="half" idx="10"/>
          </p:nvPr>
        </p:nvSpPr>
        <p:spPr/>
        <p:txBody>
          <a:bodyPr/>
          <a:lstStyle>
            <a:lvl1pPr>
              <a:defRPr/>
            </a:lvl1pPr>
          </a:lstStyle>
          <a:p>
            <a:pPr>
              <a:defRPr/>
            </a:pPr>
            <a:fld id="{A63184B2-A77D-4C1B-B603-0BAF5C45831E}" type="datetimeFigureOut">
              <a:rPr lang="fr-FR" altLang="fr-FR"/>
              <a:pPr>
                <a:defRPr/>
              </a:pPr>
              <a:t>12/05/2016</a:t>
            </a:fld>
            <a:endParaRPr lang="fr-BE" altLang="fr-FR"/>
          </a:p>
        </p:txBody>
      </p:sp>
      <p:sp>
        <p:nvSpPr>
          <p:cNvPr id="5" name="Espace réservé du pied de page 9"/>
          <p:cNvSpPr>
            <a:spLocks noGrp="1"/>
          </p:cNvSpPr>
          <p:nvPr>
            <p:ph type="ftr" sz="quarter" idx="11"/>
          </p:nvPr>
        </p:nvSpPr>
        <p:spPr/>
        <p:txBody>
          <a:bodyPr/>
          <a:lstStyle>
            <a:lvl1pPr>
              <a:defRPr/>
            </a:lvl1pPr>
          </a:lstStyle>
          <a:p>
            <a:pPr>
              <a:defRPr/>
            </a:pPr>
            <a:endParaRPr lang="fr-BE"/>
          </a:p>
        </p:txBody>
      </p:sp>
      <p:sp>
        <p:nvSpPr>
          <p:cNvPr id="6" name="Espace réservé du numéro de diapositive 21"/>
          <p:cNvSpPr>
            <a:spLocks noGrp="1"/>
          </p:cNvSpPr>
          <p:nvPr>
            <p:ph type="sldNum" sz="quarter" idx="12"/>
          </p:nvPr>
        </p:nvSpPr>
        <p:spPr/>
        <p:txBody>
          <a:bodyPr/>
          <a:lstStyle>
            <a:lvl1pPr>
              <a:defRPr/>
            </a:lvl1pPr>
          </a:lstStyle>
          <a:p>
            <a:pPr>
              <a:defRPr/>
            </a:pPr>
            <a:fld id="{392A41BA-67A6-4BFC-AAA3-B5F944B29102}" type="slidenum">
              <a:rPr lang="fr-BE" altLang="fr-FR"/>
              <a:pPr>
                <a:defRPr/>
              </a:pPr>
              <a:t>‹N°›</a:t>
            </a:fld>
            <a:endParaRPr lang="fr-BE" altLang="fr-FR"/>
          </a:p>
        </p:txBody>
      </p:sp>
    </p:spTree>
    <p:extLst>
      <p:ext uri="{BB962C8B-B14F-4D97-AF65-F5344CB8AC3E}">
        <p14:creationId xmlns:p14="http://schemas.microsoft.com/office/powerpoint/2010/main" val="29835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cxnSp>
        <p:nvCxnSpPr>
          <p:cNvPr id="4" name="Connecteur droit 3"/>
          <p:cNvCxnSpPr>
            <a:cxnSpLocks noChangeShapeType="1"/>
          </p:cNvCxnSpPr>
          <p:nvPr/>
        </p:nvCxnSpPr>
        <p:spPr bwMode="auto">
          <a:xfrm>
            <a:off x="685800" y="4916488"/>
            <a:ext cx="7924800" cy="4762"/>
          </a:xfrm>
          <a:prstGeom prst="line">
            <a:avLst/>
          </a:prstGeom>
          <a:noFill/>
          <a:ln w="9525">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smtClean="0"/>
            </a:lvl1pPr>
          </a:lstStyle>
          <a:p>
            <a:pPr>
              <a:defRPr/>
            </a:pPr>
            <a:fld id="{B2F4D72A-6347-4E2F-8ECF-CAC4CE3F1DD2}" type="datetimeFigureOut">
              <a:rPr lang="fr-FR" altLang="fr-FR"/>
              <a:pPr>
                <a:defRPr/>
              </a:pPr>
              <a:t>12/05/2016</a:t>
            </a:fld>
            <a:endParaRPr lang="fr-BE" altLang="fr-FR"/>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smtClean="0"/>
            </a:lvl1pPr>
          </a:lstStyle>
          <a:p>
            <a:pPr>
              <a:defRPr/>
            </a:pPr>
            <a:fld id="{E7E6B6FA-350D-484D-AB05-2B7397DC26C6}" type="slidenum">
              <a:rPr lang="fr-BE" altLang="fr-FR"/>
              <a:pPr>
                <a:defRPr/>
              </a:pPr>
              <a:t>‹N°›</a:t>
            </a:fld>
            <a:endParaRPr lang="fr-BE" altLang="fr-FR"/>
          </a:p>
        </p:txBody>
      </p:sp>
    </p:spTree>
    <p:extLst>
      <p:ext uri="{BB962C8B-B14F-4D97-AF65-F5344CB8AC3E}">
        <p14:creationId xmlns:p14="http://schemas.microsoft.com/office/powerpoint/2010/main" val="4081962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11" name="Espace réservé du contenu 10"/>
          <p:cNvSpPr>
            <a:spLocks noGrp="1"/>
          </p:cNvSpPr>
          <p:nvPr>
            <p:ph sz="half" idx="1"/>
          </p:nvPr>
        </p:nvSpPr>
        <p:spPr>
          <a:xfrm>
            <a:off x="457200" y="1524000"/>
            <a:ext cx="4059936"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524000"/>
            <a:ext cx="4059936"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fld id="{3C918E95-BF25-4DD9-B859-52BB91EEE442}" type="datetimeFigureOut">
              <a:rPr lang="fr-FR" altLang="fr-FR"/>
              <a:pPr>
                <a:defRPr/>
              </a:pPr>
              <a:t>12/05/2016</a:t>
            </a:fld>
            <a:endParaRPr lang="fr-BE" altLang="fr-FR"/>
          </a:p>
        </p:txBody>
      </p:sp>
      <p:sp>
        <p:nvSpPr>
          <p:cNvPr id="6" name="Espace réservé du pied de page 9"/>
          <p:cNvSpPr>
            <a:spLocks noGrp="1"/>
          </p:cNvSpPr>
          <p:nvPr>
            <p:ph type="ftr" sz="quarter" idx="11"/>
          </p:nvPr>
        </p:nvSpPr>
        <p:spPr/>
        <p:txBody>
          <a:bodyPr/>
          <a:lstStyle>
            <a:lvl1pPr>
              <a:defRPr/>
            </a:lvl1pPr>
          </a:lstStyle>
          <a:p>
            <a:pPr>
              <a:defRPr/>
            </a:pPr>
            <a:endParaRPr lang="fr-BE"/>
          </a:p>
        </p:txBody>
      </p:sp>
      <p:sp>
        <p:nvSpPr>
          <p:cNvPr id="7" name="Espace réservé du numéro de diapositive 21"/>
          <p:cNvSpPr>
            <a:spLocks noGrp="1"/>
          </p:cNvSpPr>
          <p:nvPr>
            <p:ph type="sldNum" sz="quarter" idx="12"/>
          </p:nvPr>
        </p:nvSpPr>
        <p:spPr/>
        <p:txBody>
          <a:bodyPr/>
          <a:lstStyle>
            <a:lvl1pPr>
              <a:defRPr/>
            </a:lvl1pPr>
          </a:lstStyle>
          <a:p>
            <a:pPr>
              <a:defRPr/>
            </a:pPr>
            <a:fld id="{4F22B7A1-0068-4885-9E11-A077472FA886}" type="slidenum">
              <a:rPr lang="fr-BE" altLang="fr-FR"/>
              <a:pPr>
                <a:defRPr/>
              </a:pPr>
              <a:t>‹N°›</a:t>
            </a:fld>
            <a:endParaRPr lang="fr-BE" altLang="fr-FR"/>
          </a:p>
        </p:txBody>
      </p:sp>
    </p:spTree>
    <p:extLst>
      <p:ext uri="{BB962C8B-B14F-4D97-AF65-F5344CB8AC3E}">
        <p14:creationId xmlns:p14="http://schemas.microsoft.com/office/powerpoint/2010/main" val="248945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Connecteur droit 6"/>
          <p:cNvCxnSpPr>
            <a:cxnSpLocks noChangeShapeType="1"/>
          </p:cNvCxnSpPr>
          <p:nvPr/>
        </p:nvCxnSpPr>
        <p:spPr bwMode="auto">
          <a:xfrm>
            <a:off x="563563" y="2179638"/>
            <a:ext cx="3748087" cy="1587"/>
          </a:xfrm>
          <a:prstGeom prst="line">
            <a:avLst/>
          </a:prstGeom>
          <a:noFill/>
          <a:ln w="12700">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cxnSp>
        <p:nvCxnSpPr>
          <p:cNvPr id="8" name="Connecteur droit 7"/>
          <p:cNvCxnSpPr>
            <a:cxnSpLocks noChangeShapeType="1"/>
          </p:cNvCxnSpPr>
          <p:nvPr/>
        </p:nvCxnSpPr>
        <p:spPr bwMode="auto">
          <a:xfrm>
            <a:off x="4754563" y="2179638"/>
            <a:ext cx="3749675" cy="1587"/>
          </a:xfrm>
          <a:prstGeom prst="line">
            <a:avLst/>
          </a:prstGeom>
          <a:noFill/>
          <a:ln w="12700">
            <a:solidFill>
              <a:srgbClr val="E9E9E8"/>
            </a:solidFill>
            <a:round/>
            <a:headEnd/>
            <a:tailEnd/>
          </a:ln>
          <a:effectLst>
            <a:outerShdw blurRad="63500" algn="tl" rotWithShape="0">
              <a:srgbClr val="000000">
                <a:alpha val="54999"/>
              </a:srgbClr>
            </a:outerShdw>
          </a:effectLst>
          <a:extLst>
            <a:ext uri="{909E8E84-426E-40DD-AFC4-6F175D3DCCD1}">
              <a14:hiddenFill xmlns:a14="http://schemas.microsoft.com/office/drawing/2010/main">
                <a:noFill/>
              </a14:hiddenFill>
            </a:ext>
          </a:extLst>
        </p:spPr>
      </p:cxn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4" name="Espace réservé du contenu 33"/>
          <p:cNvSpPr>
            <a:spLocks noGrp="1"/>
          </p:cNvSpPr>
          <p:nvPr>
            <p:ph sz="quarter" idx="4"/>
          </p:nvPr>
        </p:nvSpPr>
        <p:spPr>
          <a:xfrm>
            <a:off x="4649788" y="2201896"/>
            <a:ext cx="4038600" cy="391363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1"/>
          <p:cNvSpPr>
            <a:spLocks noGrp="1"/>
          </p:cNvSpPr>
          <p:nvPr>
            <p:ph type="title"/>
          </p:nvPr>
        </p:nvSpPr>
        <p:spPr>
          <a:xfrm>
            <a:off x="457200" y="155448"/>
            <a:ext cx="8229600" cy="1143000"/>
          </a:xfrm>
        </p:spPr>
        <p:txBody>
          <a:bodyPr/>
          <a:lstStyle>
            <a:lvl1pPr>
              <a:defRPr/>
            </a:lvl1pPr>
          </a:lstStyle>
          <a:p>
            <a:r>
              <a:rPr lang="fr-FR" smtClean="0"/>
              <a:t>Cliquez pour modifier le style du titre</a:t>
            </a:r>
            <a:endParaRPr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9" name="Espace réservé du numéro de diapositive 8"/>
          <p:cNvSpPr>
            <a:spLocks noGrp="1"/>
          </p:cNvSpPr>
          <p:nvPr>
            <p:ph type="sldNum" sz="quarter" idx="10"/>
          </p:nvPr>
        </p:nvSpPr>
        <p:spPr/>
        <p:txBody>
          <a:bodyPr/>
          <a:lstStyle>
            <a:lvl1pPr>
              <a:defRPr smtClean="0"/>
            </a:lvl1pPr>
          </a:lstStyle>
          <a:p>
            <a:pPr>
              <a:defRPr/>
            </a:pPr>
            <a:fld id="{8CE83DE8-0D7D-4B62-8D49-47BB33063447}" type="slidenum">
              <a:rPr lang="fr-BE" altLang="fr-FR"/>
              <a:pPr>
                <a:defRPr/>
              </a:pPr>
              <a:t>‹N°›</a:t>
            </a:fld>
            <a:endParaRPr lang="fr-BE" altLang="fr-FR"/>
          </a:p>
        </p:txBody>
      </p:sp>
      <p:sp>
        <p:nvSpPr>
          <p:cNvPr id="10" name="Espace réservé du pied de page 7"/>
          <p:cNvSpPr>
            <a:spLocks noGrp="1"/>
          </p:cNvSpPr>
          <p:nvPr>
            <p:ph type="ftr" sz="quarter" idx="11"/>
          </p:nvPr>
        </p:nvSpPr>
        <p:spPr/>
        <p:txBody>
          <a:bodyPr/>
          <a:lstStyle>
            <a:lvl1pPr>
              <a:defRPr/>
            </a:lvl1pPr>
          </a:lstStyle>
          <a:p>
            <a:pPr>
              <a:defRPr/>
            </a:pPr>
            <a:endParaRPr lang="fr-BE"/>
          </a:p>
        </p:txBody>
      </p:sp>
      <p:sp>
        <p:nvSpPr>
          <p:cNvPr id="11" name="Espace réservé de la date 6"/>
          <p:cNvSpPr>
            <a:spLocks noGrp="1"/>
          </p:cNvSpPr>
          <p:nvPr>
            <p:ph type="dt" sz="half" idx="12"/>
          </p:nvPr>
        </p:nvSpPr>
        <p:spPr/>
        <p:txBody>
          <a:bodyPr/>
          <a:lstStyle>
            <a:lvl1pPr>
              <a:defRPr smtClean="0"/>
            </a:lvl1pPr>
          </a:lstStyle>
          <a:p>
            <a:pPr>
              <a:defRPr/>
            </a:pPr>
            <a:fld id="{C87558FE-C78C-43B1-ACF0-B31876A3DB98}" type="datetimeFigureOut">
              <a:rPr lang="fr-FR" altLang="fr-FR"/>
              <a:pPr>
                <a:defRPr/>
              </a:pPr>
              <a:t>12/05/2016</a:t>
            </a:fld>
            <a:endParaRPr lang="fr-BE" altLang="fr-FR"/>
          </a:p>
        </p:txBody>
      </p:sp>
    </p:spTree>
    <p:extLst>
      <p:ext uri="{BB962C8B-B14F-4D97-AF65-F5344CB8AC3E}">
        <p14:creationId xmlns:p14="http://schemas.microsoft.com/office/powerpoint/2010/main" val="378749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3"/>
          <p:cNvSpPr>
            <a:spLocks noGrp="1"/>
          </p:cNvSpPr>
          <p:nvPr>
            <p:ph type="dt" sz="half" idx="10"/>
          </p:nvPr>
        </p:nvSpPr>
        <p:spPr/>
        <p:txBody>
          <a:bodyPr/>
          <a:lstStyle>
            <a:lvl1pPr>
              <a:defRPr/>
            </a:lvl1pPr>
          </a:lstStyle>
          <a:p>
            <a:pPr>
              <a:defRPr/>
            </a:pPr>
            <a:fld id="{3A005103-CE87-443F-8FB3-1EDDDD87FD8F}" type="datetimeFigureOut">
              <a:rPr lang="fr-FR" altLang="fr-FR"/>
              <a:pPr>
                <a:defRPr/>
              </a:pPr>
              <a:t>12/05/2016</a:t>
            </a:fld>
            <a:endParaRPr lang="fr-BE" altLang="fr-FR"/>
          </a:p>
        </p:txBody>
      </p:sp>
      <p:sp>
        <p:nvSpPr>
          <p:cNvPr id="4" name="Espace réservé du pied de page 9"/>
          <p:cNvSpPr>
            <a:spLocks noGrp="1"/>
          </p:cNvSpPr>
          <p:nvPr>
            <p:ph type="ftr" sz="quarter" idx="11"/>
          </p:nvPr>
        </p:nvSpPr>
        <p:spPr/>
        <p:txBody>
          <a:bodyPr/>
          <a:lstStyle>
            <a:lvl1pPr>
              <a:defRPr/>
            </a:lvl1pPr>
          </a:lstStyle>
          <a:p>
            <a:pPr>
              <a:defRPr/>
            </a:pPr>
            <a:endParaRPr lang="fr-BE"/>
          </a:p>
        </p:txBody>
      </p:sp>
      <p:sp>
        <p:nvSpPr>
          <p:cNvPr id="5" name="Espace réservé du numéro de diapositive 21"/>
          <p:cNvSpPr>
            <a:spLocks noGrp="1"/>
          </p:cNvSpPr>
          <p:nvPr>
            <p:ph type="sldNum" sz="quarter" idx="12"/>
          </p:nvPr>
        </p:nvSpPr>
        <p:spPr/>
        <p:txBody>
          <a:bodyPr/>
          <a:lstStyle>
            <a:lvl1pPr>
              <a:defRPr/>
            </a:lvl1pPr>
          </a:lstStyle>
          <a:p>
            <a:pPr>
              <a:defRPr/>
            </a:pPr>
            <a:fld id="{2E03FF6F-E004-41C1-B501-A3F99FA81B4C}" type="slidenum">
              <a:rPr lang="fr-BE" altLang="fr-FR"/>
              <a:pPr>
                <a:defRPr/>
              </a:pPr>
              <a:t>‹N°›</a:t>
            </a:fld>
            <a:endParaRPr lang="fr-BE" altLang="fr-FR"/>
          </a:p>
        </p:txBody>
      </p:sp>
    </p:spTree>
    <p:extLst>
      <p:ext uri="{BB962C8B-B14F-4D97-AF65-F5344CB8AC3E}">
        <p14:creationId xmlns:p14="http://schemas.microsoft.com/office/powerpoint/2010/main" val="367057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23"/>
          <p:cNvSpPr>
            <a:spLocks noGrp="1"/>
          </p:cNvSpPr>
          <p:nvPr>
            <p:ph type="dt" sz="half" idx="10"/>
          </p:nvPr>
        </p:nvSpPr>
        <p:spPr/>
        <p:txBody>
          <a:bodyPr/>
          <a:lstStyle>
            <a:lvl1pPr>
              <a:defRPr/>
            </a:lvl1pPr>
          </a:lstStyle>
          <a:p>
            <a:pPr>
              <a:defRPr/>
            </a:pPr>
            <a:fld id="{ADF2B45F-04F1-4EA2-887A-686171CCA574}" type="datetimeFigureOut">
              <a:rPr lang="fr-FR" altLang="fr-FR"/>
              <a:pPr>
                <a:defRPr/>
              </a:pPr>
              <a:t>12/05/2016</a:t>
            </a:fld>
            <a:endParaRPr lang="fr-BE" altLang="fr-FR"/>
          </a:p>
        </p:txBody>
      </p:sp>
      <p:sp>
        <p:nvSpPr>
          <p:cNvPr id="3" name="Espace réservé du pied de page 9"/>
          <p:cNvSpPr>
            <a:spLocks noGrp="1"/>
          </p:cNvSpPr>
          <p:nvPr>
            <p:ph type="ftr" sz="quarter" idx="11"/>
          </p:nvPr>
        </p:nvSpPr>
        <p:spPr/>
        <p:txBody>
          <a:bodyPr/>
          <a:lstStyle>
            <a:lvl1pPr>
              <a:defRPr/>
            </a:lvl1pPr>
          </a:lstStyle>
          <a:p>
            <a:pPr>
              <a:defRPr/>
            </a:pPr>
            <a:endParaRPr lang="fr-BE"/>
          </a:p>
        </p:txBody>
      </p:sp>
      <p:sp>
        <p:nvSpPr>
          <p:cNvPr id="4" name="Espace réservé du numéro de diapositive 21"/>
          <p:cNvSpPr>
            <a:spLocks noGrp="1"/>
          </p:cNvSpPr>
          <p:nvPr>
            <p:ph type="sldNum" sz="quarter" idx="12"/>
          </p:nvPr>
        </p:nvSpPr>
        <p:spPr/>
        <p:txBody>
          <a:bodyPr/>
          <a:lstStyle>
            <a:lvl1pPr>
              <a:defRPr/>
            </a:lvl1pPr>
          </a:lstStyle>
          <a:p>
            <a:pPr>
              <a:defRPr/>
            </a:pPr>
            <a:fld id="{BE287CCA-0961-4F6B-AE13-4A9DDF08E81E}" type="slidenum">
              <a:rPr lang="fr-BE" altLang="fr-FR"/>
              <a:pPr>
                <a:defRPr/>
              </a:pPr>
              <a:t>‹N°›</a:t>
            </a:fld>
            <a:endParaRPr lang="fr-BE" altLang="fr-FR"/>
          </a:p>
        </p:txBody>
      </p:sp>
    </p:spTree>
    <p:extLst>
      <p:ext uri="{BB962C8B-B14F-4D97-AF65-F5344CB8AC3E}">
        <p14:creationId xmlns:p14="http://schemas.microsoft.com/office/powerpoint/2010/main" val="160129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Espace réservé du texte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Cliquez pour modifier le style du titre</a:t>
            </a:r>
            <a:endParaRPr lang="en-US"/>
          </a:p>
        </p:txBody>
      </p:sp>
      <p:sp>
        <p:nvSpPr>
          <p:cNvPr id="5" name="Espace réservé de la date 23"/>
          <p:cNvSpPr>
            <a:spLocks noGrp="1"/>
          </p:cNvSpPr>
          <p:nvPr>
            <p:ph type="dt" sz="half" idx="10"/>
          </p:nvPr>
        </p:nvSpPr>
        <p:spPr/>
        <p:txBody>
          <a:bodyPr/>
          <a:lstStyle>
            <a:lvl1pPr>
              <a:defRPr/>
            </a:lvl1pPr>
          </a:lstStyle>
          <a:p>
            <a:pPr>
              <a:defRPr/>
            </a:pPr>
            <a:fld id="{FBE39AF8-E7A8-4929-84E0-0E97E7EEAEAD}" type="datetimeFigureOut">
              <a:rPr lang="fr-FR" altLang="fr-FR"/>
              <a:pPr>
                <a:defRPr/>
              </a:pPr>
              <a:t>12/05/2016</a:t>
            </a:fld>
            <a:endParaRPr lang="fr-BE" altLang="fr-FR"/>
          </a:p>
        </p:txBody>
      </p:sp>
      <p:sp>
        <p:nvSpPr>
          <p:cNvPr id="6" name="Espace réservé du pied de page 9"/>
          <p:cNvSpPr>
            <a:spLocks noGrp="1"/>
          </p:cNvSpPr>
          <p:nvPr>
            <p:ph type="ftr" sz="quarter" idx="11"/>
          </p:nvPr>
        </p:nvSpPr>
        <p:spPr/>
        <p:txBody>
          <a:bodyPr/>
          <a:lstStyle>
            <a:lvl1pPr>
              <a:defRPr/>
            </a:lvl1pPr>
          </a:lstStyle>
          <a:p>
            <a:pPr>
              <a:defRPr/>
            </a:pPr>
            <a:endParaRPr lang="fr-BE"/>
          </a:p>
        </p:txBody>
      </p:sp>
      <p:sp>
        <p:nvSpPr>
          <p:cNvPr id="7" name="Espace réservé du numéro de diapositive 21"/>
          <p:cNvSpPr>
            <a:spLocks noGrp="1"/>
          </p:cNvSpPr>
          <p:nvPr>
            <p:ph type="sldNum" sz="quarter" idx="12"/>
          </p:nvPr>
        </p:nvSpPr>
        <p:spPr/>
        <p:txBody>
          <a:bodyPr/>
          <a:lstStyle>
            <a:lvl1pPr>
              <a:defRPr/>
            </a:lvl1pPr>
          </a:lstStyle>
          <a:p>
            <a:pPr>
              <a:defRPr/>
            </a:pPr>
            <a:fld id="{BD91FA5E-37BC-4C02-87D7-FBC9F259F394}" type="slidenum">
              <a:rPr lang="fr-BE" altLang="fr-FR"/>
              <a:pPr>
                <a:defRPr/>
              </a:pPr>
              <a:t>‹N°›</a:t>
            </a:fld>
            <a:endParaRPr lang="fr-BE" altLang="fr-FR"/>
          </a:p>
        </p:txBody>
      </p:sp>
    </p:spTree>
    <p:extLst>
      <p:ext uri="{BB962C8B-B14F-4D97-AF65-F5344CB8AC3E}">
        <p14:creationId xmlns:p14="http://schemas.microsoft.com/office/powerpoint/2010/main" val="351453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fr-FR" noProof="0" smtClean="0"/>
              <a:t>Cliquez sur l'icône pour ajouter une image</a:t>
            </a:r>
            <a:endParaRPr lang="en-US" noProof="0"/>
          </a:p>
        </p:txBody>
      </p:sp>
      <p:sp>
        <p:nvSpPr>
          <p:cNvPr id="4" name="Espace réservé du texte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23"/>
          <p:cNvSpPr>
            <a:spLocks noGrp="1"/>
          </p:cNvSpPr>
          <p:nvPr>
            <p:ph type="dt" sz="half" idx="10"/>
          </p:nvPr>
        </p:nvSpPr>
        <p:spPr/>
        <p:txBody>
          <a:bodyPr/>
          <a:lstStyle>
            <a:lvl1pPr>
              <a:defRPr/>
            </a:lvl1pPr>
          </a:lstStyle>
          <a:p>
            <a:pPr>
              <a:defRPr/>
            </a:pPr>
            <a:fld id="{558B36A3-68C0-4657-8C5E-6A5002670813}" type="datetimeFigureOut">
              <a:rPr lang="fr-FR" altLang="fr-FR"/>
              <a:pPr>
                <a:defRPr/>
              </a:pPr>
              <a:t>12/05/2016</a:t>
            </a:fld>
            <a:endParaRPr lang="fr-BE" altLang="fr-FR"/>
          </a:p>
        </p:txBody>
      </p:sp>
      <p:sp>
        <p:nvSpPr>
          <p:cNvPr id="6" name="Espace réservé du pied de page 9"/>
          <p:cNvSpPr>
            <a:spLocks noGrp="1"/>
          </p:cNvSpPr>
          <p:nvPr>
            <p:ph type="ftr" sz="quarter" idx="11"/>
          </p:nvPr>
        </p:nvSpPr>
        <p:spPr/>
        <p:txBody>
          <a:bodyPr/>
          <a:lstStyle>
            <a:lvl1pPr>
              <a:defRPr/>
            </a:lvl1pPr>
          </a:lstStyle>
          <a:p>
            <a:pPr>
              <a:defRPr/>
            </a:pPr>
            <a:endParaRPr lang="fr-BE"/>
          </a:p>
        </p:txBody>
      </p:sp>
      <p:sp>
        <p:nvSpPr>
          <p:cNvPr id="7" name="Espace réservé du numéro de diapositive 21"/>
          <p:cNvSpPr>
            <a:spLocks noGrp="1"/>
          </p:cNvSpPr>
          <p:nvPr>
            <p:ph type="sldNum" sz="quarter" idx="12"/>
          </p:nvPr>
        </p:nvSpPr>
        <p:spPr/>
        <p:txBody>
          <a:bodyPr/>
          <a:lstStyle>
            <a:lvl1pPr>
              <a:defRPr/>
            </a:lvl1pPr>
          </a:lstStyle>
          <a:p>
            <a:pPr>
              <a:defRPr/>
            </a:pPr>
            <a:fld id="{77FE1A9D-FA6C-45C1-93F9-A347A7C6330D}" type="slidenum">
              <a:rPr lang="fr-BE" altLang="fr-FR"/>
              <a:pPr>
                <a:defRPr/>
              </a:pPr>
              <a:t>‹N°›</a:t>
            </a:fld>
            <a:endParaRPr lang="fr-BE" altLang="fr-FR"/>
          </a:p>
        </p:txBody>
      </p:sp>
    </p:spTree>
    <p:extLst>
      <p:ext uri="{BB962C8B-B14F-4D97-AF65-F5344CB8AC3E}">
        <p14:creationId xmlns:p14="http://schemas.microsoft.com/office/powerpoint/2010/main" val="95370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exte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4" name="Espace réservé de la date 23"/>
          <p:cNvSpPr>
            <a:spLocks noGrp="1"/>
          </p:cNvSpPr>
          <p:nvPr>
            <p:ph type="dt" sz="half" idx="2"/>
          </p:nvPr>
        </p:nvSpPr>
        <p:spPr>
          <a:xfrm>
            <a:off x="5791200" y="6203950"/>
            <a:ext cx="2590800" cy="38417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chemeClr val="tx2"/>
                </a:solidFill>
                <a:latin typeface="Constantia" pitchFamily="18" charset="0"/>
                <a:cs typeface="Arial" pitchFamily="34" charset="0"/>
              </a:defRPr>
            </a:lvl1pPr>
          </a:lstStyle>
          <a:p>
            <a:pPr>
              <a:defRPr/>
            </a:pPr>
            <a:fld id="{1E3CD787-5E64-4317-BD9B-88D37A03677C}" type="datetimeFigureOut">
              <a:rPr lang="fr-FR" altLang="fr-FR"/>
              <a:pPr>
                <a:defRPr/>
              </a:pPr>
              <a:t>12/05/2016</a:t>
            </a:fld>
            <a:endParaRPr lang="fr-BE" altLang="fr-FR"/>
          </a:p>
        </p:txBody>
      </p:sp>
      <p:sp>
        <p:nvSpPr>
          <p:cNvPr id="10" name="Espace réservé du pied de page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ea typeface="+mn-ea"/>
                <a:cs typeface="+mn-cs"/>
              </a:defRPr>
            </a:lvl1pPr>
          </a:lstStyle>
          <a:p>
            <a:pPr>
              <a:defRPr/>
            </a:pPr>
            <a:endParaRPr lang="fr-BE"/>
          </a:p>
        </p:txBody>
      </p:sp>
      <p:sp>
        <p:nvSpPr>
          <p:cNvPr id="22" name="Espace réservé du numéro de diapositive 21"/>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smtClean="0">
                <a:solidFill>
                  <a:schemeClr val="tx2"/>
                </a:solidFill>
                <a:latin typeface="Constantia" pitchFamily="18" charset="0"/>
                <a:cs typeface="Arial" pitchFamily="34" charset="0"/>
              </a:defRPr>
            </a:lvl1pPr>
          </a:lstStyle>
          <a:p>
            <a:pPr>
              <a:defRPr/>
            </a:pPr>
            <a:fld id="{9D85477C-0A34-4E35-9839-5A9A98DFAF9A}" type="slidenum">
              <a:rPr lang="fr-BE" altLang="fr-FR"/>
              <a:pPr>
                <a:defRPr/>
              </a:pPr>
              <a:t>‹N°›</a:t>
            </a:fld>
            <a:endParaRPr lang="fr-BE" alt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fr-FR" smtClean="0"/>
              <a:t>Cliquez pour modifier le style du titre</a:t>
            </a:r>
            <a:endParaRPr lang="en-US"/>
          </a:p>
        </p:txBody>
      </p:sp>
    </p:spTree>
  </p:cSld>
  <p:clrMap bg1="dk1" tx1="lt1" bg2="dk2" tx2="lt2" accent1="accent1" accent2="accent2" accent3="accent3" accent4="accent4" accent5="accent5" accent6="accent6" hlink="hlink" folHlink="folHlink"/>
  <p:sldLayoutIdLst>
    <p:sldLayoutId id="2147484069" r:id="rId1"/>
    <p:sldLayoutId id="2147484061" r:id="rId2"/>
    <p:sldLayoutId id="2147484070" r:id="rId3"/>
    <p:sldLayoutId id="2147484062" r:id="rId4"/>
    <p:sldLayoutId id="2147484071" r:id="rId5"/>
    <p:sldLayoutId id="2147484063" r:id="rId6"/>
    <p:sldLayoutId id="2147484064" r:id="rId7"/>
    <p:sldLayoutId id="2147484065" r:id="rId8"/>
    <p:sldLayoutId id="2147484066" r:id="rId9"/>
    <p:sldLayoutId id="2147484067" r:id="rId10"/>
    <p:sldLayoutId id="2147484068"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ＭＳ Ｐゴシック" charset="0"/>
          <a:cs typeface="ＭＳ Ｐゴシック" charset="0"/>
        </a:defRPr>
      </a:lvl1pPr>
      <a:lvl2pPr algn="l" rtl="0" eaLnBrk="0" fontAlgn="base" hangingPunct="0">
        <a:spcBef>
          <a:spcPct val="0"/>
        </a:spcBef>
        <a:spcAft>
          <a:spcPct val="0"/>
        </a:spcAft>
        <a:defRPr sz="4200">
          <a:solidFill>
            <a:srgbClr val="F9F9F9"/>
          </a:solidFill>
          <a:latin typeface="Constantia" charset="0"/>
          <a:ea typeface="ＭＳ Ｐゴシック" charset="0"/>
          <a:cs typeface="ＭＳ Ｐゴシック" charset="0"/>
        </a:defRPr>
      </a:lvl2pPr>
      <a:lvl3pPr algn="l" rtl="0" eaLnBrk="0" fontAlgn="base" hangingPunct="0">
        <a:spcBef>
          <a:spcPct val="0"/>
        </a:spcBef>
        <a:spcAft>
          <a:spcPct val="0"/>
        </a:spcAft>
        <a:defRPr sz="4200">
          <a:solidFill>
            <a:srgbClr val="F9F9F9"/>
          </a:solidFill>
          <a:latin typeface="Constantia" charset="0"/>
          <a:ea typeface="ＭＳ Ｐゴシック" charset="0"/>
          <a:cs typeface="ＭＳ Ｐゴシック" charset="0"/>
        </a:defRPr>
      </a:lvl3pPr>
      <a:lvl4pPr algn="l" rtl="0" eaLnBrk="0" fontAlgn="base" hangingPunct="0">
        <a:spcBef>
          <a:spcPct val="0"/>
        </a:spcBef>
        <a:spcAft>
          <a:spcPct val="0"/>
        </a:spcAft>
        <a:defRPr sz="4200">
          <a:solidFill>
            <a:srgbClr val="F9F9F9"/>
          </a:solidFill>
          <a:latin typeface="Constantia" charset="0"/>
          <a:ea typeface="ＭＳ Ｐゴシック" charset="0"/>
          <a:cs typeface="ＭＳ Ｐゴシック" charset="0"/>
        </a:defRPr>
      </a:lvl4pPr>
      <a:lvl5pPr algn="l" rtl="0" eaLnBrk="0" fontAlgn="base" hangingPunct="0">
        <a:spcBef>
          <a:spcPct val="0"/>
        </a:spcBef>
        <a:spcAft>
          <a:spcPct val="0"/>
        </a:spcAft>
        <a:defRPr sz="4200">
          <a:solidFill>
            <a:srgbClr val="F9F9F9"/>
          </a:solidFill>
          <a:latin typeface="Constantia" charset="0"/>
          <a:ea typeface="ＭＳ Ｐゴシック" charset="0"/>
          <a:cs typeface="ＭＳ Ｐゴシック" charset="0"/>
        </a:defRPr>
      </a:lvl5pPr>
      <a:lvl6pPr marL="457200" algn="l" rtl="0" fontAlgn="base">
        <a:spcBef>
          <a:spcPct val="0"/>
        </a:spcBef>
        <a:spcAft>
          <a:spcPct val="0"/>
        </a:spcAft>
        <a:defRPr sz="4200">
          <a:solidFill>
            <a:srgbClr val="F9F9F9"/>
          </a:solidFill>
          <a:latin typeface="Constantia" charset="0"/>
          <a:ea typeface="ＭＳ Ｐゴシック" charset="0"/>
        </a:defRPr>
      </a:lvl6pPr>
      <a:lvl7pPr marL="914400" algn="l" rtl="0" fontAlgn="base">
        <a:spcBef>
          <a:spcPct val="0"/>
        </a:spcBef>
        <a:spcAft>
          <a:spcPct val="0"/>
        </a:spcAft>
        <a:defRPr sz="4200">
          <a:solidFill>
            <a:srgbClr val="F9F9F9"/>
          </a:solidFill>
          <a:latin typeface="Constantia" charset="0"/>
          <a:ea typeface="ＭＳ Ｐゴシック" charset="0"/>
        </a:defRPr>
      </a:lvl7pPr>
      <a:lvl8pPr marL="1371600" algn="l" rtl="0" fontAlgn="base">
        <a:spcBef>
          <a:spcPct val="0"/>
        </a:spcBef>
        <a:spcAft>
          <a:spcPct val="0"/>
        </a:spcAft>
        <a:defRPr sz="4200">
          <a:solidFill>
            <a:srgbClr val="F9F9F9"/>
          </a:solidFill>
          <a:latin typeface="Constantia" charset="0"/>
          <a:ea typeface="ＭＳ Ｐゴシック" charset="0"/>
        </a:defRPr>
      </a:lvl8pPr>
      <a:lvl9pPr marL="1828800" algn="l" rtl="0" fontAlgn="base">
        <a:spcBef>
          <a:spcPct val="0"/>
        </a:spcBef>
        <a:spcAft>
          <a:spcPct val="0"/>
        </a:spcAft>
        <a:defRPr sz="4200">
          <a:solidFill>
            <a:srgbClr val="F9F9F9"/>
          </a:solidFill>
          <a:latin typeface="Constantia" charset="0"/>
          <a:ea typeface="ＭＳ Ｐゴシック"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ＭＳ Ｐゴシック" charset="0"/>
          <a:cs typeface="ＭＳ Ｐゴシック" charset="0"/>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ＭＳ Ｐゴシック" charset="0"/>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ＭＳ Ｐゴシック" charset="0"/>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ＭＳ Ｐゴシック" charset="0"/>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ＭＳ Ｐゴシック" charset="0"/>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r.wikipedia.org/wiki/Fichier:Edmond_Rostand_en_habit_vert_01.jp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yranodebergerac.fr/img_stoc/boutique_ragueneau/08_zzCharles-le-Bargy_20.jpg',%20'boutique_ragueneau',%20350,%20475,%20'" TargetMode="Externa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lettres-et-arts.net/histoire-litteraire-17-18em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package" Target="../embeddings/Microsoft_Word_Document1.docx"/></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package" Target="../embeddings/Microsoft_Word_Document2.docx"/></Relationships>
</file>

<file path=ppt/slides/_rels/slide24.xml.rels><?xml version="1.0" encoding="UTF-8" standalone="yes"?>
<Relationships xmlns="http://schemas.openxmlformats.org/package/2006/relationships"><Relationship Id="rId2" Type="http://schemas.openxmlformats.org/officeDocument/2006/relationships/hyperlink" Target="http://www.cyranodebergerac.fr"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fr.wikipedia.org/wiki/Fichier:Edmond_Rostand_en_habit_vert_01.jpg" TargetMode="External"/><Relationship Id="rId1" Type="http://schemas.openxmlformats.org/officeDocument/2006/relationships/slideLayout" Target="../slideLayouts/slideLayout7.xml"/><Relationship Id="rId6" Type="http://schemas.openxmlformats.org/officeDocument/2006/relationships/hyperlink" Target="http://www.cyranodebergerac.fr/img_stoc/boutique_ragueneau/08_zzCharles-le-Bargy_20.jpg',%20'boutique_ragueneau',%20350,%20475,%20'" TargetMode="External"/><Relationship Id="rId5" Type="http://schemas.openxmlformats.org/officeDocument/2006/relationships/image" Target="../media/image10.jpe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SANDRINE\Documents\Freecorder%204\Converted\YouTube%20-%20Edmond%20Rostand%20&#233;voqu&#233;%20par%20Sacha%20Guitry.mpeg" TargetMode="External"/><Relationship Id="rId1" Type="http://schemas.microsoft.com/office/2007/relationships/media" Target="file:///C:\Users\SANDRINE\Documents\Freecorder%204\Converted\YouTube%20-%20Edmond%20Rostand%20&#233;voqu&#233;%20par%20Sacha%20Guitry.mpeg"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hyperlink" Target="http://fr.wikipedia.org/wiki/Jean-Paul_Rappeneau" TargetMode="External"/><Relationship Id="rId3" Type="http://schemas.openxmlformats.org/officeDocument/2006/relationships/hyperlink" Target="http://fr.wikipedia.org/wiki/Claude_Barma" TargetMode="External"/><Relationship Id="rId7" Type="http://schemas.openxmlformats.org/officeDocument/2006/relationships/hyperlink" Target="http://fr.wikipedia.org/wiki/G%C3%A9rard_Depardieu" TargetMode="External"/><Relationship Id="rId2" Type="http://schemas.openxmlformats.org/officeDocument/2006/relationships/hyperlink" Target="http://recherche.fnac.com/ia646238/Fanch-Juteau" TargetMode="External"/><Relationship Id="rId1" Type="http://schemas.openxmlformats.org/officeDocument/2006/relationships/slideLayout" Target="../slideLayouts/slideLayout2.xml"/><Relationship Id="rId6" Type="http://schemas.openxmlformats.org/officeDocument/2006/relationships/hyperlink" Target="http://fr.wikipedia.org/wiki/Pi%C3%A8ce_de_th%C3%A9%C3%A2tre" TargetMode="External"/><Relationship Id="rId5" Type="http://schemas.openxmlformats.org/officeDocument/2006/relationships/hyperlink" Target="http://fr.wikipedia.org/wiki/1960_%C3%A0_la_t%C3%A9l%C3%A9vision" TargetMode="External"/><Relationship Id="rId10" Type="http://schemas.openxmlformats.org/officeDocument/2006/relationships/hyperlink" Target="http://www.litteratureaudio.com/livre-audio-gratuit-mp3/rostand-edmond-cyrano-de-bergerac.html" TargetMode="External"/><Relationship Id="rId4" Type="http://schemas.openxmlformats.org/officeDocument/2006/relationships/hyperlink" Target="http://fr.wikipedia.org/wiki/Radiodiffusion-t%C3%A9l%C3%A9vision_fran%C3%A7aise" TargetMode="External"/><Relationship Id="rId9" Type="http://schemas.openxmlformats.org/officeDocument/2006/relationships/hyperlink" Target="http://fr.wikipedia.org/wiki/199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u contenu 2"/>
          <p:cNvSpPr>
            <a:spLocks noGrp="1"/>
          </p:cNvSpPr>
          <p:nvPr>
            <p:ph idx="1"/>
          </p:nvPr>
        </p:nvSpPr>
        <p:spPr>
          <a:xfrm>
            <a:off x="179388" y="2781300"/>
            <a:ext cx="7356475" cy="2592388"/>
          </a:xfrm>
        </p:spPr>
        <p:txBody>
          <a:bodyPr/>
          <a:lstStyle/>
          <a:p>
            <a:pPr eaLnBrk="1" hangingPunct="1"/>
            <a:r>
              <a:rPr lang="fr-FR" altLang="fr-FR" sz="2800" dirty="0" smtClean="0">
                <a:latin typeface="Times New Roman" pitchFamily="18" charset="0"/>
                <a:ea typeface="ＭＳ Ｐゴシック" pitchFamily="34" charset="-128"/>
                <a:cs typeface="Times New Roman" pitchFamily="18" charset="0"/>
              </a:rPr>
              <a:t>Objet d</a:t>
            </a:r>
            <a:r>
              <a:rPr lang="ja-JP" altLang="fr-FR" sz="2800" dirty="0" smtClean="0">
                <a:latin typeface="Times New Roman" pitchFamily="18" charset="0"/>
                <a:ea typeface="ＭＳ Ｐゴシック" pitchFamily="34" charset="-128"/>
                <a:cs typeface="Times New Roman" pitchFamily="18" charset="0"/>
              </a:rPr>
              <a:t>’</a:t>
            </a:r>
            <a:r>
              <a:rPr lang="fr-FR" altLang="ja-JP" sz="2800" dirty="0" smtClean="0">
                <a:latin typeface="Times New Roman" pitchFamily="18" charset="0"/>
                <a:ea typeface="ＭＳ Ｐゴシック" pitchFamily="34" charset="-128"/>
                <a:cs typeface="Times New Roman" pitchFamily="18" charset="0"/>
              </a:rPr>
              <a:t>étude : Parcours de personnages </a:t>
            </a:r>
          </a:p>
          <a:p>
            <a:pPr eaLnBrk="1" hangingPunct="1"/>
            <a:r>
              <a:rPr lang="fr-FR" altLang="fr-FR" sz="2800" dirty="0" smtClean="0">
                <a:latin typeface="Times New Roman" pitchFamily="18" charset="0"/>
                <a:ea typeface="ＭＳ Ｐゴシック" pitchFamily="34" charset="-128"/>
                <a:cs typeface="Times New Roman" pitchFamily="18" charset="0"/>
              </a:rPr>
              <a:t>Problématique : </a:t>
            </a:r>
            <a:r>
              <a:rPr lang="fr-FR" altLang="fr-FR" sz="2400" b="1" i="1" dirty="0" smtClean="0">
                <a:ea typeface="ＭＳ Ｐゴシック" pitchFamily="34" charset="-128"/>
              </a:rPr>
              <a:t>En quoi, Cyrano de Bergerac est-il porteur des valeurs de son époque et le reflet littéraire de son auteur ? Comment son parcours aide-t-il le lecteur à se construire ?</a:t>
            </a:r>
            <a:endParaRPr lang="fr-FR" altLang="fr-FR" sz="2400" dirty="0" smtClean="0">
              <a:ea typeface="ＭＳ Ｐゴシック" pitchFamily="34" charset="-128"/>
            </a:endParaRPr>
          </a:p>
          <a:p>
            <a:pPr eaLnBrk="1" hangingPunct="1">
              <a:buFont typeface="Wingdings 2" pitchFamily="18" charset="2"/>
              <a:buNone/>
            </a:pPr>
            <a:endParaRPr lang="fr-FR" altLang="fr-FR" sz="2800" dirty="0" smtClean="0">
              <a:ea typeface="ＭＳ Ｐゴシック" pitchFamily="34" charset="-128"/>
            </a:endParaRPr>
          </a:p>
          <a:p>
            <a:pPr eaLnBrk="1" hangingPunct="1">
              <a:spcBef>
                <a:spcPct val="0"/>
              </a:spcBef>
            </a:pPr>
            <a:endParaRPr lang="fr-FR" altLang="fr-FR" sz="2800" dirty="0" smtClean="0">
              <a:latin typeface="Times New Roman" pitchFamily="18" charset="0"/>
              <a:ea typeface="ＭＳ Ｐゴシック" pitchFamily="34" charset="-128"/>
              <a:cs typeface="Times New Roman" pitchFamily="18" charset="0"/>
            </a:endParaRPr>
          </a:p>
          <a:p>
            <a:pPr eaLnBrk="1" hangingPunct="1">
              <a:spcBef>
                <a:spcPct val="0"/>
              </a:spcBef>
              <a:buFont typeface="Wingdings 2" pitchFamily="18" charset="2"/>
              <a:buNone/>
            </a:pPr>
            <a:r>
              <a:rPr lang="fr-FR" altLang="fr-FR" sz="1800" b="1" dirty="0" smtClean="0">
                <a:ea typeface="ＭＳ Ｐゴシック" pitchFamily="34" charset="-128"/>
              </a:rPr>
              <a:t>	</a:t>
            </a:r>
            <a:endParaRPr lang="fr-FR" altLang="fr-FR" sz="1800" dirty="0" smtClean="0">
              <a:ea typeface="ＭＳ Ｐゴシック" pitchFamily="34" charset="-128"/>
            </a:endParaRPr>
          </a:p>
        </p:txBody>
      </p:sp>
      <p:sp>
        <p:nvSpPr>
          <p:cNvPr id="4" name="Titre 3"/>
          <p:cNvSpPr>
            <a:spLocks noGrp="1"/>
          </p:cNvSpPr>
          <p:nvPr>
            <p:ph type="title"/>
          </p:nvPr>
        </p:nvSpPr>
        <p:spPr>
          <a:xfrm>
            <a:off x="1835696" y="332656"/>
            <a:ext cx="6912768" cy="1944216"/>
          </a:xfrm>
        </p:spPr>
        <p:txBody>
          <a:bodyPr>
            <a:normAutofit fontScale="90000"/>
          </a:bodyPr>
          <a:lstStyle/>
          <a:p>
            <a:pPr algn="ctr" eaLnBrk="1" hangingPunct="1">
              <a:defRPr/>
            </a:pPr>
            <a:r>
              <a:rPr lang="fr-FR" sz="4000">
                <a:latin typeface="Lucida Fax" pitchFamily="18" charset="0"/>
                <a:cs typeface="CordiaUPC" pitchFamily="34" charset="-34"/>
              </a:rPr>
              <a:t>Lecture plurielle d’une œuvre intégrale : </a:t>
            </a:r>
            <a:br>
              <a:rPr lang="fr-FR" sz="4000">
                <a:latin typeface="Lucida Fax" pitchFamily="18" charset="0"/>
                <a:cs typeface="CordiaUPC" pitchFamily="34" charset="-34"/>
              </a:rPr>
            </a:br>
            <a:r>
              <a:rPr lang="fr-FR" sz="4000">
                <a:latin typeface="Lucida Fax" pitchFamily="18" charset="0"/>
                <a:cs typeface="CordiaUPC" pitchFamily="34" charset="-34"/>
              </a:rPr>
              <a:t>Cyrano de </a:t>
            </a:r>
            <a:r>
              <a:rPr lang="fr-FR" sz="4000" smtClean="0">
                <a:latin typeface="Lucida Fax" pitchFamily="18" charset="0"/>
                <a:cs typeface="CordiaUPC" pitchFamily="34" charset="-34"/>
              </a:rPr>
              <a:t>Bergerac</a:t>
            </a:r>
            <a:br>
              <a:rPr lang="fr-FR" sz="4000" smtClean="0">
                <a:latin typeface="Lucida Fax" pitchFamily="18" charset="0"/>
                <a:cs typeface="CordiaUPC" pitchFamily="34" charset="-34"/>
              </a:rPr>
            </a:br>
            <a:r>
              <a:rPr lang="fr-FR" sz="4000" smtClean="0">
                <a:latin typeface="Lucida Fax" pitchFamily="18" charset="0"/>
                <a:cs typeface="CordiaUPC" pitchFamily="34" charset="-34"/>
              </a:rPr>
              <a:t>d’Edmond </a:t>
            </a:r>
            <a:r>
              <a:rPr lang="fr-FR" sz="4000">
                <a:latin typeface="Lucida Fax" pitchFamily="18" charset="0"/>
                <a:cs typeface="CordiaUPC" pitchFamily="34" charset="-34"/>
              </a:rPr>
              <a:t>R</a:t>
            </a:r>
            <a:r>
              <a:rPr lang="fr-FR" sz="4000" smtClean="0">
                <a:latin typeface="Lucida Fax" pitchFamily="18" charset="0"/>
                <a:cs typeface="CordiaUPC" pitchFamily="34" charset="-34"/>
              </a:rPr>
              <a:t>ostand</a:t>
            </a:r>
            <a:endParaRPr lang="fr-FR">
              <a:cs typeface="+mj-cs"/>
            </a:endParaRPr>
          </a:p>
        </p:txBody>
      </p:sp>
      <p:pic>
        <p:nvPicPr>
          <p:cNvPr id="5124" name="Picture 2" descr="Edmond Rostand en habit vert">
            <a:hlinkClick r:id="rId2" tooltip="Edmond Rostand en habit ver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5888"/>
            <a:ext cx="13716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cyranodebergerac.fr/img_stoc/coquelin/cyrano_coquelina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3933825"/>
            <a:ext cx="129698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5835104" y="6381328"/>
            <a:ext cx="2520280" cy="415498"/>
          </a:xfrm>
          <a:prstGeom prst="rect">
            <a:avLst/>
          </a:prstGeom>
          <a:noFill/>
        </p:spPr>
        <p:txBody>
          <a:bodyPr wrap="square" rtlCol="0">
            <a:spAutoFit/>
          </a:bodyPr>
          <a:lstStyle/>
          <a:p>
            <a:r>
              <a:rPr lang="fr-FR" sz="1050" dirty="0" err="1" smtClean="0"/>
              <a:t>Jany</a:t>
            </a:r>
            <a:r>
              <a:rPr lang="fr-FR" sz="1050" dirty="0" smtClean="0"/>
              <a:t> SANFILIPPO REYNARD  </a:t>
            </a:r>
          </a:p>
          <a:p>
            <a:r>
              <a:rPr lang="fr-FR" sz="1050" dirty="0" smtClean="0"/>
              <a:t>Sandrine </a:t>
            </a:r>
            <a:r>
              <a:rPr lang="fr-FR" sz="1050" dirty="0" smtClean="0"/>
              <a:t>GOULLON </a:t>
            </a:r>
            <a:endParaRPr lang="fr-FR" sz="105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57200" y="152400"/>
            <a:ext cx="8229600" cy="1219200"/>
          </a:xfrm>
          <a:prstGeom prst="rect">
            <a:avLst/>
          </a:prstGeom>
        </p:spPr>
        <p:txBody>
          <a:bodyPr/>
          <a:lstStyle/>
          <a:p>
            <a:pPr algn="ctr" fontAlgn="auto">
              <a:spcAft>
                <a:spcPts val="0"/>
              </a:spcAft>
              <a:defRPr/>
            </a:pPr>
            <a:endParaRPr lang="fr-FR" sz="20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endParaRPr>
          </a:p>
        </p:txBody>
      </p:sp>
      <p:pic>
        <p:nvPicPr>
          <p:cNvPr id="19458" name="Picture 4" descr="http://www.cyranodebergerac.fr/img_stoc/boutique_ragueneau/08_zzCharles-le-Bargy_2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33375"/>
            <a:ext cx="3176587"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33375"/>
            <a:ext cx="28829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heel(1)">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wheel(1)">
                                      <p:cBhvr>
                                        <p:cTn id="12" dur="2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282700"/>
            <a:ext cx="27432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wheel(1)">
                                      <p:cBhvr>
                                        <p:cTn id="7" dur="2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oneTexte 1"/>
          <p:cNvSpPr txBox="1">
            <a:spLocks noChangeArrowheads="1"/>
          </p:cNvSpPr>
          <p:nvPr/>
        </p:nvSpPr>
        <p:spPr bwMode="auto">
          <a:xfrm>
            <a:off x="250825" y="188913"/>
            <a:ext cx="8208963"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FR" altLang="fr-FR" sz="1800" b="1">
                <a:latin typeface="Arial" charset="0"/>
              </a:rPr>
              <a:t>2ème AXE D’ÉTUDE : AXE PSYCHOLOGIQUE</a:t>
            </a:r>
            <a:endParaRPr lang="fr-FR" altLang="fr-FR" sz="1800">
              <a:latin typeface="Arial" charset="0"/>
            </a:endParaRPr>
          </a:p>
          <a:p>
            <a:pPr algn="ctr" eaLnBrk="1" hangingPunct="1">
              <a:spcBef>
                <a:spcPct val="0"/>
              </a:spcBef>
              <a:buClrTx/>
              <a:buSzTx/>
              <a:buFontTx/>
              <a:buNone/>
            </a:pPr>
            <a:r>
              <a:rPr lang="fr-FR" altLang="fr-FR" sz="1800" b="1">
                <a:latin typeface="Arial" charset="0"/>
              </a:rPr>
              <a:t>LE RAPPORT AU CORPS </a:t>
            </a:r>
            <a:endParaRPr lang="fr-FR" altLang="fr-FR" sz="1800">
              <a:latin typeface="Arial" charset="0"/>
            </a:endParaRPr>
          </a:p>
          <a:p>
            <a:pPr algn="ctr" eaLnBrk="1" hangingPunct="1">
              <a:spcBef>
                <a:spcPct val="0"/>
              </a:spcBef>
              <a:buClrTx/>
              <a:buSzTx/>
              <a:buFontTx/>
              <a:buNone/>
            </a:pPr>
            <a:r>
              <a:rPr lang="fr-FR" altLang="fr-FR" sz="1800" b="1">
                <a:latin typeface="Arial" charset="0"/>
              </a:rPr>
              <a:t> </a:t>
            </a:r>
            <a:endParaRPr lang="fr-FR" altLang="fr-FR" sz="1800">
              <a:latin typeface="Arial" charset="0"/>
            </a:endParaRPr>
          </a:p>
          <a:p>
            <a:pPr eaLnBrk="1" hangingPunct="1">
              <a:spcBef>
                <a:spcPct val="0"/>
              </a:spcBef>
              <a:buClrTx/>
              <a:buSzTx/>
              <a:buFontTx/>
              <a:buNone/>
            </a:pPr>
            <a:r>
              <a:rPr lang="fr-FR" altLang="fr-FR" sz="1400" b="1">
                <a:latin typeface="Arial" charset="0"/>
              </a:rPr>
              <a:t>Problématique : Quelle place tient le corps dans l’</a:t>
            </a:r>
            <a:r>
              <a:rPr lang="fr-FR" altLang="ja-JP" sz="1400" b="1">
                <a:latin typeface="Arial" charset="0"/>
              </a:rPr>
              <a:t>oeuvre et que nous dit-il du personnage ? Comment fait-il évoluer le personnage ? </a:t>
            </a:r>
            <a:endParaRPr lang="fr-FR" altLang="ja-JP" sz="1400">
              <a:latin typeface="Arial" charset="0"/>
            </a:endParaRPr>
          </a:p>
          <a:p>
            <a:pPr eaLnBrk="1" hangingPunct="1">
              <a:spcBef>
                <a:spcPct val="0"/>
              </a:spcBef>
              <a:buClrTx/>
              <a:buSzTx/>
              <a:buFontTx/>
              <a:buNone/>
            </a:pPr>
            <a:r>
              <a:rPr lang="fr-FR" altLang="fr-FR" sz="1400" b="1">
                <a:latin typeface="Arial" charset="0"/>
              </a:rPr>
              <a:t>Comment ce personnage est-il né ? Comment prend–il vie au théâtre sous les yeux du lecteur et du spectateur ?  </a:t>
            </a:r>
          </a:p>
          <a:p>
            <a:pPr eaLnBrk="1" hangingPunct="1">
              <a:spcBef>
                <a:spcPct val="0"/>
              </a:spcBef>
              <a:buClrTx/>
              <a:buSzTx/>
              <a:buFontTx/>
              <a:buNone/>
            </a:pPr>
            <a:endParaRPr lang="fr-FR" altLang="fr-FR" sz="1400">
              <a:latin typeface="Arial" charset="0"/>
            </a:endParaRPr>
          </a:p>
          <a:p>
            <a:pPr eaLnBrk="1" hangingPunct="1">
              <a:spcBef>
                <a:spcPct val="0"/>
              </a:spcBef>
              <a:buClrTx/>
              <a:buSzTx/>
              <a:buFontTx/>
              <a:buNone/>
            </a:pPr>
            <a:r>
              <a:rPr lang="fr-FR" altLang="fr-FR" sz="1400" b="1" u="sng">
                <a:latin typeface="Arial" charset="0"/>
              </a:rPr>
              <a:t>I. La place de la voix dans l’œuvre</a:t>
            </a:r>
          </a:p>
          <a:p>
            <a:pPr eaLnBrk="1" hangingPunct="1">
              <a:spcBef>
                <a:spcPct val="0"/>
              </a:spcBef>
              <a:buClrTx/>
              <a:buSzTx/>
              <a:buFontTx/>
              <a:buNone/>
            </a:pPr>
            <a:endParaRPr lang="fr-FR" altLang="fr-FR" sz="1400">
              <a:latin typeface="Arial" charset="0"/>
            </a:endParaRPr>
          </a:p>
          <a:p>
            <a:pPr eaLnBrk="1" hangingPunct="1">
              <a:spcBef>
                <a:spcPct val="0"/>
              </a:spcBef>
              <a:buClrTx/>
              <a:buSzTx/>
              <a:buFontTx/>
              <a:buNone/>
            </a:pPr>
            <a:r>
              <a:rPr lang="fr-FR" altLang="fr-FR" sz="1400" b="1">
                <a:latin typeface="Arial" charset="0"/>
              </a:rPr>
              <a:t>Documents supports : </a:t>
            </a:r>
            <a:endParaRPr lang="fr-FR" altLang="fr-FR" sz="1400">
              <a:latin typeface="Arial" charset="0"/>
            </a:endParaRPr>
          </a:p>
          <a:p>
            <a:pPr eaLnBrk="1" hangingPunct="1">
              <a:spcBef>
                <a:spcPct val="0"/>
              </a:spcBef>
              <a:buClrTx/>
              <a:buSzTx/>
              <a:buFontTx/>
              <a:buNone/>
            </a:pPr>
            <a:r>
              <a:rPr lang="fr-FR" altLang="fr-FR" sz="1400" b="1">
                <a:latin typeface="Arial" charset="0"/>
              </a:rPr>
              <a:t>Extraits: </a:t>
            </a:r>
            <a:endParaRPr lang="fr-FR" altLang="fr-FR" sz="1400">
              <a:latin typeface="Arial" charset="0"/>
            </a:endParaRPr>
          </a:p>
          <a:p>
            <a:pPr eaLnBrk="1" hangingPunct="1">
              <a:spcBef>
                <a:spcPct val="0"/>
              </a:spcBef>
              <a:buClrTx/>
              <a:buSzTx/>
              <a:buFontTx/>
              <a:buNone/>
            </a:pPr>
            <a:r>
              <a:rPr lang="fr-FR" altLang="fr-FR" sz="1400" b="1">
                <a:latin typeface="Arial" charset="0"/>
              </a:rPr>
              <a:t>Acte 1 scènes 3 et 4 : Intervention de Cyrano au théâtre</a:t>
            </a:r>
            <a:endParaRPr lang="fr-FR" altLang="fr-FR" sz="1400">
              <a:latin typeface="Arial" charset="0"/>
            </a:endParaRPr>
          </a:p>
          <a:p>
            <a:pPr eaLnBrk="1" hangingPunct="1">
              <a:spcBef>
                <a:spcPct val="0"/>
              </a:spcBef>
              <a:buClrTx/>
              <a:buSzTx/>
              <a:buFontTx/>
              <a:buNone/>
            </a:pPr>
            <a:r>
              <a:rPr lang="fr-FR" altLang="fr-FR" sz="1400" b="1">
                <a:latin typeface="Arial" charset="0"/>
              </a:rPr>
              <a:t>Acte 3 scène 7 : La scène du balcon</a:t>
            </a:r>
            <a:endParaRPr lang="fr-FR" altLang="fr-FR" sz="1400">
              <a:latin typeface="Arial" charset="0"/>
            </a:endParaRPr>
          </a:p>
          <a:p>
            <a:pPr eaLnBrk="1" hangingPunct="1">
              <a:spcBef>
                <a:spcPct val="0"/>
              </a:spcBef>
              <a:buClrTx/>
              <a:buSzTx/>
              <a:buFontTx/>
              <a:buNone/>
            </a:pPr>
            <a:r>
              <a:rPr lang="fr-FR" altLang="fr-FR" sz="1400" b="1">
                <a:latin typeface="Arial" charset="0"/>
              </a:rPr>
              <a:t>Acte 5 scène 5 : la lecture de la lettre</a:t>
            </a:r>
          </a:p>
          <a:p>
            <a:pPr eaLnBrk="1" hangingPunct="1">
              <a:spcBef>
                <a:spcPct val="0"/>
              </a:spcBef>
              <a:buClrTx/>
              <a:buSzTx/>
              <a:buFontTx/>
              <a:buNone/>
            </a:pPr>
            <a:endParaRPr lang="fr-FR" altLang="fr-FR" sz="1400" b="1">
              <a:latin typeface="Arial" charset="0"/>
            </a:endParaRPr>
          </a:p>
          <a:p>
            <a:pPr eaLnBrk="1" hangingPunct="1">
              <a:spcBef>
                <a:spcPct val="0"/>
              </a:spcBef>
              <a:buClrTx/>
              <a:buSzTx/>
              <a:buFontTx/>
              <a:buNone/>
            </a:pPr>
            <a:r>
              <a:rPr lang="fr-FR" altLang="fr-FR" sz="1400" b="1">
                <a:latin typeface="Arial" charset="0"/>
              </a:rPr>
              <a:t>Travail à faire: A travers l’analyse de ces trois extraits montrez quel rôle est donné à la voix dans cette pièce. Justifiez.</a:t>
            </a:r>
            <a:endParaRPr lang="fr-FR" altLang="fr-FR" sz="1400">
              <a:latin typeface="Arial" charset="0"/>
            </a:endParaRPr>
          </a:p>
          <a:p>
            <a:pPr eaLnBrk="1" hangingPunct="1">
              <a:spcBef>
                <a:spcPct val="0"/>
              </a:spcBef>
              <a:buClrTx/>
              <a:buSzTx/>
              <a:buFontTx/>
              <a:buNone/>
            </a:pPr>
            <a:endParaRPr lang="fr-FR" altLang="fr-FR"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1505">
                                            <p:txEl>
                                              <p:pRg st="0" end="0"/>
                                            </p:txEl>
                                          </p:spTgt>
                                        </p:tgtEl>
                                        <p:attrNameLst>
                                          <p:attrName>style.visibility</p:attrName>
                                        </p:attrNameLst>
                                      </p:cBhvr>
                                      <p:to>
                                        <p:strVal val="visible"/>
                                      </p:to>
                                    </p:set>
                                    <p:anim calcmode="lin" valueType="num">
                                      <p:cBhvr additive="base">
                                        <p:cTn id="7" dur="700"/>
                                        <p:tgtEl>
                                          <p:spTgt spid="21505">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00"/>
                                        <p:tgtEl>
                                          <p:spTgt spid="21505">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21505">
                                            <p:txEl>
                                              <p:pRg st="1" end="1"/>
                                            </p:txEl>
                                          </p:spTgt>
                                        </p:tgtEl>
                                        <p:attrNameLst>
                                          <p:attrName>style.visibility</p:attrName>
                                        </p:attrNameLst>
                                      </p:cBhvr>
                                      <p:to>
                                        <p:strVal val="visible"/>
                                      </p:to>
                                    </p:set>
                                    <p:anim calcmode="lin" valueType="num">
                                      <p:cBhvr additive="base">
                                        <p:cTn id="13" dur="700"/>
                                        <p:tgtEl>
                                          <p:spTgt spid="21505">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700"/>
                                        <p:tgtEl>
                                          <p:spTgt spid="2150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nodeType="clickEffect">
                                  <p:stCondLst>
                                    <p:cond delay="0"/>
                                  </p:stCondLst>
                                  <p:childTnLst>
                                    <p:set>
                                      <p:cBhvr>
                                        <p:cTn id="18" dur="1" fill="hold">
                                          <p:stCondLst>
                                            <p:cond delay="0"/>
                                          </p:stCondLst>
                                        </p:cTn>
                                        <p:tgtEl>
                                          <p:spTgt spid="21505">
                                            <p:txEl>
                                              <p:pRg st="2" end="2"/>
                                            </p:txEl>
                                          </p:spTgt>
                                        </p:tgtEl>
                                        <p:attrNameLst>
                                          <p:attrName>style.visibility</p:attrName>
                                        </p:attrNameLst>
                                      </p:cBhvr>
                                      <p:to>
                                        <p:strVal val="visible"/>
                                      </p:to>
                                    </p:set>
                                    <p:anim calcmode="lin" valueType="num">
                                      <p:cBhvr additive="base">
                                        <p:cTn id="19" dur="700"/>
                                        <p:tgtEl>
                                          <p:spTgt spid="21505">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700"/>
                                        <p:tgtEl>
                                          <p:spTgt spid="21505">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21505">
                                            <p:txEl>
                                              <p:pRg st="3" end="3"/>
                                            </p:txEl>
                                          </p:spTgt>
                                        </p:tgtEl>
                                        <p:attrNameLst>
                                          <p:attrName>style.visibility</p:attrName>
                                        </p:attrNameLst>
                                      </p:cBhvr>
                                      <p:to>
                                        <p:strVal val="visible"/>
                                      </p:to>
                                    </p:set>
                                    <p:anim calcmode="lin" valueType="num">
                                      <p:cBhvr additive="base">
                                        <p:cTn id="25" dur="700"/>
                                        <p:tgtEl>
                                          <p:spTgt spid="21505">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700"/>
                                        <p:tgtEl>
                                          <p:spTgt spid="2150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nodeType="clickEffect">
                                  <p:stCondLst>
                                    <p:cond delay="0"/>
                                  </p:stCondLst>
                                  <p:childTnLst>
                                    <p:set>
                                      <p:cBhvr>
                                        <p:cTn id="30" dur="1" fill="hold">
                                          <p:stCondLst>
                                            <p:cond delay="0"/>
                                          </p:stCondLst>
                                        </p:cTn>
                                        <p:tgtEl>
                                          <p:spTgt spid="21505">
                                            <p:txEl>
                                              <p:pRg st="4" end="4"/>
                                            </p:txEl>
                                          </p:spTgt>
                                        </p:tgtEl>
                                        <p:attrNameLst>
                                          <p:attrName>style.visibility</p:attrName>
                                        </p:attrNameLst>
                                      </p:cBhvr>
                                      <p:to>
                                        <p:strVal val="visible"/>
                                      </p:to>
                                    </p:set>
                                    <p:anim calcmode="lin" valueType="num">
                                      <p:cBhvr additive="base">
                                        <p:cTn id="31" dur="700"/>
                                        <p:tgtEl>
                                          <p:spTgt spid="21505">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700"/>
                                        <p:tgtEl>
                                          <p:spTgt spid="2150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21505">
                                            <p:txEl>
                                              <p:pRg st="6" end="6"/>
                                            </p:txEl>
                                          </p:spTgt>
                                        </p:tgtEl>
                                        <p:attrNameLst>
                                          <p:attrName>style.visibility</p:attrName>
                                        </p:attrNameLst>
                                      </p:cBhvr>
                                      <p:to>
                                        <p:strVal val="visible"/>
                                      </p:to>
                                    </p:set>
                                    <p:anim calcmode="lin" valueType="num">
                                      <p:cBhvr additive="base">
                                        <p:cTn id="37" dur="700"/>
                                        <p:tgtEl>
                                          <p:spTgt spid="21505">
                                            <p:txEl>
                                              <p:pRg st="6" end="6"/>
                                            </p:txEl>
                                          </p:spTgt>
                                        </p:tgtEl>
                                        <p:attrNameLst>
                                          <p:attrName>ppt_x</p:attrName>
                                        </p:attrNameLst>
                                      </p:cBhvr>
                                      <p:tavLst>
                                        <p:tav tm="0">
                                          <p:val>
                                            <p:strVal val="#ppt_x-#ppt_w*1.125000"/>
                                          </p:val>
                                        </p:tav>
                                        <p:tav tm="100000">
                                          <p:val>
                                            <p:strVal val="#ppt_x"/>
                                          </p:val>
                                        </p:tav>
                                      </p:tavLst>
                                    </p:anim>
                                    <p:animEffect transition="in" filter="wipe(right)">
                                      <p:cBhvr>
                                        <p:cTn id="38" dur="700"/>
                                        <p:tgtEl>
                                          <p:spTgt spid="21505">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nodeType="clickEffect">
                                  <p:stCondLst>
                                    <p:cond delay="0"/>
                                  </p:stCondLst>
                                  <p:childTnLst>
                                    <p:set>
                                      <p:cBhvr>
                                        <p:cTn id="42" dur="1" fill="hold">
                                          <p:stCondLst>
                                            <p:cond delay="0"/>
                                          </p:stCondLst>
                                        </p:cTn>
                                        <p:tgtEl>
                                          <p:spTgt spid="21505">
                                            <p:txEl>
                                              <p:pRg st="8" end="8"/>
                                            </p:txEl>
                                          </p:spTgt>
                                        </p:tgtEl>
                                        <p:attrNameLst>
                                          <p:attrName>style.visibility</p:attrName>
                                        </p:attrNameLst>
                                      </p:cBhvr>
                                      <p:to>
                                        <p:strVal val="visible"/>
                                      </p:to>
                                    </p:set>
                                    <p:anim calcmode="lin" valueType="num">
                                      <p:cBhvr additive="base">
                                        <p:cTn id="43" dur="700"/>
                                        <p:tgtEl>
                                          <p:spTgt spid="21505">
                                            <p:txEl>
                                              <p:pRg st="8" end="8"/>
                                            </p:txEl>
                                          </p:spTgt>
                                        </p:tgtEl>
                                        <p:attrNameLst>
                                          <p:attrName>ppt_x</p:attrName>
                                        </p:attrNameLst>
                                      </p:cBhvr>
                                      <p:tavLst>
                                        <p:tav tm="0">
                                          <p:val>
                                            <p:strVal val="#ppt_x-#ppt_w*1.125000"/>
                                          </p:val>
                                        </p:tav>
                                        <p:tav tm="100000">
                                          <p:val>
                                            <p:strVal val="#ppt_x"/>
                                          </p:val>
                                        </p:tav>
                                      </p:tavLst>
                                    </p:anim>
                                    <p:animEffect transition="in" filter="wipe(right)">
                                      <p:cBhvr>
                                        <p:cTn id="44" dur="700"/>
                                        <p:tgtEl>
                                          <p:spTgt spid="21505">
                                            <p:txEl>
                                              <p:pRg st="8" end="8"/>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8" fill="hold" nodeType="clickEffect">
                                  <p:stCondLst>
                                    <p:cond delay="0"/>
                                  </p:stCondLst>
                                  <p:childTnLst>
                                    <p:set>
                                      <p:cBhvr>
                                        <p:cTn id="48" dur="1" fill="hold">
                                          <p:stCondLst>
                                            <p:cond delay="0"/>
                                          </p:stCondLst>
                                        </p:cTn>
                                        <p:tgtEl>
                                          <p:spTgt spid="21505">
                                            <p:txEl>
                                              <p:pRg st="9" end="9"/>
                                            </p:txEl>
                                          </p:spTgt>
                                        </p:tgtEl>
                                        <p:attrNameLst>
                                          <p:attrName>style.visibility</p:attrName>
                                        </p:attrNameLst>
                                      </p:cBhvr>
                                      <p:to>
                                        <p:strVal val="visible"/>
                                      </p:to>
                                    </p:set>
                                    <p:anim calcmode="lin" valueType="num">
                                      <p:cBhvr additive="base">
                                        <p:cTn id="49" dur="700"/>
                                        <p:tgtEl>
                                          <p:spTgt spid="21505">
                                            <p:txEl>
                                              <p:pRg st="9" end="9"/>
                                            </p:txEl>
                                          </p:spTgt>
                                        </p:tgtEl>
                                        <p:attrNameLst>
                                          <p:attrName>ppt_x</p:attrName>
                                        </p:attrNameLst>
                                      </p:cBhvr>
                                      <p:tavLst>
                                        <p:tav tm="0">
                                          <p:val>
                                            <p:strVal val="#ppt_x-#ppt_w*1.125000"/>
                                          </p:val>
                                        </p:tav>
                                        <p:tav tm="100000">
                                          <p:val>
                                            <p:strVal val="#ppt_x"/>
                                          </p:val>
                                        </p:tav>
                                      </p:tavLst>
                                    </p:anim>
                                    <p:animEffect transition="in" filter="wipe(right)">
                                      <p:cBhvr>
                                        <p:cTn id="50" dur="700"/>
                                        <p:tgtEl>
                                          <p:spTgt spid="21505">
                                            <p:txEl>
                                              <p:pRg st="9" end="9"/>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8" fill="hold" nodeType="clickEffect">
                                  <p:stCondLst>
                                    <p:cond delay="0"/>
                                  </p:stCondLst>
                                  <p:childTnLst>
                                    <p:set>
                                      <p:cBhvr>
                                        <p:cTn id="54" dur="1" fill="hold">
                                          <p:stCondLst>
                                            <p:cond delay="0"/>
                                          </p:stCondLst>
                                        </p:cTn>
                                        <p:tgtEl>
                                          <p:spTgt spid="21505">
                                            <p:txEl>
                                              <p:pRg st="10" end="10"/>
                                            </p:txEl>
                                          </p:spTgt>
                                        </p:tgtEl>
                                        <p:attrNameLst>
                                          <p:attrName>style.visibility</p:attrName>
                                        </p:attrNameLst>
                                      </p:cBhvr>
                                      <p:to>
                                        <p:strVal val="visible"/>
                                      </p:to>
                                    </p:set>
                                    <p:anim calcmode="lin" valueType="num">
                                      <p:cBhvr additive="base">
                                        <p:cTn id="55" dur="700"/>
                                        <p:tgtEl>
                                          <p:spTgt spid="21505">
                                            <p:txEl>
                                              <p:pRg st="10" end="10"/>
                                            </p:txEl>
                                          </p:spTgt>
                                        </p:tgtEl>
                                        <p:attrNameLst>
                                          <p:attrName>ppt_x</p:attrName>
                                        </p:attrNameLst>
                                      </p:cBhvr>
                                      <p:tavLst>
                                        <p:tav tm="0">
                                          <p:val>
                                            <p:strVal val="#ppt_x-#ppt_w*1.125000"/>
                                          </p:val>
                                        </p:tav>
                                        <p:tav tm="100000">
                                          <p:val>
                                            <p:strVal val="#ppt_x"/>
                                          </p:val>
                                        </p:tav>
                                      </p:tavLst>
                                    </p:anim>
                                    <p:animEffect transition="in" filter="wipe(right)">
                                      <p:cBhvr>
                                        <p:cTn id="56" dur="700"/>
                                        <p:tgtEl>
                                          <p:spTgt spid="21505">
                                            <p:txEl>
                                              <p:pRg st="10" end="1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8" fill="hold" nodeType="clickEffect">
                                  <p:stCondLst>
                                    <p:cond delay="0"/>
                                  </p:stCondLst>
                                  <p:childTnLst>
                                    <p:set>
                                      <p:cBhvr>
                                        <p:cTn id="60" dur="1" fill="hold">
                                          <p:stCondLst>
                                            <p:cond delay="0"/>
                                          </p:stCondLst>
                                        </p:cTn>
                                        <p:tgtEl>
                                          <p:spTgt spid="21505">
                                            <p:txEl>
                                              <p:pRg st="11" end="11"/>
                                            </p:txEl>
                                          </p:spTgt>
                                        </p:tgtEl>
                                        <p:attrNameLst>
                                          <p:attrName>style.visibility</p:attrName>
                                        </p:attrNameLst>
                                      </p:cBhvr>
                                      <p:to>
                                        <p:strVal val="visible"/>
                                      </p:to>
                                    </p:set>
                                    <p:anim calcmode="lin" valueType="num">
                                      <p:cBhvr additive="base">
                                        <p:cTn id="61" dur="700"/>
                                        <p:tgtEl>
                                          <p:spTgt spid="21505">
                                            <p:txEl>
                                              <p:pRg st="11" end="11"/>
                                            </p:txEl>
                                          </p:spTgt>
                                        </p:tgtEl>
                                        <p:attrNameLst>
                                          <p:attrName>ppt_x</p:attrName>
                                        </p:attrNameLst>
                                      </p:cBhvr>
                                      <p:tavLst>
                                        <p:tav tm="0">
                                          <p:val>
                                            <p:strVal val="#ppt_x-#ppt_w*1.125000"/>
                                          </p:val>
                                        </p:tav>
                                        <p:tav tm="100000">
                                          <p:val>
                                            <p:strVal val="#ppt_x"/>
                                          </p:val>
                                        </p:tav>
                                      </p:tavLst>
                                    </p:anim>
                                    <p:animEffect transition="in" filter="wipe(right)">
                                      <p:cBhvr>
                                        <p:cTn id="62" dur="700"/>
                                        <p:tgtEl>
                                          <p:spTgt spid="21505">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8" fill="hold" nodeType="clickEffect">
                                  <p:stCondLst>
                                    <p:cond delay="0"/>
                                  </p:stCondLst>
                                  <p:childTnLst>
                                    <p:set>
                                      <p:cBhvr>
                                        <p:cTn id="66" dur="1" fill="hold">
                                          <p:stCondLst>
                                            <p:cond delay="0"/>
                                          </p:stCondLst>
                                        </p:cTn>
                                        <p:tgtEl>
                                          <p:spTgt spid="21505">
                                            <p:txEl>
                                              <p:pRg st="12" end="12"/>
                                            </p:txEl>
                                          </p:spTgt>
                                        </p:tgtEl>
                                        <p:attrNameLst>
                                          <p:attrName>style.visibility</p:attrName>
                                        </p:attrNameLst>
                                      </p:cBhvr>
                                      <p:to>
                                        <p:strVal val="visible"/>
                                      </p:to>
                                    </p:set>
                                    <p:anim calcmode="lin" valueType="num">
                                      <p:cBhvr additive="base">
                                        <p:cTn id="67" dur="700"/>
                                        <p:tgtEl>
                                          <p:spTgt spid="21505">
                                            <p:txEl>
                                              <p:pRg st="12" end="12"/>
                                            </p:txEl>
                                          </p:spTgt>
                                        </p:tgtEl>
                                        <p:attrNameLst>
                                          <p:attrName>ppt_x</p:attrName>
                                        </p:attrNameLst>
                                      </p:cBhvr>
                                      <p:tavLst>
                                        <p:tav tm="0">
                                          <p:val>
                                            <p:strVal val="#ppt_x-#ppt_w*1.125000"/>
                                          </p:val>
                                        </p:tav>
                                        <p:tav tm="100000">
                                          <p:val>
                                            <p:strVal val="#ppt_x"/>
                                          </p:val>
                                        </p:tav>
                                      </p:tavLst>
                                    </p:anim>
                                    <p:animEffect transition="in" filter="wipe(right)">
                                      <p:cBhvr>
                                        <p:cTn id="68" dur="700"/>
                                        <p:tgtEl>
                                          <p:spTgt spid="21505">
                                            <p:txEl>
                                              <p:pRg st="12" end="12"/>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8" fill="hold" nodeType="clickEffect">
                                  <p:stCondLst>
                                    <p:cond delay="0"/>
                                  </p:stCondLst>
                                  <p:childTnLst>
                                    <p:set>
                                      <p:cBhvr>
                                        <p:cTn id="72" dur="1" fill="hold">
                                          <p:stCondLst>
                                            <p:cond delay="0"/>
                                          </p:stCondLst>
                                        </p:cTn>
                                        <p:tgtEl>
                                          <p:spTgt spid="21505">
                                            <p:txEl>
                                              <p:pRg st="14" end="14"/>
                                            </p:txEl>
                                          </p:spTgt>
                                        </p:tgtEl>
                                        <p:attrNameLst>
                                          <p:attrName>style.visibility</p:attrName>
                                        </p:attrNameLst>
                                      </p:cBhvr>
                                      <p:to>
                                        <p:strVal val="visible"/>
                                      </p:to>
                                    </p:set>
                                    <p:anim calcmode="lin" valueType="num">
                                      <p:cBhvr additive="base">
                                        <p:cTn id="73" dur="700"/>
                                        <p:tgtEl>
                                          <p:spTgt spid="21505">
                                            <p:txEl>
                                              <p:pRg st="14" end="14"/>
                                            </p:txEl>
                                          </p:spTgt>
                                        </p:tgtEl>
                                        <p:attrNameLst>
                                          <p:attrName>ppt_x</p:attrName>
                                        </p:attrNameLst>
                                      </p:cBhvr>
                                      <p:tavLst>
                                        <p:tav tm="0">
                                          <p:val>
                                            <p:strVal val="#ppt_x-#ppt_w*1.125000"/>
                                          </p:val>
                                        </p:tav>
                                        <p:tav tm="100000">
                                          <p:val>
                                            <p:strVal val="#ppt_x"/>
                                          </p:val>
                                        </p:tav>
                                      </p:tavLst>
                                    </p:anim>
                                    <p:animEffect transition="in" filter="wipe(right)">
                                      <p:cBhvr>
                                        <p:cTn id="74" dur="700"/>
                                        <p:tgtEl>
                                          <p:spTgt spid="2150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0" y="-5643563"/>
            <a:ext cx="8964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800" b="1">
                <a:latin typeface="Arial" charset="0"/>
              </a:rPr>
              <a:t> </a:t>
            </a:r>
            <a:endParaRPr lang="fr-FR" altLang="fr-FR" sz="1800">
              <a:latin typeface="Arial" charset="0"/>
            </a:endParaRPr>
          </a:p>
        </p:txBody>
      </p:sp>
      <p:sp>
        <p:nvSpPr>
          <p:cNvPr id="22530" name="ZoneTexte 4"/>
          <p:cNvSpPr txBox="1">
            <a:spLocks noChangeArrowheads="1"/>
          </p:cNvSpPr>
          <p:nvPr/>
        </p:nvSpPr>
        <p:spPr bwMode="auto">
          <a:xfrm>
            <a:off x="179388" y="188913"/>
            <a:ext cx="87852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400" b="1" u="sng">
                <a:latin typeface="Arial" charset="0"/>
              </a:rPr>
              <a:t>II. Laideur, beauté / souffrance, bonheur</a:t>
            </a:r>
          </a:p>
          <a:p>
            <a:pPr eaLnBrk="1" hangingPunct="1">
              <a:spcBef>
                <a:spcPct val="0"/>
              </a:spcBef>
              <a:buClrTx/>
              <a:buSzTx/>
              <a:buFontTx/>
              <a:buNone/>
            </a:pPr>
            <a:endParaRPr lang="fr-FR" altLang="fr-FR" sz="1400">
              <a:latin typeface="Arial" charset="0"/>
            </a:endParaRPr>
          </a:p>
          <a:p>
            <a:pPr eaLnBrk="1" hangingPunct="1">
              <a:spcBef>
                <a:spcPct val="0"/>
              </a:spcBef>
              <a:buClrTx/>
              <a:buSzTx/>
              <a:buFontTx/>
              <a:buNone/>
            </a:pPr>
            <a:r>
              <a:rPr lang="fr-FR" altLang="fr-FR" sz="1400" b="1">
                <a:latin typeface="Arial" charset="0"/>
              </a:rPr>
              <a:t>Documents supports : </a:t>
            </a:r>
            <a:endParaRPr lang="fr-FR" altLang="fr-FR" sz="1400">
              <a:latin typeface="Arial" charset="0"/>
            </a:endParaRPr>
          </a:p>
          <a:p>
            <a:pPr eaLnBrk="1" hangingPunct="1">
              <a:spcBef>
                <a:spcPct val="0"/>
              </a:spcBef>
              <a:buClrTx/>
              <a:buSzTx/>
              <a:buFontTx/>
              <a:buNone/>
            </a:pPr>
            <a:r>
              <a:rPr lang="fr-FR" altLang="fr-FR" sz="1400" b="1">
                <a:latin typeface="Arial" charset="0"/>
              </a:rPr>
              <a:t>Extraits: </a:t>
            </a:r>
            <a:endParaRPr lang="fr-FR" altLang="fr-FR" sz="1400">
              <a:latin typeface="Arial" charset="0"/>
            </a:endParaRPr>
          </a:p>
          <a:p>
            <a:pPr eaLnBrk="1" hangingPunct="1">
              <a:spcBef>
                <a:spcPct val="0"/>
              </a:spcBef>
              <a:buClrTx/>
              <a:buSzTx/>
              <a:buFontTx/>
              <a:buNone/>
            </a:pPr>
            <a:r>
              <a:rPr lang="fr-FR" altLang="fr-FR" sz="1400" b="1">
                <a:latin typeface="Arial" charset="0"/>
              </a:rPr>
              <a:t>Acte  scène : La tirade du nez </a:t>
            </a:r>
            <a:endParaRPr lang="fr-FR" altLang="fr-FR" sz="1400">
              <a:latin typeface="Arial" charset="0"/>
            </a:endParaRPr>
          </a:p>
          <a:p>
            <a:pPr eaLnBrk="1" hangingPunct="1">
              <a:spcBef>
                <a:spcPct val="0"/>
              </a:spcBef>
              <a:buClrTx/>
              <a:buSzTx/>
              <a:buFontTx/>
              <a:buNone/>
            </a:pPr>
            <a:r>
              <a:rPr lang="fr-FR" altLang="fr-FR" sz="1400" b="1">
                <a:latin typeface="Arial" charset="0"/>
              </a:rPr>
              <a:t>Acte 1 scène 5 vers 510 jusqu’à la fin : conscient de sa laideur </a:t>
            </a:r>
            <a:endParaRPr lang="fr-FR" altLang="fr-FR" sz="1400">
              <a:latin typeface="Arial" charset="0"/>
            </a:endParaRPr>
          </a:p>
          <a:p>
            <a:pPr eaLnBrk="1" hangingPunct="1">
              <a:spcBef>
                <a:spcPct val="0"/>
              </a:spcBef>
              <a:buClrTx/>
              <a:buSzTx/>
              <a:buFontTx/>
              <a:buNone/>
            </a:pPr>
            <a:r>
              <a:rPr lang="fr-FR" altLang="fr-FR" sz="1400" b="1">
                <a:latin typeface="Arial" charset="0"/>
              </a:rPr>
              <a:t>Acte 2 scène 10 : Désir d’être l’autre</a:t>
            </a:r>
            <a:endParaRPr lang="fr-FR" altLang="fr-FR" sz="1400">
              <a:latin typeface="Arial" charset="0"/>
            </a:endParaRPr>
          </a:p>
          <a:p>
            <a:pPr eaLnBrk="1" hangingPunct="1">
              <a:spcBef>
                <a:spcPct val="0"/>
              </a:spcBef>
              <a:buClrTx/>
              <a:buSzTx/>
              <a:buFontTx/>
              <a:buNone/>
            </a:pPr>
            <a:r>
              <a:rPr lang="fr-FR" altLang="fr-FR" sz="1400" b="1">
                <a:latin typeface="Arial" charset="0"/>
              </a:rPr>
              <a:t>Acte 4 scène 8, 9 et 10 : Le combat entre beauté physique et beauté de l’âme pour l’amour de Roxane. </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Travail : Analyser comment la laideur est source de souffrance et quelles solutions sont envisagées afin de dépasser cet état ? Permettent-elles de conquérir le cœur de Roxane ? </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endParaRPr lang="fr-FR" altLang="fr-FR"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additive="base">
                                        <p:cTn id="7" dur="700"/>
                                        <p:tgtEl>
                                          <p:spTgt spid="22530">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00"/>
                                        <p:tgtEl>
                                          <p:spTgt spid="22530">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22530">
                                            <p:txEl>
                                              <p:pRg st="2" end="2"/>
                                            </p:txEl>
                                          </p:spTgt>
                                        </p:tgtEl>
                                        <p:attrNameLst>
                                          <p:attrName>style.visibility</p:attrName>
                                        </p:attrNameLst>
                                      </p:cBhvr>
                                      <p:to>
                                        <p:strVal val="visible"/>
                                      </p:to>
                                    </p:set>
                                    <p:anim calcmode="lin" valueType="num">
                                      <p:cBhvr additive="base">
                                        <p:cTn id="13" dur="700"/>
                                        <p:tgtEl>
                                          <p:spTgt spid="22530">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700"/>
                                        <p:tgtEl>
                                          <p:spTgt spid="22530">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anim calcmode="lin" valueType="num">
                                      <p:cBhvr additive="base">
                                        <p:cTn id="19" dur="700"/>
                                        <p:tgtEl>
                                          <p:spTgt spid="22530">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700"/>
                                        <p:tgtEl>
                                          <p:spTgt spid="22530">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calcmode="lin" valueType="num">
                                      <p:cBhvr additive="base">
                                        <p:cTn id="25" dur="700"/>
                                        <p:tgtEl>
                                          <p:spTgt spid="22530">
                                            <p:txEl>
                                              <p:pRg st="4" end="4"/>
                                            </p:txEl>
                                          </p:spTgt>
                                        </p:tgtEl>
                                        <p:attrNameLst>
                                          <p:attrName>ppt_x</p:attrName>
                                        </p:attrNameLst>
                                      </p:cBhvr>
                                      <p:tavLst>
                                        <p:tav tm="0">
                                          <p:val>
                                            <p:strVal val="#ppt_x-#ppt_w*1.125000"/>
                                          </p:val>
                                        </p:tav>
                                        <p:tav tm="100000">
                                          <p:val>
                                            <p:strVal val="#ppt_x"/>
                                          </p:val>
                                        </p:tav>
                                      </p:tavLst>
                                    </p:anim>
                                    <p:animEffect transition="in" filter="wipe(right)">
                                      <p:cBhvr>
                                        <p:cTn id="26" dur="700"/>
                                        <p:tgtEl>
                                          <p:spTgt spid="22530">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nodeType="clickEffect">
                                  <p:stCondLst>
                                    <p:cond delay="0"/>
                                  </p:stCondLst>
                                  <p:childTnLst>
                                    <p:set>
                                      <p:cBhvr>
                                        <p:cTn id="30" dur="1" fill="hold">
                                          <p:stCondLst>
                                            <p:cond delay="0"/>
                                          </p:stCondLst>
                                        </p:cTn>
                                        <p:tgtEl>
                                          <p:spTgt spid="22530">
                                            <p:txEl>
                                              <p:pRg st="5" end="5"/>
                                            </p:txEl>
                                          </p:spTgt>
                                        </p:tgtEl>
                                        <p:attrNameLst>
                                          <p:attrName>style.visibility</p:attrName>
                                        </p:attrNameLst>
                                      </p:cBhvr>
                                      <p:to>
                                        <p:strVal val="visible"/>
                                      </p:to>
                                    </p:set>
                                    <p:anim calcmode="lin" valueType="num">
                                      <p:cBhvr additive="base">
                                        <p:cTn id="31" dur="700"/>
                                        <p:tgtEl>
                                          <p:spTgt spid="22530">
                                            <p:txEl>
                                              <p:pRg st="5" end="5"/>
                                            </p:txEl>
                                          </p:spTgt>
                                        </p:tgtEl>
                                        <p:attrNameLst>
                                          <p:attrName>ppt_x</p:attrName>
                                        </p:attrNameLst>
                                      </p:cBhvr>
                                      <p:tavLst>
                                        <p:tav tm="0">
                                          <p:val>
                                            <p:strVal val="#ppt_x-#ppt_w*1.125000"/>
                                          </p:val>
                                        </p:tav>
                                        <p:tav tm="100000">
                                          <p:val>
                                            <p:strVal val="#ppt_x"/>
                                          </p:val>
                                        </p:tav>
                                      </p:tavLst>
                                    </p:anim>
                                    <p:animEffect transition="in" filter="wipe(right)">
                                      <p:cBhvr>
                                        <p:cTn id="32" dur="700"/>
                                        <p:tgtEl>
                                          <p:spTgt spid="2253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22530">
                                            <p:txEl>
                                              <p:pRg st="6" end="6"/>
                                            </p:txEl>
                                          </p:spTgt>
                                        </p:tgtEl>
                                        <p:attrNameLst>
                                          <p:attrName>style.visibility</p:attrName>
                                        </p:attrNameLst>
                                      </p:cBhvr>
                                      <p:to>
                                        <p:strVal val="visible"/>
                                      </p:to>
                                    </p:set>
                                    <p:anim calcmode="lin" valueType="num">
                                      <p:cBhvr additive="base">
                                        <p:cTn id="37" dur="700"/>
                                        <p:tgtEl>
                                          <p:spTgt spid="22530">
                                            <p:txEl>
                                              <p:pRg st="6" end="6"/>
                                            </p:txEl>
                                          </p:spTgt>
                                        </p:tgtEl>
                                        <p:attrNameLst>
                                          <p:attrName>ppt_x</p:attrName>
                                        </p:attrNameLst>
                                      </p:cBhvr>
                                      <p:tavLst>
                                        <p:tav tm="0">
                                          <p:val>
                                            <p:strVal val="#ppt_x-#ppt_w*1.125000"/>
                                          </p:val>
                                        </p:tav>
                                        <p:tav tm="100000">
                                          <p:val>
                                            <p:strVal val="#ppt_x"/>
                                          </p:val>
                                        </p:tav>
                                      </p:tavLst>
                                    </p:anim>
                                    <p:animEffect transition="in" filter="wipe(right)">
                                      <p:cBhvr>
                                        <p:cTn id="38" dur="700"/>
                                        <p:tgtEl>
                                          <p:spTgt spid="22530">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nodeType="clickEffect">
                                  <p:stCondLst>
                                    <p:cond delay="0"/>
                                  </p:stCondLst>
                                  <p:childTnLst>
                                    <p:set>
                                      <p:cBhvr>
                                        <p:cTn id="42" dur="1" fill="hold">
                                          <p:stCondLst>
                                            <p:cond delay="0"/>
                                          </p:stCondLst>
                                        </p:cTn>
                                        <p:tgtEl>
                                          <p:spTgt spid="22530">
                                            <p:txEl>
                                              <p:pRg st="7" end="7"/>
                                            </p:txEl>
                                          </p:spTgt>
                                        </p:tgtEl>
                                        <p:attrNameLst>
                                          <p:attrName>style.visibility</p:attrName>
                                        </p:attrNameLst>
                                      </p:cBhvr>
                                      <p:to>
                                        <p:strVal val="visible"/>
                                      </p:to>
                                    </p:set>
                                    <p:anim calcmode="lin" valueType="num">
                                      <p:cBhvr additive="base">
                                        <p:cTn id="43" dur="700"/>
                                        <p:tgtEl>
                                          <p:spTgt spid="22530">
                                            <p:txEl>
                                              <p:pRg st="7" end="7"/>
                                            </p:txEl>
                                          </p:spTgt>
                                        </p:tgtEl>
                                        <p:attrNameLst>
                                          <p:attrName>ppt_x</p:attrName>
                                        </p:attrNameLst>
                                      </p:cBhvr>
                                      <p:tavLst>
                                        <p:tav tm="0">
                                          <p:val>
                                            <p:strVal val="#ppt_x-#ppt_w*1.125000"/>
                                          </p:val>
                                        </p:tav>
                                        <p:tav tm="100000">
                                          <p:val>
                                            <p:strVal val="#ppt_x"/>
                                          </p:val>
                                        </p:tav>
                                      </p:tavLst>
                                    </p:anim>
                                    <p:animEffect transition="in" filter="wipe(right)">
                                      <p:cBhvr>
                                        <p:cTn id="44" dur="700"/>
                                        <p:tgtEl>
                                          <p:spTgt spid="22530">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8" fill="hold" nodeType="clickEffect">
                                  <p:stCondLst>
                                    <p:cond delay="0"/>
                                  </p:stCondLst>
                                  <p:childTnLst>
                                    <p:set>
                                      <p:cBhvr>
                                        <p:cTn id="48" dur="1" fill="hold">
                                          <p:stCondLst>
                                            <p:cond delay="0"/>
                                          </p:stCondLst>
                                        </p:cTn>
                                        <p:tgtEl>
                                          <p:spTgt spid="22530">
                                            <p:txEl>
                                              <p:pRg st="8" end="8"/>
                                            </p:txEl>
                                          </p:spTgt>
                                        </p:tgtEl>
                                        <p:attrNameLst>
                                          <p:attrName>style.visibility</p:attrName>
                                        </p:attrNameLst>
                                      </p:cBhvr>
                                      <p:to>
                                        <p:strVal val="visible"/>
                                      </p:to>
                                    </p:set>
                                    <p:anim calcmode="lin" valueType="num">
                                      <p:cBhvr additive="base">
                                        <p:cTn id="49" dur="700"/>
                                        <p:tgtEl>
                                          <p:spTgt spid="22530">
                                            <p:txEl>
                                              <p:pRg st="8" end="8"/>
                                            </p:txEl>
                                          </p:spTgt>
                                        </p:tgtEl>
                                        <p:attrNameLst>
                                          <p:attrName>ppt_x</p:attrName>
                                        </p:attrNameLst>
                                      </p:cBhvr>
                                      <p:tavLst>
                                        <p:tav tm="0">
                                          <p:val>
                                            <p:strVal val="#ppt_x-#ppt_w*1.125000"/>
                                          </p:val>
                                        </p:tav>
                                        <p:tav tm="100000">
                                          <p:val>
                                            <p:strVal val="#ppt_x"/>
                                          </p:val>
                                        </p:tav>
                                      </p:tavLst>
                                    </p:anim>
                                    <p:animEffect transition="in" filter="wipe(right)">
                                      <p:cBhvr>
                                        <p:cTn id="50" dur="700"/>
                                        <p:tgtEl>
                                          <p:spTgt spid="22530">
                                            <p:txEl>
                                              <p:pRg st="8" end="8"/>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8" fill="hold" nodeType="clickEffect">
                                  <p:stCondLst>
                                    <p:cond delay="0"/>
                                  </p:stCondLst>
                                  <p:childTnLst>
                                    <p:set>
                                      <p:cBhvr>
                                        <p:cTn id="54" dur="1" fill="hold">
                                          <p:stCondLst>
                                            <p:cond delay="0"/>
                                          </p:stCondLst>
                                        </p:cTn>
                                        <p:tgtEl>
                                          <p:spTgt spid="22530">
                                            <p:txEl>
                                              <p:pRg st="9" end="9"/>
                                            </p:txEl>
                                          </p:spTgt>
                                        </p:tgtEl>
                                        <p:attrNameLst>
                                          <p:attrName>style.visibility</p:attrName>
                                        </p:attrNameLst>
                                      </p:cBhvr>
                                      <p:to>
                                        <p:strVal val="visible"/>
                                      </p:to>
                                    </p:set>
                                    <p:anim calcmode="lin" valueType="num">
                                      <p:cBhvr additive="base">
                                        <p:cTn id="55" dur="700"/>
                                        <p:tgtEl>
                                          <p:spTgt spid="22530">
                                            <p:txEl>
                                              <p:pRg st="9" end="9"/>
                                            </p:txEl>
                                          </p:spTgt>
                                        </p:tgtEl>
                                        <p:attrNameLst>
                                          <p:attrName>ppt_x</p:attrName>
                                        </p:attrNameLst>
                                      </p:cBhvr>
                                      <p:tavLst>
                                        <p:tav tm="0">
                                          <p:val>
                                            <p:strVal val="#ppt_x-#ppt_w*1.125000"/>
                                          </p:val>
                                        </p:tav>
                                        <p:tav tm="100000">
                                          <p:val>
                                            <p:strVal val="#ppt_x"/>
                                          </p:val>
                                        </p:tav>
                                      </p:tavLst>
                                    </p:anim>
                                    <p:animEffect transition="in" filter="wipe(right)">
                                      <p:cBhvr>
                                        <p:cTn id="56" dur="700"/>
                                        <p:tgtEl>
                                          <p:spTgt spid="225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oneTexte 1"/>
          <p:cNvSpPr txBox="1">
            <a:spLocks noChangeArrowheads="1"/>
          </p:cNvSpPr>
          <p:nvPr/>
        </p:nvSpPr>
        <p:spPr bwMode="auto">
          <a:xfrm>
            <a:off x="250825" y="188913"/>
            <a:ext cx="878522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400" b="1" u="sng">
                <a:latin typeface="Arial" charset="0"/>
              </a:rPr>
              <a:t>III. La naissance d’un personnage mythique</a:t>
            </a:r>
          </a:p>
          <a:p>
            <a:pPr eaLnBrk="1" hangingPunct="1">
              <a:spcBef>
                <a:spcPct val="0"/>
              </a:spcBef>
              <a:buClrTx/>
              <a:buSzTx/>
              <a:buFontTx/>
              <a:buNone/>
            </a:pPr>
            <a:endParaRPr lang="fr-FR" altLang="fr-FR" sz="1400">
              <a:latin typeface="Arial" charset="0"/>
            </a:endParaRPr>
          </a:p>
          <a:p>
            <a:pPr eaLnBrk="1" hangingPunct="1">
              <a:spcBef>
                <a:spcPct val="0"/>
              </a:spcBef>
              <a:buClrTx/>
              <a:buSzTx/>
              <a:buFontTx/>
              <a:buNone/>
            </a:pPr>
            <a:r>
              <a:rPr lang="fr-FR" altLang="fr-FR" sz="1400" b="1">
                <a:latin typeface="Arial" charset="0"/>
              </a:rPr>
              <a:t>Problématique : Comment à partir d’êtres vivants et d’évènements réels Rostand a-t-il un créer un personnage de papier devenu l’incarnation d’un mythe qui sera un défi pour tout comédien jouant ce rôle ? </a:t>
            </a:r>
          </a:p>
          <a:p>
            <a:pPr eaLnBrk="1" hangingPunct="1">
              <a:spcBef>
                <a:spcPct val="0"/>
              </a:spcBef>
              <a:buClrTx/>
              <a:buSzTx/>
              <a:buFontTx/>
              <a:buNone/>
            </a:pPr>
            <a:endParaRPr lang="fr-FR" altLang="fr-FR" sz="1400">
              <a:latin typeface="Arial" charset="0"/>
            </a:endParaRPr>
          </a:p>
          <a:p>
            <a:pPr eaLnBrk="1" hangingPunct="1">
              <a:spcBef>
                <a:spcPct val="0"/>
              </a:spcBef>
              <a:buClrTx/>
              <a:buSzTx/>
              <a:buFontTx/>
              <a:buNone/>
            </a:pPr>
            <a:r>
              <a:rPr lang="fr-FR" altLang="fr-FR" sz="1400" b="1">
                <a:latin typeface="Arial" charset="0"/>
              </a:rPr>
              <a:t>Documents supports : </a:t>
            </a:r>
            <a:endParaRPr lang="fr-FR" altLang="fr-FR" sz="1400">
              <a:latin typeface="Arial" charset="0"/>
            </a:endParaRPr>
          </a:p>
          <a:p>
            <a:pPr eaLnBrk="1" hangingPunct="1">
              <a:spcBef>
                <a:spcPct val="0"/>
              </a:spcBef>
              <a:buClrTx/>
              <a:buSzTx/>
              <a:buFontTx/>
              <a:buNone/>
            </a:pPr>
            <a:r>
              <a:rPr lang="fr-FR" altLang="fr-FR" sz="1400" b="1">
                <a:latin typeface="Arial" charset="0"/>
              </a:rPr>
              <a:t>Documents ressources : </a:t>
            </a:r>
            <a:endParaRPr lang="fr-FR" altLang="fr-FR" sz="1400">
              <a:latin typeface="Arial" charset="0"/>
            </a:endParaRPr>
          </a:p>
          <a:p>
            <a:pPr eaLnBrk="1" hangingPunct="1">
              <a:spcBef>
                <a:spcPct val="0"/>
              </a:spcBef>
              <a:buClrTx/>
              <a:buSzTx/>
              <a:buFontTx/>
              <a:buNone/>
            </a:pPr>
            <a:r>
              <a:rPr lang="fr-FR" altLang="fr-FR" sz="1400" b="1">
                <a:latin typeface="Arial" charset="0"/>
              </a:rPr>
              <a:t>Le poème d’Edmond Rostand « Le vieux pion »</a:t>
            </a:r>
            <a:endParaRPr lang="fr-FR" altLang="fr-FR" sz="1400">
              <a:latin typeface="Arial" charset="0"/>
            </a:endParaRPr>
          </a:p>
          <a:p>
            <a:pPr eaLnBrk="1" hangingPunct="1">
              <a:spcBef>
                <a:spcPct val="0"/>
              </a:spcBef>
              <a:buClrTx/>
              <a:buSzTx/>
              <a:buFontTx/>
              <a:buNone/>
            </a:pPr>
            <a:r>
              <a:rPr lang="fr-FR" altLang="fr-FR" sz="1400" b="1">
                <a:latin typeface="Arial" charset="0"/>
              </a:rPr>
              <a:t>L’anecdote de Luchon </a:t>
            </a:r>
            <a:endParaRPr lang="fr-FR" altLang="fr-FR" sz="1400">
              <a:latin typeface="Arial" charset="0"/>
            </a:endParaRPr>
          </a:p>
          <a:p>
            <a:pPr eaLnBrk="1" hangingPunct="1">
              <a:spcBef>
                <a:spcPct val="0"/>
              </a:spcBef>
              <a:buClrTx/>
              <a:buSzTx/>
              <a:buFontTx/>
              <a:buNone/>
            </a:pPr>
            <a:r>
              <a:rPr lang="fr-FR" altLang="fr-FR" sz="1400" b="1">
                <a:latin typeface="Arial" charset="0"/>
              </a:rPr>
              <a:t>Biographie de Cyrano de Bergerac </a:t>
            </a:r>
            <a:endParaRPr lang="fr-FR" altLang="fr-FR" sz="1400">
              <a:latin typeface="Arial" charset="0"/>
            </a:endParaRPr>
          </a:p>
          <a:p>
            <a:pPr eaLnBrk="1" hangingPunct="1">
              <a:spcBef>
                <a:spcPct val="0"/>
              </a:spcBef>
              <a:buClrTx/>
              <a:buSzTx/>
              <a:buFontTx/>
              <a:buNone/>
            </a:pPr>
            <a:r>
              <a:rPr lang="fr-FR" altLang="fr-FR" sz="1400" b="1">
                <a:latin typeface="Arial" charset="0"/>
              </a:rPr>
              <a:t>Témoignages d’acteurs et de metteurs en scène </a:t>
            </a:r>
            <a:endParaRPr lang="fr-FR" altLang="fr-FR" sz="1400">
              <a:latin typeface="Arial" charset="0"/>
            </a:endParaRPr>
          </a:p>
          <a:p>
            <a:pPr eaLnBrk="1" hangingPunct="1">
              <a:spcBef>
                <a:spcPct val="0"/>
              </a:spcBef>
              <a:buClrTx/>
              <a:buSzTx/>
              <a:buFontTx/>
              <a:buNone/>
            </a:pPr>
            <a:r>
              <a:rPr lang="fr-FR" altLang="fr-FR" sz="1400" i="1">
                <a:latin typeface="Arial" charset="0"/>
              </a:rPr>
              <a:t>franceinter. fr/depeche-philippe-torreton-le-nouveau-cyrano</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Travail : à partir des documents supports, expliquez comment est né le personnage de Cyrano dans l’esprit d’Edmond Rostand. De quoi s’inspire-t-il ?</a:t>
            </a:r>
            <a:endParaRPr lang="fr-FR" altLang="fr-FR" sz="1400">
              <a:latin typeface="Arial" charset="0"/>
            </a:endParaRPr>
          </a:p>
          <a:p>
            <a:pPr eaLnBrk="1" hangingPunct="1">
              <a:spcBef>
                <a:spcPct val="0"/>
              </a:spcBef>
              <a:buClrTx/>
              <a:buSzTx/>
              <a:buFontTx/>
              <a:buNone/>
            </a:pPr>
            <a:r>
              <a:rPr lang="fr-FR" altLang="fr-FR" sz="1400" b="1">
                <a:latin typeface="Arial" charset="0"/>
              </a:rPr>
              <a:t>De même, quelle est la difficulté pour un comédien qui souhaite incarner un tel personnage ?</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Réponse à la problématique de l’axe. </a:t>
            </a:r>
            <a:endParaRPr lang="fr-FR" altLang="fr-FR" sz="1400">
              <a:latin typeface="Arial" charset="0"/>
            </a:endParaRPr>
          </a:p>
          <a:p>
            <a:pPr eaLnBrk="1" hangingPunct="1">
              <a:spcBef>
                <a:spcPct val="0"/>
              </a:spcBef>
              <a:buClrTx/>
              <a:buSzTx/>
              <a:buFontTx/>
              <a:buNone/>
            </a:pPr>
            <a:endParaRPr lang="fr-FR" altLang="fr-FR"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 calcmode="lin" valueType="num">
                                      <p:cBhvr additive="base">
                                        <p:cTn id="7" dur="700"/>
                                        <p:tgtEl>
                                          <p:spTgt spid="2355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00"/>
                                        <p:tgtEl>
                                          <p:spTgt spid="23553">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23553">
                                            <p:txEl>
                                              <p:pRg st="2" end="2"/>
                                            </p:txEl>
                                          </p:spTgt>
                                        </p:tgtEl>
                                        <p:attrNameLst>
                                          <p:attrName>style.visibility</p:attrName>
                                        </p:attrNameLst>
                                      </p:cBhvr>
                                      <p:to>
                                        <p:strVal val="visible"/>
                                      </p:to>
                                    </p:set>
                                    <p:anim calcmode="lin" valueType="num">
                                      <p:cBhvr additive="base">
                                        <p:cTn id="13" dur="700"/>
                                        <p:tgtEl>
                                          <p:spTgt spid="23553">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700"/>
                                        <p:tgtEl>
                                          <p:spTgt spid="2355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nodeType="clickEffect">
                                  <p:stCondLst>
                                    <p:cond delay="0"/>
                                  </p:stCondLst>
                                  <p:childTnLst>
                                    <p:set>
                                      <p:cBhvr>
                                        <p:cTn id="18" dur="1" fill="hold">
                                          <p:stCondLst>
                                            <p:cond delay="0"/>
                                          </p:stCondLst>
                                        </p:cTn>
                                        <p:tgtEl>
                                          <p:spTgt spid="23553">
                                            <p:txEl>
                                              <p:pRg st="4" end="4"/>
                                            </p:txEl>
                                          </p:spTgt>
                                        </p:tgtEl>
                                        <p:attrNameLst>
                                          <p:attrName>style.visibility</p:attrName>
                                        </p:attrNameLst>
                                      </p:cBhvr>
                                      <p:to>
                                        <p:strVal val="visible"/>
                                      </p:to>
                                    </p:set>
                                    <p:anim calcmode="lin" valueType="num">
                                      <p:cBhvr additive="base">
                                        <p:cTn id="19" dur="700"/>
                                        <p:tgtEl>
                                          <p:spTgt spid="23553">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700"/>
                                        <p:tgtEl>
                                          <p:spTgt spid="2355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23553">
                                            <p:txEl>
                                              <p:pRg st="5" end="5"/>
                                            </p:txEl>
                                          </p:spTgt>
                                        </p:tgtEl>
                                        <p:attrNameLst>
                                          <p:attrName>style.visibility</p:attrName>
                                        </p:attrNameLst>
                                      </p:cBhvr>
                                      <p:to>
                                        <p:strVal val="visible"/>
                                      </p:to>
                                    </p:set>
                                    <p:anim calcmode="lin" valueType="num">
                                      <p:cBhvr additive="base">
                                        <p:cTn id="25" dur="700"/>
                                        <p:tgtEl>
                                          <p:spTgt spid="23553">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700"/>
                                        <p:tgtEl>
                                          <p:spTgt spid="2355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nodeType="clickEffect">
                                  <p:stCondLst>
                                    <p:cond delay="0"/>
                                  </p:stCondLst>
                                  <p:childTnLst>
                                    <p:set>
                                      <p:cBhvr>
                                        <p:cTn id="30" dur="1" fill="hold">
                                          <p:stCondLst>
                                            <p:cond delay="0"/>
                                          </p:stCondLst>
                                        </p:cTn>
                                        <p:tgtEl>
                                          <p:spTgt spid="23553">
                                            <p:txEl>
                                              <p:pRg st="6" end="6"/>
                                            </p:txEl>
                                          </p:spTgt>
                                        </p:tgtEl>
                                        <p:attrNameLst>
                                          <p:attrName>style.visibility</p:attrName>
                                        </p:attrNameLst>
                                      </p:cBhvr>
                                      <p:to>
                                        <p:strVal val="visible"/>
                                      </p:to>
                                    </p:set>
                                    <p:anim calcmode="lin" valueType="num">
                                      <p:cBhvr additive="base">
                                        <p:cTn id="31" dur="700"/>
                                        <p:tgtEl>
                                          <p:spTgt spid="23553">
                                            <p:txEl>
                                              <p:pRg st="6" end="6"/>
                                            </p:txEl>
                                          </p:spTgt>
                                        </p:tgtEl>
                                        <p:attrNameLst>
                                          <p:attrName>ppt_x</p:attrName>
                                        </p:attrNameLst>
                                      </p:cBhvr>
                                      <p:tavLst>
                                        <p:tav tm="0">
                                          <p:val>
                                            <p:strVal val="#ppt_x-#ppt_w*1.125000"/>
                                          </p:val>
                                        </p:tav>
                                        <p:tav tm="100000">
                                          <p:val>
                                            <p:strVal val="#ppt_x"/>
                                          </p:val>
                                        </p:tav>
                                      </p:tavLst>
                                    </p:anim>
                                    <p:animEffect transition="in" filter="wipe(right)">
                                      <p:cBhvr>
                                        <p:cTn id="32" dur="700"/>
                                        <p:tgtEl>
                                          <p:spTgt spid="2355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23553">
                                            <p:txEl>
                                              <p:pRg st="7" end="7"/>
                                            </p:txEl>
                                          </p:spTgt>
                                        </p:tgtEl>
                                        <p:attrNameLst>
                                          <p:attrName>style.visibility</p:attrName>
                                        </p:attrNameLst>
                                      </p:cBhvr>
                                      <p:to>
                                        <p:strVal val="visible"/>
                                      </p:to>
                                    </p:set>
                                    <p:anim calcmode="lin" valueType="num">
                                      <p:cBhvr additive="base">
                                        <p:cTn id="37" dur="700"/>
                                        <p:tgtEl>
                                          <p:spTgt spid="23553">
                                            <p:txEl>
                                              <p:pRg st="7" end="7"/>
                                            </p:txEl>
                                          </p:spTgt>
                                        </p:tgtEl>
                                        <p:attrNameLst>
                                          <p:attrName>ppt_x</p:attrName>
                                        </p:attrNameLst>
                                      </p:cBhvr>
                                      <p:tavLst>
                                        <p:tav tm="0">
                                          <p:val>
                                            <p:strVal val="#ppt_x-#ppt_w*1.125000"/>
                                          </p:val>
                                        </p:tav>
                                        <p:tav tm="100000">
                                          <p:val>
                                            <p:strVal val="#ppt_x"/>
                                          </p:val>
                                        </p:tav>
                                      </p:tavLst>
                                    </p:anim>
                                    <p:animEffect transition="in" filter="wipe(right)">
                                      <p:cBhvr>
                                        <p:cTn id="38" dur="700"/>
                                        <p:tgtEl>
                                          <p:spTgt spid="23553">
                                            <p:txEl>
                                              <p:pRg st="7" end="7"/>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nodeType="clickEffect">
                                  <p:stCondLst>
                                    <p:cond delay="0"/>
                                  </p:stCondLst>
                                  <p:childTnLst>
                                    <p:set>
                                      <p:cBhvr>
                                        <p:cTn id="42" dur="1" fill="hold">
                                          <p:stCondLst>
                                            <p:cond delay="0"/>
                                          </p:stCondLst>
                                        </p:cTn>
                                        <p:tgtEl>
                                          <p:spTgt spid="23553">
                                            <p:txEl>
                                              <p:pRg st="8" end="8"/>
                                            </p:txEl>
                                          </p:spTgt>
                                        </p:tgtEl>
                                        <p:attrNameLst>
                                          <p:attrName>style.visibility</p:attrName>
                                        </p:attrNameLst>
                                      </p:cBhvr>
                                      <p:to>
                                        <p:strVal val="visible"/>
                                      </p:to>
                                    </p:set>
                                    <p:anim calcmode="lin" valueType="num">
                                      <p:cBhvr additive="base">
                                        <p:cTn id="43" dur="700"/>
                                        <p:tgtEl>
                                          <p:spTgt spid="23553">
                                            <p:txEl>
                                              <p:pRg st="8" end="8"/>
                                            </p:txEl>
                                          </p:spTgt>
                                        </p:tgtEl>
                                        <p:attrNameLst>
                                          <p:attrName>ppt_x</p:attrName>
                                        </p:attrNameLst>
                                      </p:cBhvr>
                                      <p:tavLst>
                                        <p:tav tm="0">
                                          <p:val>
                                            <p:strVal val="#ppt_x-#ppt_w*1.125000"/>
                                          </p:val>
                                        </p:tav>
                                        <p:tav tm="100000">
                                          <p:val>
                                            <p:strVal val="#ppt_x"/>
                                          </p:val>
                                        </p:tav>
                                      </p:tavLst>
                                    </p:anim>
                                    <p:animEffect transition="in" filter="wipe(right)">
                                      <p:cBhvr>
                                        <p:cTn id="44" dur="700"/>
                                        <p:tgtEl>
                                          <p:spTgt spid="23553">
                                            <p:txEl>
                                              <p:pRg st="8" end="8"/>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8" fill="hold" nodeType="clickEffect">
                                  <p:stCondLst>
                                    <p:cond delay="0"/>
                                  </p:stCondLst>
                                  <p:childTnLst>
                                    <p:set>
                                      <p:cBhvr>
                                        <p:cTn id="48" dur="1" fill="hold">
                                          <p:stCondLst>
                                            <p:cond delay="0"/>
                                          </p:stCondLst>
                                        </p:cTn>
                                        <p:tgtEl>
                                          <p:spTgt spid="23553">
                                            <p:txEl>
                                              <p:pRg st="9" end="9"/>
                                            </p:txEl>
                                          </p:spTgt>
                                        </p:tgtEl>
                                        <p:attrNameLst>
                                          <p:attrName>style.visibility</p:attrName>
                                        </p:attrNameLst>
                                      </p:cBhvr>
                                      <p:to>
                                        <p:strVal val="visible"/>
                                      </p:to>
                                    </p:set>
                                    <p:anim calcmode="lin" valueType="num">
                                      <p:cBhvr additive="base">
                                        <p:cTn id="49" dur="700"/>
                                        <p:tgtEl>
                                          <p:spTgt spid="23553">
                                            <p:txEl>
                                              <p:pRg st="9" end="9"/>
                                            </p:txEl>
                                          </p:spTgt>
                                        </p:tgtEl>
                                        <p:attrNameLst>
                                          <p:attrName>ppt_x</p:attrName>
                                        </p:attrNameLst>
                                      </p:cBhvr>
                                      <p:tavLst>
                                        <p:tav tm="0">
                                          <p:val>
                                            <p:strVal val="#ppt_x-#ppt_w*1.125000"/>
                                          </p:val>
                                        </p:tav>
                                        <p:tav tm="100000">
                                          <p:val>
                                            <p:strVal val="#ppt_x"/>
                                          </p:val>
                                        </p:tav>
                                      </p:tavLst>
                                    </p:anim>
                                    <p:animEffect transition="in" filter="wipe(right)">
                                      <p:cBhvr>
                                        <p:cTn id="50" dur="700"/>
                                        <p:tgtEl>
                                          <p:spTgt spid="23553">
                                            <p:txEl>
                                              <p:pRg st="9" end="9"/>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8" fill="hold" nodeType="clickEffect">
                                  <p:stCondLst>
                                    <p:cond delay="0"/>
                                  </p:stCondLst>
                                  <p:childTnLst>
                                    <p:set>
                                      <p:cBhvr>
                                        <p:cTn id="54" dur="1" fill="hold">
                                          <p:stCondLst>
                                            <p:cond delay="0"/>
                                          </p:stCondLst>
                                        </p:cTn>
                                        <p:tgtEl>
                                          <p:spTgt spid="23553">
                                            <p:txEl>
                                              <p:pRg st="10" end="10"/>
                                            </p:txEl>
                                          </p:spTgt>
                                        </p:tgtEl>
                                        <p:attrNameLst>
                                          <p:attrName>style.visibility</p:attrName>
                                        </p:attrNameLst>
                                      </p:cBhvr>
                                      <p:to>
                                        <p:strVal val="visible"/>
                                      </p:to>
                                    </p:set>
                                    <p:anim calcmode="lin" valueType="num">
                                      <p:cBhvr additive="base">
                                        <p:cTn id="55" dur="700"/>
                                        <p:tgtEl>
                                          <p:spTgt spid="23553">
                                            <p:txEl>
                                              <p:pRg st="10" end="10"/>
                                            </p:txEl>
                                          </p:spTgt>
                                        </p:tgtEl>
                                        <p:attrNameLst>
                                          <p:attrName>ppt_x</p:attrName>
                                        </p:attrNameLst>
                                      </p:cBhvr>
                                      <p:tavLst>
                                        <p:tav tm="0">
                                          <p:val>
                                            <p:strVal val="#ppt_x-#ppt_w*1.125000"/>
                                          </p:val>
                                        </p:tav>
                                        <p:tav tm="100000">
                                          <p:val>
                                            <p:strVal val="#ppt_x"/>
                                          </p:val>
                                        </p:tav>
                                      </p:tavLst>
                                    </p:anim>
                                    <p:animEffect transition="in" filter="wipe(right)">
                                      <p:cBhvr>
                                        <p:cTn id="56" dur="700"/>
                                        <p:tgtEl>
                                          <p:spTgt spid="23553">
                                            <p:txEl>
                                              <p:pRg st="10" end="1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8" fill="hold" nodeType="clickEffect">
                                  <p:stCondLst>
                                    <p:cond delay="0"/>
                                  </p:stCondLst>
                                  <p:childTnLst>
                                    <p:set>
                                      <p:cBhvr>
                                        <p:cTn id="60" dur="1" fill="hold">
                                          <p:stCondLst>
                                            <p:cond delay="0"/>
                                          </p:stCondLst>
                                        </p:cTn>
                                        <p:tgtEl>
                                          <p:spTgt spid="23553">
                                            <p:txEl>
                                              <p:pRg st="11" end="11"/>
                                            </p:txEl>
                                          </p:spTgt>
                                        </p:tgtEl>
                                        <p:attrNameLst>
                                          <p:attrName>style.visibility</p:attrName>
                                        </p:attrNameLst>
                                      </p:cBhvr>
                                      <p:to>
                                        <p:strVal val="visible"/>
                                      </p:to>
                                    </p:set>
                                    <p:anim calcmode="lin" valueType="num">
                                      <p:cBhvr additive="base">
                                        <p:cTn id="61" dur="700"/>
                                        <p:tgtEl>
                                          <p:spTgt spid="23553">
                                            <p:txEl>
                                              <p:pRg st="11" end="11"/>
                                            </p:txEl>
                                          </p:spTgt>
                                        </p:tgtEl>
                                        <p:attrNameLst>
                                          <p:attrName>ppt_x</p:attrName>
                                        </p:attrNameLst>
                                      </p:cBhvr>
                                      <p:tavLst>
                                        <p:tav tm="0">
                                          <p:val>
                                            <p:strVal val="#ppt_x-#ppt_w*1.125000"/>
                                          </p:val>
                                        </p:tav>
                                        <p:tav tm="100000">
                                          <p:val>
                                            <p:strVal val="#ppt_x"/>
                                          </p:val>
                                        </p:tav>
                                      </p:tavLst>
                                    </p:anim>
                                    <p:animEffect transition="in" filter="wipe(right)">
                                      <p:cBhvr>
                                        <p:cTn id="62" dur="700"/>
                                        <p:tgtEl>
                                          <p:spTgt spid="23553">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8" fill="hold" nodeType="clickEffect">
                                  <p:stCondLst>
                                    <p:cond delay="0"/>
                                  </p:stCondLst>
                                  <p:childTnLst>
                                    <p:set>
                                      <p:cBhvr>
                                        <p:cTn id="66" dur="1" fill="hold">
                                          <p:stCondLst>
                                            <p:cond delay="0"/>
                                          </p:stCondLst>
                                        </p:cTn>
                                        <p:tgtEl>
                                          <p:spTgt spid="23553">
                                            <p:txEl>
                                              <p:pRg st="12" end="12"/>
                                            </p:txEl>
                                          </p:spTgt>
                                        </p:tgtEl>
                                        <p:attrNameLst>
                                          <p:attrName>style.visibility</p:attrName>
                                        </p:attrNameLst>
                                      </p:cBhvr>
                                      <p:to>
                                        <p:strVal val="visible"/>
                                      </p:to>
                                    </p:set>
                                    <p:anim calcmode="lin" valueType="num">
                                      <p:cBhvr additive="base">
                                        <p:cTn id="67" dur="700"/>
                                        <p:tgtEl>
                                          <p:spTgt spid="23553">
                                            <p:txEl>
                                              <p:pRg st="12" end="12"/>
                                            </p:txEl>
                                          </p:spTgt>
                                        </p:tgtEl>
                                        <p:attrNameLst>
                                          <p:attrName>ppt_x</p:attrName>
                                        </p:attrNameLst>
                                      </p:cBhvr>
                                      <p:tavLst>
                                        <p:tav tm="0">
                                          <p:val>
                                            <p:strVal val="#ppt_x-#ppt_w*1.125000"/>
                                          </p:val>
                                        </p:tav>
                                        <p:tav tm="100000">
                                          <p:val>
                                            <p:strVal val="#ppt_x"/>
                                          </p:val>
                                        </p:tav>
                                      </p:tavLst>
                                    </p:anim>
                                    <p:animEffect transition="in" filter="wipe(right)">
                                      <p:cBhvr>
                                        <p:cTn id="68" dur="700"/>
                                        <p:tgtEl>
                                          <p:spTgt spid="23553">
                                            <p:txEl>
                                              <p:pRg st="12" end="12"/>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8" fill="hold" nodeType="clickEffect">
                                  <p:stCondLst>
                                    <p:cond delay="0"/>
                                  </p:stCondLst>
                                  <p:childTnLst>
                                    <p:set>
                                      <p:cBhvr>
                                        <p:cTn id="72" dur="1" fill="hold">
                                          <p:stCondLst>
                                            <p:cond delay="0"/>
                                          </p:stCondLst>
                                        </p:cTn>
                                        <p:tgtEl>
                                          <p:spTgt spid="23553">
                                            <p:txEl>
                                              <p:pRg st="13" end="13"/>
                                            </p:txEl>
                                          </p:spTgt>
                                        </p:tgtEl>
                                        <p:attrNameLst>
                                          <p:attrName>style.visibility</p:attrName>
                                        </p:attrNameLst>
                                      </p:cBhvr>
                                      <p:to>
                                        <p:strVal val="visible"/>
                                      </p:to>
                                    </p:set>
                                    <p:anim calcmode="lin" valueType="num">
                                      <p:cBhvr additive="base">
                                        <p:cTn id="73" dur="700"/>
                                        <p:tgtEl>
                                          <p:spTgt spid="23553">
                                            <p:txEl>
                                              <p:pRg st="13" end="13"/>
                                            </p:txEl>
                                          </p:spTgt>
                                        </p:tgtEl>
                                        <p:attrNameLst>
                                          <p:attrName>ppt_x</p:attrName>
                                        </p:attrNameLst>
                                      </p:cBhvr>
                                      <p:tavLst>
                                        <p:tav tm="0">
                                          <p:val>
                                            <p:strVal val="#ppt_x-#ppt_w*1.125000"/>
                                          </p:val>
                                        </p:tav>
                                        <p:tav tm="100000">
                                          <p:val>
                                            <p:strVal val="#ppt_x"/>
                                          </p:val>
                                        </p:tav>
                                      </p:tavLst>
                                    </p:anim>
                                    <p:animEffect transition="in" filter="wipe(right)">
                                      <p:cBhvr>
                                        <p:cTn id="74" dur="700"/>
                                        <p:tgtEl>
                                          <p:spTgt spid="23553">
                                            <p:txEl>
                                              <p:pRg st="13" end="13"/>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8" fill="hold" nodeType="clickEffect">
                                  <p:stCondLst>
                                    <p:cond delay="0"/>
                                  </p:stCondLst>
                                  <p:childTnLst>
                                    <p:set>
                                      <p:cBhvr>
                                        <p:cTn id="78" dur="1" fill="hold">
                                          <p:stCondLst>
                                            <p:cond delay="0"/>
                                          </p:stCondLst>
                                        </p:cTn>
                                        <p:tgtEl>
                                          <p:spTgt spid="23553">
                                            <p:txEl>
                                              <p:pRg st="14" end="14"/>
                                            </p:txEl>
                                          </p:spTgt>
                                        </p:tgtEl>
                                        <p:attrNameLst>
                                          <p:attrName>style.visibility</p:attrName>
                                        </p:attrNameLst>
                                      </p:cBhvr>
                                      <p:to>
                                        <p:strVal val="visible"/>
                                      </p:to>
                                    </p:set>
                                    <p:anim calcmode="lin" valueType="num">
                                      <p:cBhvr additive="base">
                                        <p:cTn id="79" dur="700"/>
                                        <p:tgtEl>
                                          <p:spTgt spid="23553">
                                            <p:txEl>
                                              <p:pRg st="14" end="14"/>
                                            </p:txEl>
                                          </p:spTgt>
                                        </p:tgtEl>
                                        <p:attrNameLst>
                                          <p:attrName>ppt_x</p:attrName>
                                        </p:attrNameLst>
                                      </p:cBhvr>
                                      <p:tavLst>
                                        <p:tav tm="0">
                                          <p:val>
                                            <p:strVal val="#ppt_x-#ppt_w*1.125000"/>
                                          </p:val>
                                        </p:tav>
                                        <p:tav tm="100000">
                                          <p:val>
                                            <p:strVal val="#ppt_x"/>
                                          </p:val>
                                        </p:tav>
                                      </p:tavLst>
                                    </p:anim>
                                    <p:animEffect transition="in" filter="wipe(right)">
                                      <p:cBhvr>
                                        <p:cTn id="80" dur="700"/>
                                        <p:tgtEl>
                                          <p:spTgt spid="23553">
                                            <p:txEl>
                                              <p:pRg st="14" end="14"/>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8" fill="hold" nodeType="clickEffect">
                                  <p:stCondLst>
                                    <p:cond delay="0"/>
                                  </p:stCondLst>
                                  <p:childTnLst>
                                    <p:set>
                                      <p:cBhvr>
                                        <p:cTn id="84" dur="1" fill="hold">
                                          <p:stCondLst>
                                            <p:cond delay="0"/>
                                          </p:stCondLst>
                                        </p:cTn>
                                        <p:tgtEl>
                                          <p:spTgt spid="23553">
                                            <p:txEl>
                                              <p:pRg st="15" end="15"/>
                                            </p:txEl>
                                          </p:spTgt>
                                        </p:tgtEl>
                                        <p:attrNameLst>
                                          <p:attrName>style.visibility</p:attrName>
                                        </p:attrNameLst>
                                      </p:cBhvr>
                                      <p:to>
                                        <p:strVal val="visible"/>
                                      </p:to>
                                    </p:set>
                                    <p:anim calcmode="lin" valueType="num">
                                      <p:cBhvr additive="base">
                                        <p:cTn id="85" dur="700"/>
                                        <p:tgtEl>
                                          <p:spTgt spid="23553">
                                            <p:txEl>
                                              <p:pRg st="15" end="15"/>
                                            </p:txEl>
                                          </p:spTgt>
                                        </p:tgtEl>
                                        <p:attrNameLst>
                                          <p:attrName>ppt_x</p:attrName>
                                        </p:attrNameLst>
                                      </p:cBhvr>
                                      <p:tavLst>
                                        <p:tav tm="0">
                                          <p:val>
                                            <p:strVal val="#ppt_x-#ppt_w*1.125000"/>
                                          </p:val>
                                        </p:tav>
                                        <p:tav tm="100000">
                                          <p:val>
                                            <p:strVal val="#ppt_x"/>
                                          </p:val>
                                        </p:tav>
                                      </p:tavLst>
                                    </p:anim>
                                    <p:animEffect transition="in" filter="wipe(right)">
                                      <p:cBhvr>
                                        <p:cTn id="86" dur="700"/>
                                        <p:tgtEl>
                                          <p:spTgt spid="23553">
                                            <p:txEl>
                                              <p:pRg st="15" end="15"/>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2" presetClass="entr" presetSubtype="8" fill="hold" nodeType="clickEffect">
                                  <p:stCondLst>
                                    <p:cond delay="0"/>
                                  </p:stCondLst>
                                  <p:childTnLst>
                                    <p:set>
                                      <p:cBhvr>
                                        <p:cTn id="90" dur="1" fill="hold">
                                          <p:stCondLst>
                                            <p:cond delay="0"/>
                                          </p:stCondLst>
                                        </p:cTn>
                                        <p:tgtEl>
                                          <p:spTgt spid="23553">
                                            <p:txEl>
                                              <p:pRg st="16" end="16"/>
                                            </p:txEl>
                                          </p:spTgt>
                                        </p:tgtEl>
                                        <p:attrNameLst>
                                          <p:attrName>style.visibility</p:attrName>
                                        </p:attrNameLst>
                                      </p:cBhvr>
                                      <p:to>
                                        <p:strVal val="visible"/>
                                      </p:to>
                                    </p:set>
                                    <p:anim calcmode="lin" valueType="num">
                                      <p:cBhvr additive="base">
                                        <p:cTn id="91" dur="700"/>
                                        <p:tgtEl>
                                          <p:spTgt spid="23553">
                                            <p:txEl>
                                              <p:pRg st="16" end="16"/>
                                            </p:txEl>
                                          </p:spTgt>
                                        </p:tgtEl>
                                        <p:attrNameLst>
                                          <p:attrName>ppt_x</p:attrName>
                                        </p:attrNameLst>
                                      </p:cBhvr>
                                      <p:tavLst>
                                        <p:tav tm="0">
                                          <p:val>
                                            <p:strVal val="#ppt_x-#ppt_w*1.125000"/>
                                          </p:val>
                                        </p:tav>
                                        <p:tav tm="100000">
                                          <p:val>
                                            <p:strVal val="#ppt_x"/>
                                          </p:val>
                                        </p:tav>
                                      </p:tavLst>
                                    </p:anim>
                                    <p:animEffect transition="in" filter="wipe(right)">
                                      <p:cBhvr>
                                        <p:cTn id="92" dur="700"/>
                                        <p:tgtEl>
                                          <p:spTgt spid="2355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50825" y="836613"/>
            <a:ext cx="856932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200" b="1">
                <a:latin typeface="Arial" charset="0"/>
              </a:rPr>
              <a:t>Comment est venue l’idée du personnage de Cyrano ? Pourquoi Cyrano plutôt que d’Artagnan ou Lagardère (Le Bossu) ? </a:t>
            </a:r>
          </a:p>
          <a:p>
            <a:pPr eaLnBrk="1" hangingPunct="1">
              <a:spcBef>
                <a:spcPct val="0"/>
              </a:spcBef>
              <a:buClrTx/>
              <a:buSzTx/>
              <a:buFontTx/>
              <a:buNone/>
            </a:pPr>
            <a:endParaRPr lang="fr-FR" altLang="fr-FR" sz="1200">
              <a:latin typeface="Arial" charset="0"/>
            </a:endParaRPr>
          </a:p>
          <a:p>
            <a:pPr eaLnBrk="1" hangingPunct="1">
              <a:spcBef>
                <a:spcPct val="0"/>
              </a:spcBef>
              <a:buClrTx/>
              <a:buSzTx/>
              <a:buFontTx/>
              <a:buNone/>
            </a:pPr>
            <a:r>
              <a:rPr lang="fr-FR" altLang="fr-FR" sz="1200" b="1">
                <a:latin typeface="Arial" charset="0"/>
              </a:rPr>
              <a:t>Un personnage historique : Biographie de Savinien Cyrano de Bergerac</a:t>
            </a:r>
          </a:p>
          <a:p>
            <a:pPr eaLnBrk="1" hangingPunct="1">
              <a:spcBef>
                <a:spcPct val="0"/>
              </a:spcBef>
              <a:buClrTx/>
              <a:buSzTx/>
              <a:buFontTx/>
              <a:buNone/>
            </a:pPr>
            <a:endParaRPr lang="fr-FR" altLang="fr-FR" sz="1200">
              <a:latin typeface="Arial" charset="0"/>
            </a:endParaRPr>
          </a:p>
          <a:p>
            <a:pPr eaLnBrk="1" hangingPunct="1">
              <a:spcBef>
                <a:spcPct val="0"/>
              </a:spcBef>
              <a:buClrTx/>
              <a:buSzTx/>
              <a:buFontTx/>
              <a:buNone/>
            </a:pPr>
            <a:endParaRPr lang="fr-FR" altLang="fr-FR" sz="1200">
              <a:latin typeface="Arial" charset="0"/>
            </a:endParaRPr>
          </a:p>
          <a:p>
            <a:pPr eaLnBrk="1" hangingPunct="1">
              <a:spcBef>
                <a:spcPct val="0"/>
              </a:spcBef>
              <a:buClrTx/>
              <a:buSzTx/>
              <a:buFontTx/>
              <a:buNone/>
            </a:pPr>
            <a:endParaRPr lang="fr-FR" altLang="fr-FR" sz="1200">
              <a:latin typeface="Arial" charset="0"/>
            </a:endParaRPr>
          </a:p>
          <a:p>
            <a:pPr eaLnBrk="1" hangingPunct="1">
              <a:spcBef>
                <a:spcPct val="0"/>
              </a:spcBef>
              <a:buClrTx/>
              <a:buSzTx/>
              <a:buFontTx/>
              <a:buNone/>
            </a:pPr>
            <a:r>
              <a:rPr lang="fr-FR" altLang="fr-FR" sz="1800">
                <a:latin typeface="Arial" charset="0"/>
              </a:rPr>
              <a:t> </a:t>
            </a:r>
          </a:p>
        </p:txBody>
      </p:sp>
      <p:pic>
        <p:nvPicPr>
          <p:cNvPr id="3" name="Image 2" descr="bio cyrano.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44675"/>
            <a:ext cx="72453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oneTexte 2"/>
          <p:cNvSpPr txBox="1">
            <a:spLocks noChangeArrowheads="1"/>
          </p:cNvSpPr>
          <p:nvPr/>
        </p:nvSpPr>
        <p:spPr bwMode="auto">
          <a:xfrm>
            <a:off x="611188" y="1412875"/>
            <a:ext cx="66246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just" eaLnBrk="1" hangingPunct="1">
              <a:spcBef>
                <a:spcPct val="0"/>
              </a:spcBef>
              <a:buClrTx/>
              <a:buSzTx/>
              <a:buFontTx/>
              <a:buNone/>
            </a:pPr>
            <a:r>
              <a:rPr lang="fr-FR" altLang="fr-FR" sz="1800"/>
              <a:t>« Bergerac était un grand ferrailleur. Son nez, qui l</a:t>
            </a:r>
            <a:r>
              <a:rPr lang="ja-JP" altLang="fr-FR" sz="1800"/>
              <a:t>’</a:t>
            </a:r>
            <a:r>
              <a:rPr lang="fr-FR" altLang="ja-JP" sz="1800"/>
              <a:t>avait défiguré, lui a fait tuer plus de dix personnes. Il ne pouvait souffrir qu</a:t>
            </a:r>
            <a:r>
              <a:rPr lang="ja-JP" altLang="fr-FR" sz="1800"/>
              <a:t>’</a:t>
            </a:r>
            <a:r>
              <a:rPr lang="fr-FR" altLang="ja-JP" sz="1800"/>
              <a:t>on le regardât et il faisait mettre aussitôt l</a:t>
            </a:r>
            <a:r>
              <a:rPr lang="ja-JP" altLang="fr-FR" sz="1800"/>
              <a:t>’</a:t>
            </a:r>
            <a:r>
              <a:rPr lang="fr-FR" altLang="ja-JP" sz="1800"/>
              <a:t>épée à la main ». </a:t>
            </a:r>
          </a:p>
          <a:p>
            <a:pPr algn="just" eaLnBrk="1" hangingPunct="1">
              <a:spcBef>
                <a:spcPct val="0"/>
              </a:spcBef>
              <a:buClrTx/>
              <a:buSzTx/>
              <a:buFontTx/>
              <a:buNone/>
            </a:pPr>
            <a:endParaRPr lang="fr-FR" altLang="fr-FR" sz="1800"/>
          </a:p>
          <a:p>
            <a:pPr algn="just" eaLnBrk="1" hangingPunct="1">
              <a:spcBef>
                <a:spcPct val="0"/>
              </a:spcBef>
              <a:buClrTx/>
              <a:buSzTx/>
              <a:buFontTx/>
              <a:buNone/>
            </a:pPr>
            <a:r>
              <a:rPr lang="fr-FR" altLang="fr-FR" sz="1800"/>
              <a:t>			  	 Bernard De La Monnoye </a:t>
            </a:r>
          </a:p>
        </p:txBody>
      </p:sp>
      <p:pic>
        <p:nvPicPr>
          <p:cNvPr id="27650" name="Picture 2" descr="http://www.cyranodebergerac.fr/img_stoc/boutique_ragueneau/07_zCoquelin-Guth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3429000"/>
            <a:ext cx="20145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Scale>
                                      <p:cBhvr>
                                        <p:cTn id="7" dur="1000" decel="50000" fill="hold">
                                          <p:stCondLst>
                                            <p:cond delay="0"/>
                                          </p:stCondLst>
                                        </p:cTn>
                                        <p:tgtEl>
                                          <p:spTgt spid="276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650"/>
                                        </p:tgtEl>
                                        <p:attrNameLst>
                                          <p:attrName>ppt_x</p:attrName>
                                          <p:attrName>ppt_y</p:attrName>
                                        </p:attrNameLst>
                                      </p:cBhvr>
                                    </p:animMotion>
                                    <p:animEffect transition="in" filter="fade">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oneTexte 3"/>
          <p:cNvSpPr txBox="1">
            <a:spLocks noChangeArrowheads="1"/>
          </p:cNvSpPr>
          <p:nvPr/>
        </p:nvSpPr>
        <p:spPr bwMode="auto">
          <a:xfrm>
            <a:off x="2339975" y="-21197888"/>
            <a:ext cx="287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endParaRPr lang="fr-FR" altLang="fr-FR" sz="1800"/>
          </a:p>
        </p:txBody>
      </p:sp>
      <p:sp>
        <p:nvSpPr>
          <p:cNvPr id="21507" name="ZoneTexte 10"/>
          <p:cNvSpPr txBox="1">
            <a:spLocks noChangeArrowheads="1"/>
          </p:cNvSpPr>
          <p:nvPr/>
        </p:nvSpPr>
        <p:spPr bwMode="auto">
          <a:xfrm>
            <a:off x="250825" y="115888"/>
            <a:ext cx="2808288"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900" b="1">
                <a:latin typeface="Times New Roman" pitchFamily="18" charset="0"/>
                <a:cs typeface="Times New Roman" pitchFamily="18" charset="0"/>
              </a:rPr>
              <a:t>Le Vieux pion</a:t>
            </a:r>
            <a:r>
              <a:rPr lang="fr-FR" altLang="fr-FR" sz="900">
                <a:latin typeface="Times New Roman" pitchFamily="18" charset="0"/>
                <a:cs typeface="Times New Roman" pitchFamily="18" charset="0"/>
              </a:rPr>
              <a:t>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Vieux pion qu'on raillait, ô si doux philosophe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Aux coudes rapiécés, pauvre être marmiteux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Dont l'étroit paletot, d'une luisante étoffe,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Disait un long passé d'hivers calamiteux.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Je te revois. Ton crâne avait une houppette,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Une seule, au milieu, de poils, et tu louchais.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Et longuement, avec un fracas de trompette,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Dans un mouchoir à grands carreaux, tu te mouchais.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Je te revois, dans le préau, sous les arcades,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Grave, déambuler; et j'ai la vision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De ton accoutrement pendant ces promenades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Où tu marchais au flanc de ma division…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…De ta longue, oh ! si longue et noire redingote,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Dans laquelle plus d'un avait déjà sué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…De ton chapeau gibus bon pour mettre à la hotte,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Si fantastiquement bleuâtre et bossué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Ton haleine odorait le vin et la bouffarde,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Et, quand tu paraissais à l'étude du soir,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Souvent ton nez flambait dans ta face blafarde,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Et c'est en titubant que tu venais t'asseoir.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On t'avait surnommé Pif-Luisant. Les élèves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Charbonnaient ton profil grotesque sur le mur.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Mais tu marchais toujours égaré dans tes rêves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Tu ne souffrais de rien. Tu vivais dans l'azur.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Car tu faisais des vers. Tu rimais un poème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A nul autre que moi, tu ne l'as avoué.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Comment donc avais-tu, lamentable bohème,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Au fond de ce collège, en province, échoué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Pif-Luisant, je t'aimais. Quelquefois, je suis triste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En repensant à toi. Qu'es-tu donc devenu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C'est toi qui m'as prédit que je serais artiste,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Et c'est toi le premier rimeur que j'ai connu. </a:t>
            </a:r>
          </a:p>
          <a:p>
            <a:pPr eaLnBrk="1" hangingPunct="1">
              <a:spcBef>
                <a:spcPct val="0"/>
              </a:spcBef>
              <a:buClrTx/>
              <a:buSzTx/>
              <a:buFontTx/>
              <a:buNone/>
            </a:pPr>
            <a:endParaRPr lang="fr-FR" altLang="fr-FR" sz="900">
              <a:latin typeface="Times New Roman" pitchFamily="18" charset="0"/>
              <a:cs typeface="Times New Roman" pitchFamily="18" charset="0"/>
            </a:endParaRPr>
          </a:p>
          <a:p>
            <a:pPr eaLnBrk="1" hangingPunct="1">
              <a:spcBef>
                <a:spcPct val="0"/>
              </a:spcBef>
              <a:buClrTx/>
              <a:buSzTx/>
              <a:buFontTx/>
              <a:buNone/>
            </a:pP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endParaRPr lang="fr-FR" altLang="fr-FR" sz="900">
              <a:latin typeface="Times New Roman" pitchFamily="18" charset="0"/>
              <a:cs typeface="Times New Roman" pitchFamily="18" charset="0"/>
            </a:endParaRPr>
          </a:p>
        </p:txBody>
      </p:sp>
      <p:sp>
        <p:nvSpPr>
          <p:cNvPr id="21508" name="ZoneTexte 12"/>
          <p:cNvSpPr txBox="1">
            <a:spLocks noChangeArrowheads="1"/>
          </p:cNvSpPr>
          <p:nvPr/>
        </p:nvSpPr>
        <p:spPr bwMode="auto">
          <a:xfrm>
            <a:off x="2771775" y="260350"/>
            <a:ext cx="25923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900">
                <a:latin typeface="Times New Roman" pitchFamily="18" charset="0"/>
                <a:cs typeface="Times New Roman" pitchFamily="18" charset="0"/>
              </a:rPr>
              <a:t>Un jour, ayant trouvé des vers dans mon pupitre,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Tu fus pris d'une joie attendrie, et je vis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Comme un rayonnement sur ta face de pitre,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Et tu me contemplais avec des yeux ravis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Dès ce jour, tu m'aimas. Et tandis que les autres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Jouaient en criaillant aux barres, nous causions.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Les conversations exquises que les nôtres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Parfois, tu m'expliquais un peu mes versions.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Je crois que si j'ai fait vraiment ma rhétorique,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C'est sous les marronniers, en t'écoutant parler.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Tu commentais, dans ton langage poétique,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Homère, et je voyais la grande mer s'enfler,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Merci, vieux, qui plus jeune encor, malgré ton asthme,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Que le gandin pédant dont nous suivions les cours,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Fut l'éveilleur de mon premier enthousiasme,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Me refaisant la classe, en plein air, dans la cour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Merci, toi qui me mis de beaux rêves en tête,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Toi dont la main furtive, au dortoir me glissait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Les livres défendus de plus d'un grand poète,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Ô toi qui m'as fait lire en cachette Musset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Souvent le professeur, corrigeant ma copie,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Dans un discours français trouvait, en suffoquant,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Quelque insulte à Boileau qui lui semblait impie,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Quelque néologisme horriblement choquant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Il pâlissait de mon audace épouvantable,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Comme s'il s'attendait à voir crouler le toit…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Mais s'il ne s'est jamais douté que le coupable,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Mon affreux corrupteur, Pif-Luisant, c'était toi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a:t>
            </a:r>
          </a:p>
          <a:p>
            <a:pPr eaLnBrk="1" hangingPunct="1">
              <a:spcBef>
                <a:spcPct val="0"/>
              </a:spcBef>
              <a:buClrTx/>
              <a:buSzTx/>
              <a:buFontTx/>
              <a:buNone/>
            </a:pP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endParaRPr lang="fr-FR" altLang="fr-FR" sz="900">
              <a:latin typeface="Times New Roman" pitchFamily="18" charset="0"/>
              <a:cs typeface="Times New Roman" pitchFamily="18" charset="0"/>
            </a:endParaRPr>
          </a:p>
        </p:txBody>
      </p:sp>
      <p:sp>
        <p:nvSpPr>
          <p:cNvPr id="21509" name="ZoneTexte 14"/>
          <p:cNvSpPr txBox="1">
            <a:spLocks noChangeArrowheads="1"/>
          </p:cNvSpPr>
          <p:nvPr/>
        </p:nvSpPr>
        <p:spPr bwMode="auto">
          <a:xfrm>
            <a:off x="5364163" y="260350"/>
            <a:ext cx="25209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900">
                <a:latin typeface="Times New Roman" pitchFamily="18" charset="0"/>
                <a:cs typeface="Times New Roman" pitchFamily="18" charset="0"/>
              </a:rPr>
              <a:t>Ô bohème déchu dont le sort fut si rude,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Es-tu du grand sommeil sous la terre endormi,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Ou bien, fais-tu toujours, là-bas, ta triste étude,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Et liras-tu ces vers de ton petit ami ?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Grand poète incompris, ivrogne de génie,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Toi qui me prédisais un si bel avenir,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Tu fus mon maître vrai. Loin que je te renie,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Aujourd'hui, j'ai voulu chanter ton souvenir.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Et si la mort t'a pris, ce qui vaut mieux peut-être,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Car tu ne souffres plus ni faim, ni froid cuisant,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Dors tranquille, mon vieux, repose-toi, pauvre être,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Toi que j'ai tant aimé, doux pochard, Pif-Luisant…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b="1">
                <a:latin typeface="Times New Roman" pitchFamily="18" charset="0"/>
                <a:cs typeface="Times New Roman" pitchFamily="18" charset="0"/>
              </a:rPr>
              <a:t>1889</a:t>
            </a:r>
            <a:r>
              <a:rPr lang="fr-FR" altLang="fr-FR" sz="900">
                <a:latin typeface="Times New Roman" pitchFamily="18" charset="0"/>
                <a:cs typeface="Times New Roman" pitchFamily="18" charset="0"/>
              </a:rPr>
              <a:t>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a:r>
            <a:br>
              <a:rPr lang="fr-FR" altLang="fr-FR" sz="900">
                <a:latin typeface="Times New Roman" pitchFamily="18" charset="0"/>
                <a:cs typeface="Times New Roman" pitchFamily="18" charset="0"/>
              </a:rPr>
            </a:br>
            <a:r>
              <a:rPr lang="fr-FR" altLang="fr-FR" sz="900">
                <a:latin typeface="Times New Roman" pitchFamily="18" charset="0"/>
                <a:cs typeface="Times New Roman" pitchFamily="18" charset="0"/>
              </a:rPr>
              <a:t>© Les Musardises (1887-1893), Edmond Rostand, 1911, VIII </a:t>
            </a:r>
            <a:endParaRPr lang="fr-FR" altLang="fr-FR" sz="90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oneTexte 1"/>
          <p:cNvSpPr txBox="1">
            <a:spLocks noChangeArrowheads="1"/>
          </p:cNvSpPr>
          <p:nvPr/>
        </p:nvSpPr>
        <p:spPr bwMode="auto">
          <a:xfrm>
            <a:off x="3059113" y="620713"/>
            <a:ext cx="2500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800">
                <a:latin typeface="Arial" charset="0"/>
              </a:rPr>
              <a:t>L’ anecdote de Luchon </a:t>
            </a:r>
          </a:p>
        </p:txBody>
      </p:sp>
      <p:pic>
        <p:nvPicPr>
          <p:cNvPr id="2" name="Image 1" descr="L'anecdote de Luchon.jpeg"/>
          <p:cNvPicPr>
            <a:picLocks noChangeAspect="1"/>
          </p:cNvPicPr>
          <p:nvPr/>
        </p:nvPicPr>
        <p:blipFill>
          <a:blip r:embed="rId2">
            <a:extLst>
              <a:ext uri="{28A0092B-C50C-407E-A947-70E740481C1C}">
                <a14:useLocalDpi xmlns:a14="http://schemas.microsoft.com/office/drawing/2010/main" val="0"/>
              </a:ext>
            </a:extLst>
          </a:blip>
          <a:srcRect l="7988" t="6296" r="496" b="36420"/>
          <a:stretch>
            <a:fillRect/>
          </a:stretch>
        </p:blipFill>
        <p:spPr bwMode="auto">
          <a:xfrm>
            <a:off x="1522413" y="1268413"/>
            <a:ext cx="5280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oneTexte 1"/>
          <p:cNvSpPr txBox="1">
            <a:spLocks noChangeArrowheads="1"/>
          </p:cNvSpPr>
          <p:nvPr/>
        </p:nvSpPr>
        <p:spPr bwMode="auto">
          <a:xfrm>
            <a:off x="684213" y="188913"/>
            <a:ext cx="80645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FR" altLang="fr-FR" sz="1800">
                <a:latin typeface="Arial" charset="0"/>
              </a:rPr>
              <a:t>3</a:t>
            </a:r>
            <a:r>
              <a:rPr lang="fr-FR" altLang="fr-FR" sz="1800" baseline="30000">
                <a:latin typeface="Arial" charset="0"/>
              </a:rPr>
              <a:t>ème</a:t>
            </a:r>
            <a:r>
              <a:rPr lang="fr-FR" altLang="fr-FR" sz="1800">
                <a:latin typeface="Arial" charset="0"/>
              </a:rPr>
              <a:t> AXE :</a:t>
            </a:r>
          </a:p>
          <a:p>
            <a:pPr algn="ctr" eaLnBrk="1" hangingPunct="1">
              <a:spcBef>
                <a:spcPct val="0"/>
              </a:spcBef>
              <a:buClrTx/>
              <a:buSzTx/>
              <a:buFontTx/>
              <a:buNone/>
            </a:pPr>
            <a:r>
              <a:rPr lang="fr-FR" altLang="fr-FR" sz="1800">
                <a:latin typeface="Arial" charset="0"/>
              </a:rPr>
              <a:t>AXE STYLISTIQUE  : L’ECRITURE ET LA PAROLE </a:t>
            </a:r>
          </a:p>
          <a:p>
            <a:pPr eaLnBrk="1" hangingPunct="1">
              <a:spcBef>
                <a:spcPct val="0"/>
              </a:spcBef>
              <a:buClrTx/>
              <a:buSzTx/>
              <a:buFontTx/>
              <a:buNone/>
            </a:pPr>
            <a:endParaRPr lang="fr-FR" altLang="fr-FR" sz="800">
              <a:latin typeface="Arial" charset="0"/>
            </a:endParaRPr>
          </a:p>
          <a:p>
            <a:pPr eaLnBrk="1" hangingPunct="1">
              <a:spcBef>
                <a:spcPct val="0"/>
              </a:spcBef>
              <a:buClrTx/>
              <a:buSzTx/>
              <a:buFontTx/>
              <a:buNone/>
            </a:pPr>
            <a:r>
              <a:rPr lang="fr-FR" altLang="fr-FR" sz="1400" b="1" i="1">
                <a:latin typeface="Arial" charset="0"/>
              </a:rPr>
              <a:t>Problématique : Comment la parole sous des formes différentes fait-elle à la fois avancer l’action et exprimer des émotions et quel impact a t-elle sur le lecteur/spectateur ?</a:t>
            </a: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1/</a:t>
            </a:r>
            <a:r>
              <a:rPr lang="fr-FR" altLang="fr-FR" sz="1400" b="1" u="sng">
                <a:latin typeface="Arial" charset="0"/>
              </a:rPr>
              <a:t> La parole poétique</a:t>
            </a: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 - </a:t>
            </a:r>
            <a:r>
              <a:rPr lang="fr-FR" altLang="fr-FR" sz="1400" b="1" i="1" u="sng">
                <a:latin typeface="Arial" charset="0"/>
              </a:rPr>
              <a:t>Pièce en vers</a:t>
            </a:r>
            <a:r>
              <a:rPr lang="fr-FR" altLang="fr-FR" sz="1400" b="1" u="sng">
                <a:latin typeface="Arial" charset="0"/>
              </a:rPr>
              <a:t> </a:t>
            </a:r>
            <a:r>
              <a:rPr lang="fr-FR" altLang="fr-FR" sz="1400" b="1">
                <a:latin typeface="Arial" charset="0"/>
              </a:rPr>
              <a:t>: Le lyrisme</a:t>
            </a:r>
            <a:r>
              <a:rPr lang="fr-FR" altLang="fr-FR" sz="1400">
                <a:latin typeface="Arial" charset="0"/>
              </a:rPr>
              <a:t> </a:t>
            </a:r>
          </a:p>
          <a:p>
            <a:pPr eaLnBrk="1" hangingPunct="1">
              <a:spcBef>
                <a:spcPct val="0"/>
              </a:spcBef>
              <a:buClrTx/>
              <a:buSzTx/>
              <a:buFontTx/>
              <a:buNone/>
            </a:pPr>
            <a:r>
              <a:rPr lang="fr-FR" altLang="fr-FR" sz="1400">
                <a:latin typeface="Arial" charset="0"/>
              </a:rPr>
              <a:t>Montrez comment  l’émotion amoureuse qui transporte Cyrano est rendue perceptible, en utilisant les  différents procédés d’écriture (les pronoms, la ponctuation, la construction des phrases, figure de style…).</a:t>
            </a:r>
          </a:p>
          <a:p>
            <a:pPr eaLnBrk="1" hangingPunct="1">
              <a:spcBef>
                <a:spcPct val="0"/>
              </a:spcBef>
              <a:buClrTx/>
              <a:buSzTx/>
              <a:buFontTx/>
              <a:buNone/>
            </a:pPr>
            <a:r>
              <a:rPr lang="fr-FR" altLang="fr-FR" sz="1400">
                <a:latin typeface="Arial" charset="0"/>
              </a:rPr>
              <a:t>Peut-on parler d’un langage précieux ? Pourquoi ? Correspond-il au siècle d’ E. ROSTAND ?</a:t>
            </a:r>
          </a:p>
          <a:p>
            <a:pPr eaLnBrk="1" hangingPunct="1">
              <a:spcBef>
                <a:spcPct val="0"/>
              </a:spcBef>
              <a:buClrTx/>
              <a:buSzTx/>
              <a:buFontTx/>
              <a:buNone/>
            </a:pPr>
            <a:r>
              <a:rPr lang="fr-FR" altLang="fr-FR" sz="1400" b="1" i="1">
                <a:latin typeface="Arial" charset="0"/>
              </a:rPr>
              <a:t>Textes supports : </a:t>
            </a:r>
            <a:endParaRPr lang="fr-FR" altLang="fr-FR" sz="1400">
              <a:latin typeface="Arial" charset="0"/>
            </a:endParaRPr>
          </a:p>
          <a:p>
            <a:pPr eaLnBrk="1" hangingPunct="1">
              <a:spcBef>
                <a:spcPct val="0"/>
              </a:spcBef>
              <a:buClrTx/>
              <a:buSzTx/>
              <a:buFontTx/>
              <a:buNone/>
            </a:pPr>
            <a:r>
              <a:rPr lang="fr-FR" altLang="fr-FR" sz="1400">
                <a:latin typeface="Arial" charset="0"/>
              </a:rPr>
              <a:t>      Acte I scène IV Le portrait de Roxane. </a:t>
            </a:r>
          </a:p>
          <a:p>
            <a:pPr eaLnBrk="1" hangingPunct="1">
              <a:spcBef>
                <a:spcPct val="0"/>
              </a:spcBef>
              <a:buClrTx/>
              <a:buSzTx/>
              <a:buFontTx/>
              <a:buNone/>
            </a:pPr>
            <a:r>
              <a:rPr lang="fr-FR" altLang="fr-FR" sz="1400">
                <a:latin typeface="Arial" charset="0"/>
              </a:rPr>
              <a:t>      Acte III scène VII : Le baiser de Roxane</a:t>
            </a:r>
          </a:p>
          <a:p>
            <a:pPr eaLnBrk="1" hangingPunct="1">
              <a:spcBef>
                <a:spcPct val="0"/>
              </a:spcBef>
              <a:buClrTx/>
              <a:buSzTx/>
              <a:buFontTx/>
              <a:buNone/>
            </a:pPr>
            <a:r>
              <a:rPr lang="fr-FR" altLang="fr-FR" sz="1400">
                <a:latin typeface="Arial" charset="0"/>
              </a:rPr>
              <a:t>      Définition de la préciosité </a:t>
            </a:r>
            <a:r>
              <a:rPr lang="fr-FR" altLang="fr-FR" sz="1400" u="sng">
                <a:latin typeface="Arial" charset="0"/>
                <a:hlinkClick r:id="rId2"/>
              </a:rPr>
              <a:t>http://www.lettres-et-arts.net/histoire-litteraire-17-18eme</a:t>
            </a:r>
            <a:endParaRPr lang="fr-FR" altLang="fr-FR" sz="1400">
              <a:latin typeface="Arial" charset="0"/>
            </a:endParaRPr>
          </a:p>
          <a:p>
            <a:pPr eaLnBrk="1" hangingPunct="1">
              <a:spcBef>
                <a:spcPct val="0"/>
              </a:spcBef>
              <a:buClrTx/>
              <a:buSzTx/>
              <a:buFontTx/>
              <a:buNone/>
            </a:pPr>
            <a:r>
              <a:rPr lang="fr-FR" altLang="fr-FR" sz="1400">
                <a:latin typeface="Arial" charset="0"/>
              </a:rPr>
              <a:t> </a:t>
            </a:r>
          </a:p>
          <a:p>
            <a:pPr eaLnBrk="1" hangingPunct="1">
              <a:spcBef>
                <a:spcPct val="0"/>
              </a:spcBef>
              <a:buClrTx/>
              <a:buSzTx/>
              <a:buFontTx/>
              <a:buNone/>
            </a:pPr>
            <a:r>
              <a:rPr lang="fr-FR" altLang="fr-FR" sz="1400" b="1">
                <a:latin typeface="Arial" charset="0"/>
              </a:rPr>
              <a:t>- </a:t>
            </a:r>
            <a:r>
              <a:rPr lang="fr-FR" altLang="fr-FR" sz="1400" b="1" i="1" u="sng">
                <a:latin typeface="Arial" charset="0"/>
              </a:rPr>
              <a:t>Le poème</a:t>
            </a:r>
            <a:r>
              <a:rPr lang="fr-FR" altLang="fr-FR" sz="1400" i="1">
                <a:latin typeface="Arial" charset="0"/>
              </a:rPr>
              <a:t> : </a:t>
            </a:r>
            <a:endParaRPr lang="fr-FR" altLang="fr-FR" sz="1400">
              <a:latin typeface="Arial" charset="0"/>
            </a:endParaRPr>
          </a:p>
          <a:p>
            <a:pPr eaLnBrk="1" hangingPunct="1">
              <a:spcBef>
                <a:spcPct val="0"/>
              </a:spcBef>
              <a:buClrTx/>
              <a:buSzTx/>
              <a:buFontTx/>
              <a:buNone/>
            </a:pPr>
            <a:r>
              <a:rPr lang="fr-FR" altLang="fr-FR" sz="1400">
                <a:latin typeface="Arial" charset="0"/>
              </a:rPr>
              <a:t>Relisez les passages de la pièce correspondent à ce qu’on peut appeler « poème » </a:t>
            </a:r>
          </a:p>
          <a:p>
            <a:pPr eaLnBrk="1" hangingPunct="1">
              <a:spcBef>
                <a:spcPct val="0"/>
              </a:spcBef>
              <a:buClrTx/>
              <a:buSzTx/>
              <a:buFontTx/>
              <a:buNone/>
            </a:pPr>
            <a:r>
              <a:rPr lang="fr-FR" altLang="fr-FR" sz="1400">
                <a:latin typeface="Arial" charset="0"/>
              </a:rPr>
              <a:t>Interrogez-vous,  pour chacun, sur leur utilité et sur l’effet produit sur le destinataire ? </a:t>
            </a:r>
          </a:p>
          <a:p>
            <a:pPr eaLnBrk="1" hangingPunct="1">
              <a:spcBef>
                <a:spcPct val="0"/>
              </a:spcBef>
              <a:buClrTx/>
              <a:buSzTx/>
              <a:buFontTx/>
              <a:buNone/>
            </a:pPr>
            <a:r>
              <a:rPr lang="fr-FR" altLang="fr-FR" sz="1400">
                <a:latin typeface="Arial" charset="0"/>
              </a:rPr>
              <a:t> </a:t>
            </a:r>
          </a:p>
          <a:p>
            <a:pPr eaLnBrk="1" hangingPunct="1">
              <a:spcBef>
                <a:spcPct val="0"/>
              </a:spcBef>
              <a:buClrTx/>
              <a:buSzTx/>
              <a:buFontTx/>
              <a:buNone/>
            </a:pPr>
            <a:r>
              <a:rPr lang="fr-FR" altLang="fr-FR" sz="1400" b="1" i="1">
                <a:latin typeface="Arial" charset="0"/>
              </a:rPr>
              <a:t>Textes supports : </a:t>
            </a:r>
            <a:endParaRPr lang="fr-FR" altLang="fr-FR" sz="1400">
              <a:latin typeface="Arial" charset="0"/>
            </a:endParaRPr>
          </a:p>
          <a:p>
            <a:pPr eaLnBrk="1" hangingPunct="1">
              <a:spcBef>
                <a:spcPct val="0"/>
              </a:spcBef>
              <a:buClrTx/>
              <a:buSzTx/>
              <a:buFontTx/>
              <a:buNone/>
            </a:pPr>
            <a:r>
              <a:rPr lang="fr-FR" altLang="fr-FR" sz="1400">
                <a:latin typeface="Arial" charset="0"/>
              </a:rPr>
              <a:t>Ballade du duel Acte I scène 4 : Montrer que ce texte peut être lu  de deux façons différentes.</a:t>
            </a:r>
          </a:p>
          <a:p>
            <a:pPr eaLnBrk="1" hangingPunct="1">
              <a:spcBef>
                <a:spcPct val="0"/>
              </a:spcBef>
              <a:buClrTx/>
              <a:buSzTx/>
              <a:buFontTx/>
              <a:buNone/>
            </a:pPr>
            <a:r>
              <a:rPr lang="fr-FR" altLang="fr-FR" sz="1400">
                <a:latin typeface="Arial" charset="0"/>
              </a:rPr>
              <a:t>Recette en vers Acte II scène 4 « </a:t>
            </a:r>
            <a:r>
              <a:rPr lang="fr-FR" altLang="fr-FR" sz="1400" i="1">
                <a:latin typeface="Arial" charset="0"/>
              </a:rPr>
              <a:t>Comment on fait les tartelettes amandines ? »</a:t>
            </a:r>
            <a:r>
              <a:rPr lang="fr-FR" altLang="fr-FR" sz="1400">
                <a:latin typeface="Arial" charset="0"/>
              </a:rPr>
              <a:t> Ragueneau / les poètes. </a:t>
            </a:r>
          </a:p>
          <a:p>
            <a:pPr eaLnBrk="1" hangingPunct="1">
              <a:spcBef>
                <a:spcPct val="0"/>
              </a:spcBef>
              <a:buClrTx/>
              <a:buSzTx/>
              <a:buFontTx/>
              <a:buNone/>
            </a:pPr>
            <a:r>
              <a:rPr lang="fr-FR" altLang="fr-FR" sz="1400">
                <a:latin typeface="Arial" charset="0"/>
              </a:rPr>
              <a:t>Les chansons des cadets, Acte II scène 7</a:t>
            </a:r>
          </a:p>
          <a:p>
            <a:pPr eaLnBrk="1" hangingPunct="1">
              <a:spcBef>
                <a:spcPct val="0"/>
              </a:spcBef>
              <a:buClrTx/>
              <a:buSzTx/>
              <a:buFontTx/>
              <a:buNone/>
            </a:pPr>
            <a:r>
              <a:rPr lang="fr-FR" altLang="fr-FR" sz="1400">
                <a:latin typeface="Arial" charset="0"/>
              </a:rPr>
              <a:t>Epitaphe de Cyrano par lui-même, Acte V, scène 6</a:t>
            </a:r>
          </a:p>
          <a:p>
            <a:pPr eaLnBrk="1" hangingPunct="1">
              <a:spcBef>
                <a:spcPct val="0"/>
              </a:spcBef>
              <a:buClrTx/>
              <a:buSzTx/>
              <a:buFontTx/>
              <a:buNone/>
            </a:pPr>
            <a:r>
              <a:rPr lang="fr-FR" altLang="fr-FR" sz="1400">
                <a:latin typeface="Arial" charset="0"/>
              </a:rPr>
              <a:t> </a:t>
            </a:r>
          </a:p>
          <a:p>
            <a:pPr eaLnBrk="1" hangingPunct="1">
              <a:spcBef>
                <a:spcPct val="0"/>
              </a:spcBef>
              <a:buClrTx/>
              <a:buSzTx/>
              <a:buFontTx/>
              <a:buNone/>
            </a:pPr>
            <a:endParaRPr lang="fr-FR" altLang="fr-FR"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wipe(left)">
                                      <p:cBhvr>
                                        <p:cTn id="7" dur="700"/>
                                        <p:tgtEl>
                                          <p:spTgt spid="245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577">
                                            <p:txEl>
                                              <p:pRg st="1" end="1"/>
                                            </p:txEl>
                                          </p:spTgt>
                                        </p:tgtEl>
                                        <p:attrNameLst>
                                          <p:attrName>style.visibility</p:attrName>
                                        </p:attrNameLst>
                                      </p:cBhvr>
                                      <p:to>
                                        <p:strVal val="visible"/>
                                      </p:to>
                                    </p:set>
                                    <p:animEffect transition="in" filter="wipe(left)">
                                      <p:cBhvr>
                                        <p:cTn id="12" dur="700"/>
                                        <p:tgtEl>
                                          <p:spTgt spid="2457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4577">
                                            <p:txEl>
                                              <p:pRg st="3" end="3"/>
                                            </p:txEl>
                                          </p:spTgt>
                                        </p:tgtEl>
                                        <p:attrNameLst>
                                          <p:attrName>style.visibility</p:attrName>
                                        </p:attrNameLst>
                                      </p:cBhvr>
                                      <p:to>
                                        <p:strVal val="visible"/>
                                      </p:to>
                                    </p:set>
                                    <p:animEffect transition="in" filter="wipe(left)">
                                      <p:cBhvr>
                                        <p:cTn id="17" dur="700"/>
                                        <p:tgtEl>
                                          <p:spTgt spid="2457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4577">
                                            <p:txEl>
                                              <p:pRg st="4" end="4"/>
                                            </p:txEl>
                                          </p:spTgt>
                                        </p:tgtEl>
                                        <p:attrNameLst>
                                          <p:attrName>style.visibility</p:attrName>
                                        </p:attrNameLst>
                                      </p:cBhvr>
                                      <p:to>
                                        <p:strVal val="visible"/>
                                      </p:to>
                                    </p:set>
                                    <p:animEffect transition="in" filter="wipe(left)">
                                      <p:cBhvr>
                                        <p:cTn id="22" dur="700"/>
                                        <p:tgtEl>
                                          <p:spTgt spid="2457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4577">
                                            <p:txEl>
                                              <p:pRg st="5" end="5"/>
                                            </p:txEl>
                                          </p:spTgt>
                                        </p:tgtEl>
                                        <p:attrNameLst>
                                          <p:attrName>style.visibility</p:attrName>
                                        </p:attrNameLst>
                                      </p:cBhvr>
                                      <p:to>
                                        <p:strVal val="visible"/>
                                      </p:to>
                                    </p:set>
                                    <p:animEffect transition="in" filter="wipe(left)">
                                      <p:cBhvr>
                                        <p:cTn id="27" dur="700"/>
                                        <p:tgtEl>
                                          <p:spTgt spid="2457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4577">
                                            <p:txEl>
                                              <p:pRg st="6" end="6"/>
                                            </p:txEl>
                                          </p:spTgt>
                                        </p:tgtEl>
                                        <p:attrNameLst>
                                          <p:attrName>style.visibility</p:attrName>
                                        </p:attrNameLst>
                                      </p:cBhvr>
                                      <p:to>
                                        <p:strVal val="visible"/>
                                      </p:to>
                                    </p:set>
                                    <p:animEffect transition="in" filter="wipe(left)">
                                      <p:cBhvr>
                                        <p:cTn id="32" dur="700"/>
                                        <p:tgtEl>
                                          <p:spTgt spid="2457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4577">
                                            <p:txEl>
                                              <p:pRg st="7" end="7"/>
                                            </p:txEl>
                                          </p:spTgt>
                                        </p:tgtEl>
                                        <p:attrNameLst>
                                          <p:attrName>style.visibility</p:attrName>
                                        </p:attrNameLst>
                                      </p:cBhvr>
                                      <p:to>
                                        <p:strVal val="visible"/>
                                      </p:to>
                                    </p:set>
                                    <p:animEffect transition="in" filter="wipe(left)">
                                      <p:cBhvr>
                                        <p:cTn id="37" dur="700"/>
                                        <p:tgtEl>
                                          <p:spTgt spid="2457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4577">
                                            <p:txEl>
                                              <p:pRg st="8" end="8"/>
                                            </p:txEl>
                                          </p:spTgt>
                                        </p:tgtEl>
                                        <p:attrNameLst>
                                          <p:attrName>style.visibility</p:attrName>
                                        </p:attrNameLst>
                                      </p:cBhvr>
                                      <p:to>
                                        <p:strVal val="visible"/>
                                      </p:to>
                                    </p:set>
                                    <p:animEffect transition="in" filter="wipe(left)">
                                      <p:cBhvr>
                                        <p:cTn id="42" dur="700"/>
                                        <p:tgtEl>
                                          <p:spTgt spid="24577">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4577">
                                            <p:txEl>
                                              <p:pRg st="9" end="9"/>
                                            </p:txEl>
                                          </p:spTgt>
                                        </p:tgtEl>
                                        <p:attrNameLst>
                                          <p:attrName>style.visibility</p:attrName>
                                        </p:attrNameLst>
                                      </p:cBhvr>
                                      <p:to>
                                        <p:strVal val="visible"/>
                                      </p:to>
                                    </p:set>
                                    <p:animEffect transition="in" filter="wipe(left)">
                                      <p:cBhvr>
                                        <p:cTn id="47" dur="700"/>
                                        <p:tgtEl>
                                          <p:spTgt spid="24577">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4577">
                                            <p:txEl>
                                              <p:pRg st="10" end="10"/>
                                            </p:txEl>
                                          </p:spTgt>
                                        </p:tgtEl>
                                        <p:attrNameLst>
                                          <p:attrName>style.visibility</p:attrName>
                                        </p:attrNameLst>
                                      </p:cBhvr>
                                      <p:to>
                                        <p:strVal val="visible"/>
                                      </p:to>
                                    </p:set>
                                    <p:animEffect transition="in" filter="wipe(left)">
                                      <p:cBhvr>
                                        <p:cTn id="52" dur="700"/>
                                        <p:tgtEl>
                                          <p:spTgt spid="24577">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4577">
                                            <p:txEl>
                                              <p:pRg st="11" end="11"/>
                                            </p:txEl>
                                          </p:spTgt>
                                        </p:tgtEl>
                                        <p:attrNameLst>
                                          <p:attrName>style.visibility</p:attrName>
                                        </p:attrNameLst>
                                      </p:cBhvr>
                                      <p:to>
                                        <p:strVal val="visible"/>
                                      </p:to>
                                    </p:set>
                                    <p:animEffect transition="in" filter="wipe(left)">
                                      <p:cBhvr>
                                        <p:cTn id="57" dur="700"/>
                                        <p:tgtEl>
                                          <p:spTgt spid="24577">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4577">
                                            <p:txEl>
                                              <p:pRg st="12" end="12"/>
                                            </p:txEl>
                                          </p:spTgt>
                                        </p:tgtEl>
                                        <p:attrNameLst>
                                          <p:attrName>style.visibility</p:attrName>
                                        </p:attrNameLst>
                                      </p:cBhvr>
                                      <p:to>
                                        <p:strVal val="visible"/>
                                      </p:to>
                                    </p:set>
                                    <p:animEffect transition="in" filter="wipe(left)">
                                      <p:cBhvr>
                                        <p:cTn id="62" dur="700"/>
                                        <p:tgtEl>
                                          <p:spTgt spid="24577">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4577">
                                            <p:txEl>
                                              <p:pRg st="13" end="13"/>
                                            </p:txEl>
                                          </p:spTgt>
                                        </p:tgtEl>
                                        <p:attrNameLst>
                                          <p:attrName>style.visibility</p:attrName>
                                        </p:attrNameLst>
                                      </p:cBhvr>
                                      <p:to>
                                        <p:strVal val="visible"/>
                                      </p:to>
                                    </p:set>
                                    <p:animEffect transition="in" filter="wipe(left)">
                                      <p:cBhvr>
                                        <p:cTn id="67" dur="700"/>
                                        <p:tgtEl>
                                          <p:spTgt spid="24577">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4577">
                                            <p:txEl>
                                              <p:pRg st="14" end="14"/>
                                            </p:txEl>
                                          </p:spTgt>
                                        </p:tgtEl>
                                        <p:attrNameLst>
                                          <p:attrName>style.visibility</p:attrName>
                                        </p:attrNameLst>
                                      </p:cBhvr>
                                      <p:to>
                                        <p:strVal val="visible"/>
                                      </p:to>
                                    </p:set>
                                    <p:animEffect transition="in" filter="wipe(left)">
                                      <p:cBhvr>
                                        <p:cTn id="72" dur="700"/>
                                        <p:tgtEl>
                                          <p:spTgt spid="24577">
                                            <p:txEl>
                                              <p:pRg st="14" end="1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4577">
                                            <p:txEl>
                                              <p:pRg st="15" end="15"/>
                                            </p:txEl>
                                          </p:spTgt>
                                        </p:tgtEl>
                                        <p:attrNameLst>
                                          <p:attrName>style.visibility</p:attrName>
                                        </p:attrNameLst>
                                      </p:cBhvr>
                                      <p:to>
                                        <p:strVal val="visible"/>
                                      </p:to>
                                    </p:set>
                                    <p:animEffect transition="in" filter="wipe(left)">
                                      <p:cBhvr>
                                        <p:cTn id="77" dur="700"/>
                                        <p:tgtEl>
                                          <p:spTgt spid="24577">
                                            <p:txEl>
                                              <p:pRg st="15" end="1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4577">
                                            <p:txEl>
                                              <p:pRg st="16" end="16"/>
                                            </p:txEl>
                                          </p:spTgt>
                                        </p:tgtEl>
                                        <p:attrNameLst>
                                          <p:attrName>style.visibility</p:attrName>
                                        </p:attrNameLst>
                                      </p:cBhvr>
                                      <p:to>
                                        <p:strVal val="visible"/>
                                      </p:to>
                                    </p:set>
                                    <p:animEffect transition="in" filter="wipe(left)">
                                      <p:cBhvr>
                                        <p:cTn id="82" dur="700"/>
                                        <p:tgtEl>
                                          <p:spTgt spid="24577">
                                            <p:txEl>
                                              <p:pRg st="16" end="16"/>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4577">
                                            <p:txEl>
                                              <p:pRg st="17" end="17"/>
                                            </p:txEl>
                                          </p:spTgt>
                                        </p:tgtEl>
                                        <p:attrNameLst>
                                          <p:attrName>style.visibility</p:attrName>
                                        </p:attrNameLst>
                                      </p:cBhvr>
                                      <p:to>
                                        <p:strVal val="visible"/>
                                      </p:to>
                                    </p:set>
                                    <p:animEffect transition="in" filter="wipe(left)">
                                      <p:cBhvr>
                                        <p:cTn id="87" dur="700"/>
                                        <p:tgtEl>
                                          <p:spTgt spid="24577">
                                            <p:txEl>
                                              <p:pRg st="17" end="17"/>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4577">
                                            <p:txEl>
                                              <p:pRg st="18" end="18"/>
                                            </p:txEl>
                                          </p:spTgt>
                                        </p:tgtEl>
                                        <p:attrNameLst>
                                          <p:attrName>style.visibility</p:attrName>
                                        </p:attrNameLst>
                                      </p:cBhvr>
                                      <p:to>
                                        <p:strVal val="visible"/>
                                      </p:to>
                                    </p:set>
                                    <p:animEffect transition="in" filter="wipe(left)">
                                      <p:cBhvr>
                                        <p:cTn id="92" dur="700"/>
                                        <p:tgtEl>
                                          <p:spTgt spid="24577">
                                            <p:txEl>
                                              <p:pRg st="18" end="18"/>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4577">
                                            <p:txEl>
                                              <p:pRg st="19" end="19"/>
                                            </p:txEl>
                                          </p:spTgt>
                                        </p:tgtEl>
                                        <p:attrNameLst>
                                          <p:attrName>style.visibility</p:attrName>
                                        </p:attrNameLst>
                                      </p:cBhvr>
                                      <p:to>
                                        <p:strVal val="visible"/>
                                      </p:to>
                                    </p:set>
                                    <p:animEffect transition="in" filter="wipe(left)">
                                      <p:cBhvr>
                                        <p:cTn id="97" dur="700"/>
                                        <p:tgtEl>
                                          <p:spTgt spid="24577">
                                            <p:txEl>
                                              <p:pRg st="19" end="19"/>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4577">
                                            <p:txEl>
                                              <p:pRg st="20" end="20"/>
                                            </p:txEl>
                                          </p:spTgt>
                                        </p:tgtEl>
                                        <p:attrNameLst>
                                          <p:attrName>style.visibility</p:attrName>
                                        </p:attrNameLst>
                                      </p:cBhvr>
                                      <p:to>
                                        <p:strVal val="visible"/>
                                      </p:to>
                                    </p:set>
                                    <p:animEffect transition="in" filter="wipe(left)">
                                      <p:cBhvr>
                                        <p:cTn id="102" dur="700"/>
                                        <p:tgtEl>
                                          <p:spTgt spid="24577">
                                            <p:txEl>
                                              <p:pRg st="20" end="2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4577">
                                            <p:txEl>
                                              <p:pRg st="21" end="21"/>
                                            </p:txEl>
                                          </p:spTgt>
                                        </p:tgtEl>
                                        <p:attrNameLst>
                                          <p:attrName>style.visibility</p:attrName>
                                        </p:attrNameLst>
                                      </p:cBhvr>
                                      <p:to>
                                        <p:strVal val="visible"/>
                                      </p:to>
                                    </p:set>
                                    <p:animEffect transition="in" filter="wipe(left)">
                                      <p:cBhvr>
                                        <p:cTn id="107" dur="700"/>
                                        <p:tgtEl>
                                          <p:spTgt spid="24577">
                                            <p:txEl>
                                              <p:pRg st="21" end="21"/>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4577">
                                            <p:txEl>
                                              <p:pRg st="22" end="22"/>
                                            </p:txEl>
                                          </p:spTgt>
                                        </p:tgtEl>
                                        <p:attrNameLst>
                                          <p:attrName>style.visibility</p:attrName>
                                        </p:attrNameLst>
                                      </p:cBhvr>
                                      <p:to>
                                        <p:strVal val="visible"/>
                                      </p:to>
                                    </p:set>
                                    <p:animEffect transition="in" filter="wipe(left)">
                                      <p:cBhvr>
                                        <p:cTn id="112" dur="700"/>
                                        <p:tgtEl>
                                          <p:spTgt spid="24577">
                                            <p:txEl>
                                              <p:pRg st="22" end="22"/>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4577">
                                            <p:txEl>
                                              <p:pRg st="23" end="23"/>
                                            </p:txEl>
                                          </p:spTgt>
                                        </p:tgtEl>
                                        <p:attrNameLst>
                                          <p:attrName>style.visibility</p:attrName>
                                        </p:attrNameLst>
                                      </p:cBhvr>
                                      <p:to>
                                        <p:strVal val="visible"/>
                                      </p:to>
                                    </p:set>
                                    <p:animEffect transition="in" filter="wipe(left)">
                                      <p:cBhvr>
                                        <p:cTn id="117" dur="700"/>
                                        <p:tgtEl>
                                          <p:spTgt spid="24577">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3"/>
          <p:cNvSpPr txBox="1">
            <a:spLocks noChangeArrowheads="1"/>
          </p:cNvSpPr>
          <p:nvPr/>
        </p:nvSpPr>
        <p:spPr bwMode="auto">
          <a:xfrm>
            <a:off x="107950" y="6350"/>
            <a:ext cx="9036050" cy="754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FR" altLang="fr-FR" sz="1800" b="1">
                <a:latin typeface="Arial" charset="0"/>
              </a:rPr>
              <a:t>Projet didactique et pédagogique</a:t>
            </a:r>
            <a:r>
              <a:rPr lang="fr-FR" altLang="fr-FR" sz="1800">
                <a:latin typeface="Arial" charset="0"/>
              </a:rPr>
              <a:t> </a:t>
            </a:r>
          </a:p>
          <a:p>
            <a:pPr algn="ctr" eaLnBrk="1" hangingPunct="1">
              <a:spcBef>
                <a:spcPct val="0"/>
              </a:spcBef>
              <a:buClrTx/>
              <a:buSzTx/>
              <a:buFontTx/>
              <a:buNone/>
            </a:pPr>
            <a:endParaRPr lang="fr-FR" altLang="fr-FR" sz="1800">
              <a:latin typeface="Arial" charset="0"/>
            </a:endParaRPr>
          </a:p>
          <a:p>
            <a:pPr algn="just">
              <a:spcBef>
                <a:spcPct val="0"/>
              </a:spcBef>
              <a:buClrTx/>
              <a:buSzTx/>
              <a:buFontTx/>
              <a:buNone/>
            </a:pPr>
            <a:r>
              <a:rPr lang="fr-FR" altLang="fr-FR" sz="1200">
                <a:latin typeface="Arial" charset="0"/>
                <a:cs typeface="Arial" charset="0"/>
              </a:rPr>
              <a:t>Il s’agira à travers l’étude de l’œuvre intégrale dont le héros est devenu une figure mythique de s’interroger sur la notion de personnage à travers l’étude  d’un personnage romantique. </a:t>
            </a:r>
          </a:p>
          <a:p>
            <a:pPr algn="just">
              <a:spcBef>
                <a:spcPct val="0"/>
              </a:spcBef>
              <a:buClrTx/>
              <a:buSzTx/>
              <a:buFontTx/>
              <a:buNone/>
            </a:pPr>
            <a:r>
              <a:rPr lang="fr-FR" altLang="fr-FR" sz="1200">
                <a:latin typeface="Arial" charset="0"/>
                <a:cs typeface="Arial" charset="0"/>
              </a:rPr>
              <a:t>Cette pièce permettra de développer les capacités de l’objet d’étude « Parcours de personnage » et de répondre aux trois interrogations suivantes : </a:t>
            </a:r>
          </a:p>
          <a:p>
            <a:pPr algn="just">
              <a:spcBef>
                <a:spcPct val="0"/>
              </a:spcBef>
              <a:buClrTx/>
              <a:buSzTx/>
              <a:buFontTx/>
              <a:buNone/>
            </a:pPr>
            <a:endParaRPr lang="fr-FR" altLang="fr-FR" sz="1200">
              <a:latin typeface="Arial" charset="0"/>
              <a:cs typeface="Arial" charset="0"/>
            </a:endParaRPr>
          </a:p>
          <a:p>
            <a:pPr algn="just" eaLnBrk="1" hangingPunct="1">
              <a:spcBef>
                <a:spcPct val="0"/>
              </a:spcBef>
              <a:buClrTx/>
              <a:buSzTx/>
              <a:buFontTx/>
              <a:buNone/>
            </a:pPr>
            <a:r>
              <a:rPr lang="fr-FR" altLang="fr-FR" sz="1200" b="1">
                <a:latin typeface="Arial" charset="0"/>
                <a:cs typeface="Arial" charset="0"/>
              </a:rPr>
              <a:t>- Les héros littéraires d’hier sont-ils les héros d’aujourd’hui ? </a:t>
            </a:r>
            <a:endParaRPr lang="fr-FR" altLang="fr-FR" sz="1200">
              <a:latin typeface="Arial" charset="0"/>
              <a:cs typeface="Arial" charset="0"/>
            </a:endParaRPr>
          </a:p>
          <a:p>
            <a:pPr algn="just" eaLnBrk="1" hangingPunct="1">
              <a:spcBef>
                <a:spcPct val="0"/>
              </a:spcBef>
              <a:buClrTx/>
              <a:buSzTx/>
              <a:buFontTx/>
              <a:buChar char="-"/>
            </a:pPr>
            <a:r>
              <a:rPr lang="fr-FR" altLang="fr-FR" sz="1200" b="1">
                <a:latin typeface="Arial" charset="0"/>
                <a:cs typeface="Arial" charset="0"/>
              </a:rPr>
              <a:t> En quoi l’histoire du personnage étudié, ses aventures, son évolution aident-elles le lecteur à se  construire ? </a:t>
            </a:r>
            <a:endParaRPr lang="fr-FR" altLang="fr-FR" sz="1200">
              <a:latin typeface="Arial" charset="0"/>
              <a:cs typeface="Arial" charset="0"/>
            </a:endParaRPr>
          </a:p>
          <a:p>
            <a:pPr algn="just" eaLnBrk="1" hangingPunct="1">
              <a:spcBef>
                <a:spcPct val="0"/>
              </a:spcBef>
              <a:buClrTx/>
              <a:buSzTx/>
              <a:buFontTx/>
              <a:buChar char="-"/>
            </a:pPr>
            <a:r>
              <a:rPr lang="fr-FR" altLang="fr-FR" sz="1200" b="1">
                <a:latin typeface="Arial" charset="0"/>
                <a:cs typeface="Arial" charset="0"/>
              </a:rPr>
              <a:t> Les valeurs qu’incarne le personnage étudié sont-elles celles de l’auteur, celles d’une époque ?</a:t>
            </a:r>
          </a:p>
          <a:p>
            <a:pPr algn="just" eaLnBrk="1" hangingPunct="1">
              <a:spcBef>
                <a:spcPct val="0"/>
              </a:spcBef>
              <a:buClrTx/>
              <a:buSzTx/>
              <a:buFontTx/>
              <a:buChar char="-"/>
            </a:pPr>
            <a:endParaRPr lang="fr-FR" altLang="fr-FR" sz="1200" b="1">
              <a:latin typeface="Arial" charset="0"/>
              <a:cs typeface="Arial" charset="0"/>
            </a:endParaRPr>
          </a:p>
          <a:p>
            <a:pPr>
              <a:spcBef>
                <a:spcPct val="0"/>
              </a:spcBef>
              <a:buClrTx/>
              <a:buSzTx/>
              <a:buFontTx/>
              <a:buNone/>
            </a:pPr>
            <a:r>
              <a:rPr lang="fr-FR" altLang="fr-FR" sz="1200" b="1">
                <a:latin typeface="Arial" charset="0"/>
                <a:cs typeface="Arial" charset="0"/>
              </a:rPr>
              <a:t>Objectifs généraux</a:t>
            </a:r>
            <a:r>
              <a:rPr lang="fr-FR" altLang="fr-FR" sz="1200">
                <a:latin typeface="Arial" charset="0"/>
                <a:cs typeface="Arial" charset="0"/>
              </a:rPr>
              <a:t> : tirés des </a:t>
            </a:r>
            <a:r>
              <a:rPr lang="fr-FR" altLang="fr-FR" sz="1200" b="1" i="1">
                <a:latin typeface="Arial" charset="0"/>
                <a:cs typeface="Arial" charset="0"/>
              </a:rPr>
              <a:t>Connaissances / Capacités/ Attitudes du programme</a:t>
            </a:r>
            <a:endParaRPr lang="fr-FR" altLang="fr-FR" sz="1200">
              <a:latin typeface="Arial" charset="0"/>
              <a:cs typeface="Arial" charset="0"/>
            </a:endParaRPr>
          </a:p>
          <a:p>
            <a:pPr>
              <a:spcBef>
                <a:spcPct val="0"/>
              </a:spcBef>
              <a:buClrTx/>
              <a:buSzTx/>
              <a:buFontTx/>
              <a:buNone/>
            </a:pPr>
            <a:r>
              <a:rPr lang="fr-FR" altLang="fr-FR" sz="1200" u="sng">
                <a:latin typeface="Arial" charset="0"/>
                <a:cs typeface="Arial" charset="0"/>
              </a:rPr>
              <a:t>Capacités </a:t>
            </a:r>
            <a:endParaRPr lang="fr-FR" altLang="fr-FR" sz="1200">
              <a:latin typeface="Arial" charset="0"/>
              <a:cs typeface="Arial" charset="0"/>
            </a:endParaRPr>
          </a:p>
          <a:p>
            <a:pPr>
              <a:spcBef>
                <a:spcPct val="0"/>
              </a:spcBef>
              <a:buClrTx/>
              <a:buSzTx/>
              <a:buFontTx/>
              <a:buNone/>
            </a:pPr>
            <a:r>
              <a:rPr lang="fr-FR" altLang="fr-FR" sz="1200">
                <a:latin typeface="Arial" charset="0"/>
                <a:cs typeface="Arial" charset="0"/>
              </a:rPr>
              <a:t>Analyser comment un personnage se construit à travers des mots, des attributs, des avatars. </a:t>
            </a:r>
          </a:p>
          <a:p>
            <a:pPr>
              <a:spcBef>
                <a:spcPct val="0"/>
              </a:spcBef>
              <a:buClrTx/>
              <a:buSzTx/>
              <a:buFontTx/>
              <a:buNone/>
            </a:pPr>
            <a:r>
              <a:rPr lang="fr-FR" altLang="fr-FR" sz="1200">
                <a:latin typeface="Arial" charset="0"/>
                <a:cs typeface="Arial" charset="0"/>
              </a:rPr>
              <a:t>Montrer comment un personnage évolue depuis son apparition dans l’œuvre jusqu’à la fin. </a:t>
            </a:r>
          </a:p>
          <a:p>
            <a:pPr>
              <a:spcBef>
                <a:spcPct val="0"/>
              </a:spcBef>
              <a:buClrTx/>
              <a:buSzTx/>
              <a:buFontTx/>
              <a:buNone/>
            </a:pPr>
            <a:r>
              <a:rPr lang="fr-FR" altLang="fr-FR" sz="1200">
                <a:latin typeface="Arial" charset="0"/>
                <a:cs typeface="Arial" charset="0"/>
              </a:rPr>
              <a:t>Rendre compte à l’oral et à l’écrit de ce qu’un personnage de fiction dit de la réalité. </a:t>
            </a:r>
          </a:p>
          <a:p>
            <a:pPr>
              <a:spcBef>
                <a:spcPct val="0"/>
              </a:spcBef>
              <a:buClrTx/>
              <a:buSzTx/>
              <a:buFontTx/>
              <a:buNone/>
            </a:pPr>
            <a:r>
              <a:rPr lang="fr-FR" altLang="fr-FR" sz="1200">
                <a:latin typeface="Arial" charset="0"/>
                <a:cs typeface="Arial" charset="0"/>
              </a:rPr>
              <a:t>Comprendre en quoi un personnage porte le projet de son auteur. </a:t>
            </a:r>
          </a:p>
          <a:p>
            <a:pPr>
              <a:spcBef>
                <a:spcPct val="0"/>
              </a:spcBef>
              <a:buClrTx/>
              <a:buSzTx/>
              <a:buFontTx/>
              <a:buNone/>
            </a:pPr>
            <a:r>
              <a:rPr lang="fr-FR" altLang="fr-FR" sz="1200" u="sng">
                <a:latin typeface="Arial" charset="0"/>
                <a:cs typeface="Arial" charset="0"/>
              </a:rPr>
              <a:t>Connaissances </a:t>
            </a:r>
            <a:endParaRPr lang="fr-FR" altLang="fr-FR" sz="1200">
              <a:latin typeface="Arial" charset="0"/>
              <a:cs typeface="Arial" charset="0"/>
            </a:endParaRPr>
          </a:p>
          <a:p>
            <a:pPr>
              <a:spcBef>
                <a:spcPct val="0"/>
              </a:spcBef>
              <a:buClrTx/>
              <a:buSzTx/>
              <a:buFontTx/>
              <a:buNone/>
            </a:pPr>
            <a:r>
              <a:rPr lang="fr-FR" altLang="fr-FR" sz="1200">
                <a:latin typeface="Arial" charset="0"/>
                <a:cs typeface="Arial" charset="0"/>
              </a:rPr>
              <a:t>Champ littéraire : </a:t>
            </a:r>
          </a:p>
          <a:p>
            <a:pPr>
              <a:spcBef>
                <a:spcPct val="0"/>
              </a:spcBef>
              <a:buClrTx/>
              <a:buSzTx/>
              <a:buFontTx/>
              <a:buNone/>
            </a:pPr>
            <a:r>
              <a:rPr lang="fr-FR" altLang="fr-FR" sz="1200">
                <a:latin typeface="Arial" charset="0"/>
                <a:cs typeface="Arial" charset="0"/>
              </a:rPr>
              <a:t>Notions de personnage de roman, de théâtre (réinvestissement des lectures du théâtre du XVII° siècle faites au collège). </a:t>
            </a:r>
          </a:p>
          <a:p>
            <a:pPr>
              <a:spcBef>
                <a:spcPct val="0"/>
              </a:spcBef>
              <a:buClrTx/>
              <a:buSzTx/>
              <a:buFontTx/>
              <a:buNone/>
            </a:pPr>
            <a:r>
              <a:rPr lang="fr-FR" altLang="fr-FR" sz="1200">
                <a:latin typeface="Arial" charset="0"/>
                <a:cs typeface="Arial" charset="0"/>
              </a:rPr>
              <a:t>Notions de héros et d’anti-héros. </a:t>
            </a:r>
          </a:p>
          <a:p>
            <a:pPr>
              <a:spcBef>
                <a:spcPct val="0"/>
              </a:spcBef>
              <a:buClrTx/>
              <a:buSzTx/>
              <a:buFontTx/>
              <a:buNone/>
            </a:pPr>
            <a:r>
              <a:rPr lang="fr-FR" altLang="fr-FR" sz="1200" u="sng">
                <a:latin typeface="Arial" charset="0"/>
                <a:cs typeface="Arial" charset="0"/>
              </a:rPr>
              <a:t>Champ linguistique : </a:t>
            </a:r>
            <a:endParaRPr lang="fr-FR" altLang="fr-FR" sz="1200">
              <a:latin typeface="Arial" charset="0"/>
              <a:cs typeface="Arial" charset="0"/>
            </a:endParaRPr>
          </a:p>
          <a:p>
            <a:pPr>
              <a:spcBef>
                <a:spcPct val="0"/>
              </a:spcBef>
              <a:buClrTx/>
              <a:buSzTx/>
              <a:buFontTx/>
              <a:buNone/>
            </a:pPr>
            <a:r>
              <a:rPr lang="fr-FR" altLang="fr-FR" sz="1200">
                <a:latin typeface="Arial" charset="0"/>
                <a:cs typeface="Arial" charset="0"/>
              </a:rPr>
              <a:t>Lexique du portrait physique et moral, de l’action. </a:t>
            </a:r>
          </a:p>
          <a:p>
            <a:pPr>
              <a:spcBef>
                <a:spcPct val="0"/>
              </a:spcBef>
              <a:buClrTx/>
              <a:buSzTx/>
              <a:buFontTx/>
              <a:buNone/>
            </a:pPr>
            <a:r>
              <a:rPr lang="fr-FR" altLang="fr-FR" sz="1200">
                <a:latin typeface="Arial" charset="0"/>
                <a:cs typeface="Arial" charset="0"/>
              </a:rPr>
              <a:t>Procédés de la désignation et de la caractérisation. </a:t>
            </a:r>
          </a:p>
          <a:p>
            <a:pPr>
              <a:spcBef>
                <a:spcPct val="0"/>
              </a:spcBef>
              <a:buClrTx/>
              <a:buSzTx/>
              <a:buFontTx/>
              <a:buNone/>
            </a:pPr>
            <a:r>
              <a:rPr lang="fr-FR" altLang="fr-FR" sz="1200">
                <a:latin typeface="Arial" charset="0"/>
                <a:cs typeface="Arial" charset="0"/>
              </a:rPr>
              <a:t>Énonciation dans le récit : discours rapportés. </a:t>
            </a:r>
          </a:p>
          <a:p>
            <a:pPr>
              <a:spcBef>
                <a:spcPct val="0"/>
              </a:spcBef>
              <a:buClrTx/>
              <a:buSzTx/>
              <a:buFontTx/>
              <a:buNone/>
            </a:pPr>
            <a:r>
              <a:rPr lang="fr-FR" altLang="fr-FR" sz="1200">
                <a:latin typeface="Arial" charset="0"/>
                <a:cs typeface="Arial" charset="0"/>
              </a:rPr>
              <a:t>Dénotation, connotation. </a:t>
            </a:r>
          </a:p>
          <a:p>
            <a:pPr>
              <a:spcBef>
                <a:spcPct val="0"/>
              </a:spcBef>
              <a:buClrTx/>
              <a:buSzTx/>
              <a:buFontTx/>
              <a:buNone/>
            </a:pPr>
            <a:r>
              <a:rPr lang="fr-FR" altLang="fr-FR" sz="1200">
                <a:latin typeface="Arial" charset="0"/>
                <a:cs typeface="Arial" charset="0"/>
              </a:rPr>
              <a:t>Histoire des arts : </a:t>
            </a:r>
          </a:p>
          <a:p>
            <a:pPr>
              <a:spcBef>
                <a:spcPct val="0"/>
              </a:spcBef>
              <a:buClrTx/>
              <a:buSzTx/>
              <a:buFontTx/>
              <a:buNone/>
            </a:pPr>
            <a:r>
              <a:rPr lang="fr-FR" altLang="fr-FR" sz="1200">
                <a:latin typeface="Arial" charset="0"/>
                <a:cs typeface="Arial" charset="0"/>
              </a:rPr>
              <a:t>Domaines artistiques : « arts du langage », « arts du spectacle vivant », </a:t>
            </a:r>
          </a:p>
          <a:p>
            <a:pPr>
              <a:spcBef>
                <a:spcPct val="0"/>
              </a:spcBef>
              <a:buClrTx/>
              <a:buSzTx/>
              <a:buFontTx/>
              <a:buNone/>
            </a:pPr>
            <a:r>
              <a:rPr lang="fr-FR" altLang="fr-FR" sz="1200">
                <a:latin typeface="Arial" charset="0"/>
                <a:cs typeface="Arial" charset="0"/>
              </a:rPr>
              <a:t>« arts du visuel ». </a:t>
            </a:r>
          </a:p>
          <a:p>
            <a:pPr>
              <a:spcBef>
                <a:spcPct val="0"/>
              </a:spcBef>
              <a:buClrTx/>
              <a:buSzTx/>
              <a:buFontTx/>
              <a:buNone/>
            </a:pPr>
            <a:r>
              <a:rPr lang="fr-FR" altLang="fr-FR" sz="1200" u="sng">
                <a:latin typeface="Arial" charset="0"/>
                <a:cs typeface="Arial" charset="0"/>
              </a:rPr>
              <a:t>Attitudes </a:t>
            </a:r>
            <a:endParaRPr lang="fr-FR" altLang="fr-FR" sz="1200">
              <a:latin typeface="Arial" charset="0"/>
              <a:cs typeface="Arial" charset="0"/>
            </a:endParaRPr>
          </a:p>
          <a:p>
            <a:pPr>
              <a:spcBef>
                <a:spcPct val="0"/>
              </a:spcBef>
              <a:buClrTx/>
              <a:buSzTx/>
              <a:buFontTx/>
              <a:buNone/>
            </a:pPr>
            <a:r>
              <a:rPr lang="fr-FR" altLang="fr-FR" sz="1200">
                <a:latin typeface="Arial" charset="0"/>
                <a:cs typeface="Arial" charset="0"/>
              </a:rPr>
              <a:t>Être curieux de connaître d’autres personnages, d’autres expériences, d’autres lieux, d’autres époques, à travers des œuvres de fiction. </a:t>
            </a:r>
          </a:p>
          <a:p>
            <a:pPr>
              <a:spcBef>
                <a:spcPct val="0"/>
              </a:spcBef>
              <a:buClrTx/>
              <a:buSzTx/>
              <a:buFontTx/>
              <a:buNone/>
            </a:pPr>
            <a:r>
              <a:rPr lang="fr-FR" altLang="fr-FR" sz="1200">
                <a:latin typeface="Arial" charset="0"/>
                <a:cs typeface="Arial" charset="0"/>
              </a:rPr>
              <a:t>Se laisser interroger par les valeurs incarnées dans un personnage. </a:t>
            </a:r>
          </a:p>
          <a:p>
            <a:pPr>
              <a:spcBef>
                <a:spcPct val="0"/>
              </a:spcBef>
              <a:buClrTx/>
              <a:buSzTx/>
              <a:buFontTx/>
              <a:buNone/>
            </a:pPr>
            <a:r>
              <a:rPr lang="fr-FR" altLang="fr-FR" sz="1200">
                <a:latin typeface="Arial" charset="0"/>
                <a:cs typeface="Arial" charset="0"/>
              </a:rPr>
              <a:t>Histoire des arts : </a:t>
            </a:r>
          </a:p>
          <a:p>
            <a:pPr>
              <a:spcBef>
                <a:spcPct val="0"/>
              </a:spcBef>
              <a:buClrTx/>
              <a:buSzTx/>
              <a:buFontTx/>
              <a:buNone/>
            </a:pPr>
            <a:r>
              <a:rPr lang="fr-FR" altLang="fr-FR" sz="1200" u="sng">
                <a:latin typeface="Arial" charset="0"/>
                <a:cs typeface="Arial" charset="0"/>
              </a:rPr>
              <a:t>Domaines artistiques</a:t>
            </a:r>
            <a:r>
              <a:rPr lang="fr-FR" altLang="fr-FR" sz="1200">
                <a:latin typeface="Arial" charset="0"/>
                <a:cs typeface="Arial" charset="0"/>
              </a:rPr>
              <a:t> : « arts du langage », « arts du spectacle vivant », </a:t>
            </a:r>
          </a:p>
          <a:p>
            <a:pPr>
              <a:spcBef>
                <a:spcPct val="0"/>
              </a:spcBef>
              <a:buClrTx/>
              <a:buSzTx/>
              <a:buFontTx/>
              <a:buNone/>
            </a:pPr>
            <a:r>
              <a:rPr lang="fr-FR" altLang="fr-FR" sz="1200">
                <a:latin typeface="Arial" charset="0"/>
                <a:cs typeface="Arial" charset="0"/>
              </a:rPr>
              <a:t>« arts du visuel ». </a:t>
            </a:r>
          </a:p>
          <a:p>
            <a:pPr algn="just" eaLnBrk="1" hangingPunct="1">
              <a:spcBef>
                <a:spcPct val="0"/>
              </a:spcBef>
              <a:buClrTx/>
              <a:buSzTx/>
              <a:buFontTx/>
              <a:buNone/>
            </a:pPr>
            <a:endParaRPr lang="fr-FR" altLang="fr-FR" sz="1200">
              <a:latin typeface="Arial" charset="0"/>
              <a:cs typeface="Arial" charset="0"/>
            </a:endParaRPr>
          </a:p>
          <a:p>
            <a:pPr algn="just" eaLnBrk="1" hangingPunct="1">
              <a:spcBef>
                <a:spcPct val="0"/>
              </a:spcBef>
              <a:buClrTx/>
              <a:buSzTx/>
              <a:buFontTx/>
              <a:buNone/>
            </a:pPr>
            <a:r>
              <a:rPr lang="fr-FR" altLang="fr-FR" sz="1200">
                <a:latin typeface="Arial" charset="0"/>
                <a:cs typeface="Arial" charset="0"/>
              </a:rPr>
              <a:t> </a:t>
            </a:r>
          </a:p>
          <a:p>
            <a:pPr algn="just" eaLnBrk="1" hangingPunct="1">
              <a:spcBef>
                <a:spcPct val="0"/>
              </a:spcBef>
              <a:buClrTx/>
              <a:buSzTx/>
              <a:buFontTx/>
              <a:buNone/>
            </a:pPr>
            <a:endParaRPr lang="fr-FR" altLang="fr-FR" sz="800">
              <a:latin typeface="Arial" charset="0"/>
              <a:cs typeface="Arial" charset="0"/>
            </a:endParaRPr>
          </a:p>
          <a:p>
            <a:pPr eaLnBrk="1" hangingPunct="1">
              <a:spcBef>
                <a:spcPct val="0"/>
              </a:spcBef>
              <a:buClrTx/>
              <a:buSzTx/>
              <a:buFontTx/>
              <a:buNone/>
            </a:pPr>
            <a:endParaRPr lang="fr-FR" altLang="fr-FR" sz="8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337">
                                            <p:txEl>
                                              <p:pRg st="2" end="2"/>
                                            </p:txEl>
                                          </p:spTgt>
                                        </p:tgtEl>
                                        <p:attrNameLst>
                                          <p:attrName>style.visibility</p:attrName>
                                        </p:attrNameLst>
                                      </p:cBhvr>
                                      <p:to>
                                        <p:strVal val="visible"/>
                                      </p:to>
                                    </p:set>
                                    <p:animEffect transition="in" filter="wipe(left)">
                                      <p:cBhvr>
                                        <p:cTn id="7" dur="700"/>
                                        <p:tgtEl>
                                          <p:spTgt spid="1433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337">
                                            <p:txEl>
                                              <p:pRg st="3" end="3"/>
                                            </p:txEl>
                                          </p:spTgt>
                                        </p:tgtEl>
                                        <p:attrNameLst>
                                          <p:attrName>style.visibility</p:attrName>
                                        </p:attrNameLst>
                                      </p:cBhvr>
                                      <p:to>
                                        <p:strVal val="visible"/>
                                      </p:to>
                                    </p:set>
                                    <p:animEffect transition="in" filter="wipe(left)">
                                      <p:cBhvr>
                                        <p:cTn id="12" dur="700"/>
                                        <p:tgtEl>
                                          <p:spTgt spid="1433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37">
                                            <p:txEl>
                                              <p:pRg st="5" end="5"/>
                                            </p:txEl>
                                          </p:spTgt>
                                        </p:tgtEl>
                                        <p:attrNameLst>
                                          <p:attrName>style.visibility</p:attrName>
                                        </p:attrNameLst>
                                      </p:cBhvr>
                                      <p:to>
                                        <p:strVal val="visible"/>
                                      </p:to>
                                    </p:set>
                                    <p:animEffect transition="in" filter="wipe(left)">
                                      <p:cBhvr>
                                        <p:cTn id="17" dur="700"/>
                                        <p:tgtEl>
                                          <p:spTgt spid="1433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337">
                                            <p:txEl>
                                              <p:pRg st="6" end="6"/>
                                            </p:txEl>
                                          </p:spTgt>
                                        </p:tgtEl>
                                        <p:attrNameLst>
                                          <p:attrName>style.visibility</p:attrName>
                                        </p:attrNameLst>
                                      </p:cBhvr>
                                      <p:to>
                                        <p:strVal val="visible"/>
                                      </p:to>
                                    </p:set>
                                    <p:animEffect transition="in" filter="wipe(left)">
                                      <p:cBhvr>
                                        <p:cTn id="22" dur="700"/>
                                        <p:tgtEl>
                                          <p:spTgt spid="1433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337">
                                            <p:txEl>
                                              <p:pRg st="7" end="7"/>
                                            </p:txEl>
                                          </p:spTgt>
                                        </p:tgtEl>
                                        <p:attrNameLst>
                                          <p:attrName>style.visibility</p:attrName>
                                        </p:attrNameLst>
                                      </p:cBhvr>
                                      <p:to>
                                        <p:strVal val="visible"/>
                                      </p:to>
                                    </p:set>
                                    <p:animEffect transition="in" filter="wipe(left)">
                                      <p:cBhvr>
                                        <p:cTn id="27" dur="700"/>
                                        <p:tgtEl>
                                          <p:spTgt spid="14337">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337">
                                            <p:txEl>
                                              <p:pRg st="9" end="9"/>
                                            </p:txEl>
                                          </p:spTgt>
                                        </p:tgtEl>
                                        <p:attrNameLst>
                                          <p:attrName>style.visibility</p:attrName>
                                        </p:attrNameLst>
                                      </p:cBhvr>
                                      <p:to>
                                        <p:strVal val="visible"/>
                                      </p:to>
                                    </p:set>
                                    <p:animEffect transition="in" filter="wipe(left)">
                                      <p:cBhvr>
                                        <p:cTn id="32" dur="700"/>
                                        <p:tgtEl>
                                          <p:spTgt spid="14337">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4337">
                                            <p:txEl>
                                              <p:pRg st="10" end="10"/>
                                            </p:txEl>
                                          </p:spTgt>
                                        </p:tgtEl>
                                        <p:attrNameLst>
                                          <p:attrName>style.visibility</p:attrName>
                                        </p:attrNameLst>
                                      </p:cBhvr>
                                      <p:to>
                                        <p:strVal val="visible"/>
                                      </p:to>
                                    </p:set>
                                    <p:animEffect transition="in" filter="wipe(left)">
                                      <p:cBhvr>
                                        <p:cTn id="37" dur="700"/>
                                        <p:tgtEl>
                                          <p:spTgt spid="14337">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337">
                                            <p:txEl>
                                              <p:pRg st="11" end="11"/>
                                            </p:txEl>
                                          </p:spTgt>
                                        </p:tgtEl>
                                        <p:attrNameLst>
                                          <p:attrName>style.visibility</p:attrName>
                                        </p:attrNameLst>
                                      </p:cBhvr>
                                      <p:to>
                                        <p:strVal val="visible"/>
                                      </p:to>
                                    </p:set>
                                    <p:animEffect transition="in" filter="wipe(left)">
                                      <p:cBhvr>
                                        <p:cTn id="42" dur="700"/>
                                        <p:tgtEl>
                                          <p:spTgt spid="14337">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4337">
                                            <p:txEl>
                                              <p:pRg st="12" end="12"/>
                                            </p:txEl>
                                          </p:spTgt>
                                        </p:tgtEl>
                                        <p:attrNameLst>
                                          <p:attrName>style.visibility</p:attrName>
                                        </p:attrNameLst>
                                      </p:cBhvr>
                                      <p:to>
                                        <p:strVal val="visible"/>
                                      </p:to>
                                    </p:set>
                                    <p:animEffect transition="in" filter="wipe(left)">
                                      <p:cBhvr>
                                        <p:cTn id="47" dur="700"/>
                                        <p:tgtEl>
                                          <p:spTgt spid="14337">
                                            <p:txEl>
                                              <p:pRg st="12" end="1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4337">
                                            <p:txEl>
                                              <p:pRg st="13" end="13"/>
                                            </p:txEl>
                                          </p:spTgt>
                                        </p:tgtEl>
                                        <p:attrNameLst>
                                          <p:attrName>style.visibility</p:attrName>
                                        </p:attrNameLst>
                                      </p:cBhvr>
                                      <p:to>
                                        <p:strVal val="visible"/>
                                      </p:to>
                                    </p:set>
                                    <p:animEffect transition="in" filter="wipe(left)">
                                      <p:cBhvr>
                                        <p:cTn id="52" dur="700"/>
                                        <p:tgtEl>
                                          <p:spTgt spid="14337">
                                            <p:txEl>
                                              <p:pRg st="13" end="1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4337">
                                            <p:txEl>
                                              <p:pRg st="14" end="14"/>
                                            </p:txEl>
                                          </p:spTgt>
                                        </p:tgtEl>
                                        <p:attrNameLst>
                                          <p:attrName>style.visibility</p:attrName>
                                        </p:attrNameLst>
                                      </p:cBhvr>
                                      <p:to>
                                        <p:strVal val="visible"/>
                                      </p:to>
                                    </p:set>
                                    <p:animEffect transition="in" filter="wipe(left)">
                                      <p:cBhvr>
                                        <p:cTn id="57" dur="700"/>
                                        <p:tgtEl>
                                          <p:spTgt spid="14337">
                                            <p:txEl>
                                              <p:pRg st="14" end="14"/>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4337">
                                            <p:txEl>
                                              <p:pRg st="15" end="15"/>
                                            </p:txEl>
                                          </p:spTgt>
                                        </p:tgtEl>
                                        <p:attrNameLst>
                                          <p:attrName>style.visibility</p:attrName>
                                        </p:attrNameLst>
                                      </p:cBhvr>
                                      <p:to>
                                        <p:strVal val="visible"/>
                                      </p:to>
                                    </p:set>
                                    <p:animEffect transition="in" filter="wipe(left)">
                                      <p:cBhvr>
                                        <p:cTn id="62" dur="700"/>
                                        <p:tgtEl>
                                          <p:spTgt spid="14337">
                                            <p:txEl>
                                              <p:pRg st="15" end="1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4337">
                                            <p:txEl>
                                              <p:pRg st="16" end="16"/>
                                            </p:txEl>
                                          </p:spTgt>
                                        </p:tgtEl>
                                        <p:attrNameLst>
                                          <p:attrName>style.visibility</p:attrName>
                                        </p:attrNameLst>
                                      </p:cBhvr>
                                      <p:to>
                                        <p:strVal val="visible"/>
                                      </p:to>
                                    </p:set>
                                    <p:animEffect transition="in" filter="wipe(left)">
                                      <p:cBhvr>
                                        <p:cTn id="67" dur="700"/>
                                        <p:tgtEl>
                                          <p:spTgt spid="14337">
                                            <p:txEl>
                                              <p:pRg st="16" end="1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4337">
                                            <p:txEl>
                                              <p:pRg st="17" end="17"/>
                                            </p:txEl>
                                          </p:spTgt>
                                        </p:tgtEl>
                                        <p:attrNameLst>
                                          <p:attrName>style.visibility</p:attrName>
                                        </p:attrNameLst>
                                      </p:cBhvr>
                                      <p:to>
                                        <p:strVal val="visible"/>
                                      </p:to>
                                    </p:set>
                                    <p:animEffect transition="in" filter="wipe(left)">
                                      <p:cBhvr>
                                        <p:cTn id="72" dur="700"/>
                                        <p:tgtEl>
                                          <p:spTgt spid="14337">
                                            <p:txEl>
                                              <p:pRg st="17" end="17"/>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4337">
                                            <p:txEl>
                                              <p:pRg st="18" end="18"/>
                                            </p:txEl>
                                          </p:spTgt>
                                        </p:tgtEl>
                                        <p:attrNameLst>
                                          <p:attrName>style.visibility</p:attrName>
                                        </p:attrNameLst>
                                      </p:cBhvr>
                                      <p:to>
                                        <p:strVal val="visible"/>
                                      </p:to>
                                    </p:set>
                                    <p:animEffect transition="in" filter="wipe(left)">
                                      <p:cBhvr>
                                        <p:cTn id="77" dur="700"/>
                                        <p:tgtEl>
                                          <p:spTgt spid="14337">
                                            <p:txEl>
                                              <p:pRg st="18" end="18"/>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4337">
                                            <p:txEl>
                                              <p:pRg st="19" end="19"/>
                                            </p:txEl>
                                          </p:spTgt>
                                        </p:tgtEl>
                                        <p:attrNameLst>
                                          <p:attrName>style.visibility</p:attrName>
                                        </p:attrNameLst>
                                      </p:cBhvr>
                                      <p:to>
                                        <p:strVal val="visible"/>
                                      </p:to>
                                    </p:set>
                                    <p:animEffect transition="in" filter="wipe(left)">
                                      <p:cBhvr>
                                        <p:cTn id="82" dur="700"/>
                                        <p:tgtEl>
                                          <p:spTgt spid="14337">
                                            <p:txEl>
                                              <p:pRg st="19" end="19"/>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4337">
                                            <p:txEl>
                                              <p:pRg st="20" end="20"/>
                                            </p:txEl>
                                          </p:spTgt>
                                        </p:tgtEl>
                                        <p:attrNameLst>
                                          <p:attrName>style.visibility</p:attrName>
                                        </p:attrNameLst>
                                      </p:cBhvr>
                                      <p:to>
                                        <p:strVal val="visible"/>
                                      </p:to>
                                    </p:set>
                                    <p:animEffect transition="in" filter="wipe(left)">
                                      <p:cBhvr>
                                        <p:cTn id="87" dur="700"/>
                                        <p:tgtEl>
                                          <p:spTgt spid="14337">
                                            <p:txEl>
                                              <p:pRg st="20" end="20"/>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4337">
                                            <p:txEl>
                                              <p:pRg st="21" end="21"/>
                                            </p:txEl>
                                          </p:spTgt>
                                        </p:tgtEl>
                                        <p:attrNameLst>
                                          <p:attrName>style.visibility</p:attrName>
                                        </p:attrNameLst>
                                      </p:cBhvr>
                                      <p:to>
                                        <p:strVal val="visible"/>
                                      </p:to>
                                    </p:set>
                                    <p:animEffect transition="in" filter="wipe(left)">
                                      <p:cBhvr>
                                        <p:cTn id="92" dur="700"/>
                                        <p:tgtEl>
                                          <p:spTgt spid="14337">
                                            <p:txEl>
                                              <p:pRg st="21" end="21"/>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4337">
                                            <p:txEl>
                                              <p:pRg st="22" end="22"/>
                                            </p:txEl>
                                          </p:spTgt>
                                        </p:tgtEl>
                                        <p:attrNameLst>
                                          <p:attrName>style.visibility</p:attrName>
                                        </p:attrNameLst>
                                      </p:cBhvr>
                                      <p:to>
                                        <p:strVal val="visible"/>
                                      </p:to>
                                    </p:set>
                                    <p:animEffect transition="in" filter="wipe(left)">
                                      <p:cBhvr>
                                        <p:cTn id="97" dur="700"/>
                                        <p:tgtEl>
                                          <p:spTgt spid="14337">
                                            <p:txEl>
                                              <p:pRg st="22" end="22"/>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4337">
                                            <p:txEl>
                                              <p:pRg st="23" end="23"/>
                                            </p:txEl>
                                          </p:spTgt>
                                        </p:tgtEl>
                                        <p:attrNameLst>
                                          <p:attrName>style.visibility</p:attrName>
                                        </p:attrNameLst>
                                      </p:cBhvr>
                                      <p:to>
                                        <p:strVal val="visible"/>
                                      </p:to>
                                    </p:set>
                                    <p:animEffect transition="in" filter="wipe(left)">
                                      <p:cBhvr>
                                        <p:cTn id="102" dur="700"/>
                                        <p:tgtEl>
                                          <p:spTgt spid="14337">
                                            <p:txEl>
                                              <p:pRg st="23" end="23"/>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4337">
                                            <p:txEl>
                                              <p:pRg st="24" end="24"/>
                                            </p:txEl>
                                          </p:spTgt>
                                        </p:tgtEl>
                                        <p:attrNameLst>
                                          <p:attrName>style.visibility</p:attrName>
                                        </p:attrNameLst>
                                      </p:cBhvr>
                                      <p:to>
                                        <p:strVal val="visible"/>
                                      </p:to>
                                    </p:set>
                                    <p:animEffect transition="in" filter="wipe(left)">
                                      <p:cBhvr>
                                        <p:cTn id="107" dur="700"/>
                                        <p:tgtEl>
                                          <p:spTgt spid="14337">
                                            <p:txEl>
                                              <p:pRg st="24" end="24"/>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4337">
                                            <p:txEl>
                                              <p:pRg st="25" end="25"/>
                                            </p:txEl>
                                          </p:spTgt>
                                        </p:tgtEl>
                                        <p:attrNameLst>
                                          <p:attrName>style.visibility</p:attrName>
                                        </p:attrNameLst>
                                      </p:cBhvr>
                                      <p:to>
                                        <p:strVal val="visible"/>
                                      </p:to>
                                    </p:set>
                                    <p:animEffect transition="in" filter="wipe(left)">
                                      <p:cBhvr>
                                        <p:cTn id="112" dur="700"/>
                                        <p:tgtEl>
                                          <p:spTgt spid="14337">
                                            <p:txEl>
                                              <p:pRg st="25" end="25"/>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4337">
                                            <p:txEl>
                                              <p:pRg st="26" end="26"/>
                                            </p:txEl>
                                          </p:spTgt>
                                        </p:tgtEl>
                                        <p:attrNameLst>
                                          <p:attrName>style.visibility</p:attrName>
                                        </p:attrNameLst>
                                      </p:cBhvr>
                                      <p:to>
                                        <p:strVal val="visible"/>
                                      </p:to>
                                    </p:set>
                                    <p:animEffect transition="in" filter="wipe(left)">
                                      <p:cBhvr>
                                        <p:cTn id="117" dur="700"/>
                                        <p:tgtEl>
                                          <p:spTgt spid="14337">
                                            <p:txEl>
                                              <p:pRg st="26" end="26"/>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4337">
                                            <p:txEl>
                                              <p:pRg st="27" end="27"/>
                                            </p:txEl>
                                          </p:spTgt>
                                        </p:tgtEl>
                                        <p:attrNameLst>
                                          <p:attrName>style.visibility</p:attrName>
                                        </p:attrNameLst>
                                      </p:cBhvr>
                                      <p:to>
                                        <p:strVal val="visible"/>
                                      </p:to>
                                    </p:set>
                                    <p:animEffect transition="in" filter="wipe(left)">
                                      <p:cBhvr>
                                        <p:cTn id="122" dur="700"/>
                                        <p:tgtEl>
                                          <p:spTgt spid="14337">
                                            <p:txEl>
                                              <p:pRg st="27" end="27"/>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4337">
                                            <p:txEl>
                                              <p:pRg st="28" end="28"/>
                                            </p:txEl>
                                          </p:spTgt>
                                        </p:tgtEl>
                                        <p:attrNameLst>
                                          <p:attrName>style.visibility</p:attrName>
                                        </p:attrNameLst>
                                      </p:cBhvr>
                                      <p:to>
                                        <p:strVal val="visible"/>
                                      </p:to>
                                    </p:set>
                                    <p:animEffect transition="in" filter="wipe(left)">
                                      <p:cBhvr>
                                        <p:cTn id="127" dur="700"/>
                                        <p:tgtEl>
                                          <p:spTgt spid="14337">
                                            <p:txEl>
                                              <p:pRg st="28" end="28"/>
                                            </p:txEl>
                                          </p:spTgt>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14337">
                                            <p:txEl>
                                              <p:pRg st="29" end="29"/>
                                            </p:txEl>
                                          </p:spTgt>
                                        </p:tgtEl>
                                        <p:attrNameLst>
                                          <p:attrName>style.visibility</p:attrName>
                                        </p:attrNameLst>
                                      </p:cBhvr>
                                      <p:to>
                                        <p:strVal val="visible"/>
                                      </p:to>
                                    </p:set>
                                    <p:animEffect transition="in" filter="wipe(left)">
                                      <p:cBhvr>
                                        <p:cTn id="132" dur="700"/>
                                        <p:tgtEl>
                                          <p:spTgt spid="14337">
                                            <p:txEl>
                                              <p:pRg st="29" end="29"/>
                                            </p:txEl>
                                          </p:spTgt>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14337">
                                            <p:txEl>
                                              <p:pRg st="30" end="30"/>
                                            </p:txEl>
                                          </p:spTgt>
                                        </p:tgtEl>
                                        <p:attrNameLst>
                                          <p:attrName>style.visibility</p:attrName>
                                        </p:attrNameLst>
                                      </p:cBhvr>
                                      <p:to>
                                        <p:strVal val="visible"/>
                                      </p:to>
                                    </p:set>
                                    <p:animEffect transition="in" filter="wipe(left)">
                                      <p:cBhvr>
                                        <p:cTn id="137" dur="700"/>
                                        <p:tgtEl>
                                          <p:spTgt spid="14337">
                                            <p:txEl>
                                              <p:pRg st="30" end="30"/>
                                            </p:txEl>
                                          </p:spTgt>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14337">
                                            <p:txEl>
                                              <p:pRg st="31" end="31"/>
                                            </p:txEl>
                                          </p:spTgt>
                                        </p:tgtEl>
                                        <p:attrNameLst>
                                          <p:attrName>style.visibility</p:attrName>
                                        </p:attrNameLst>
                                      </p:cBhvr>
                                      <p:to>
                                        <p:strVal val="visible"/>
                                      </p:to>
                                    </p:set>
                                    <p:animEffect transition="in" filter="wipe(left)">
                                      <p:cBhvr>
                                        <p:cTn id="142" dur="700"/>
                                        <p:tgtEl>
                                          <p:spTgt spid="14337">
                                            <p:txEl>
                                              <p:pRg st="31" end="31"/>
                                            </p:txEl>
                                          </p:spTgt>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14337">
                                            <p:txEl>
                                              <p:pRg st="32" end="32"/>
                                            </p:txEl>
                                          </p:spTgt>
                                        </p:tgtEl>
                                        <p:attrNameLst>
                                          <p:attrName>style.visibility</p:attrName>
                                        </p:attrNameLst>
                                      </p:cBhvr>
                                      <p:to>
                                        <p:strVal val="visible"/>
                                      </p:to>
                                    </p:set>
                                    <p:animEffect transition="in" filter="wipe(left)">
                                      <p:cBhvr>
                                        <p:cTn id="147" dur="700"/>
                                        <p:tgtEl>
                                          <p:spTgt spid="14337">
                                            <p:txEl>
                                              <p:pRg st="32" end="32"/>
                                            </p:txEl>
                                          </p:spTgt>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nodeType="clickEffect">
                                  <p:stCondLst>
                                    <p:cond delay="0"/>
                                  </p:stCondLst>
                                  <p:childTnLst>
                                    <p:set>
                                      <p:cBhvr>
                                        <p:cTn id="151" dur="1" fill="hold">
                                          <p:stCondLst>
                                            <p:cond delay="0"/>
                                          </p:stCondLst>
                                        </p:cTn>
                                        <p:tgtEl>
                                          <p:spTgt spid="14337">
                                            <p:txEl>
                                              <p:pRg st="34" end="34"/>
                                            </p:txEl>
                                          </p:spTgt>
                                        </p:tgtEl>
                                        <p:attrNameLst>
                                          <p:attrName>style.visibility</p:attrName>
                                        </p:attrNameLst>
                                      </p:cBhvr>
                                      <p:to>
                                        <p:strVal val="visible"/>
                                      </p:to>
                                    </p:set>
                                    <p:animEffect transition="in" filter="wipe(left)">
                                      <p:cBhvr>
                                        <p:cTn id="152" dur="700"/>
                                        <p:tgtEl>
                                          <p:spTgt spid="14337">
                                            <p:txEl>
                                              <p:pRg st="34" end="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oneTexte 1"/>
          <p:cNvSpPr txBox="1">
            <a:spLocks noChangeArrowheads="1"/>
          </p:cNvSpPr>
          <p:nvPr/>
        </p:nvSpPr>
        <p:spPr bwMode="auto">
          <a:xfrm>
            <a:off x="179388" y="333375"/>
            <a:ext cx="8785225" cy="618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200" b="1">
                <a:latin typeface="Arial" charset="0"/>
              </a:rPr>
              <a:t>2/</a:t>
            </a:r>
            <a:r>
              <a:rPr lang="fr-FR" altLang="fr-FR" sz="1200" b="1" u="sng">
                <a:latin typeface="Arial" charset="0"/>
              </a:rPr>
              <a:t> Paroles par procuration : </a:t>
            </a:r>
            <a:endParaRPr lang="fr-FR" altLang="fr-FR" sz="1200">
              <a:latin typeface="Arial" charset="0"/>
            </a:endParaRPr>
          </a:p>
          <a:p>
            <a:pPr eaLnBrk="1" hangingPunct="1">
              <a:spcBef>
                <a:spcPct val="0"/>
              </a:spcBef>
              <a:buClrTx/>
              <a:buSzTx/>
              <a:buFontTx/>
              <a:buNone/>
            </a:pPr>
            <a:r>
              <a:rPr lang="fr-FR" altLang="fr-FR" sz="1200" i="1" u="sng">
                <a:latin typeface="Arial" charset="0"/>
              </a:rPr>
              <a:t>-</a:t>
            </a:r>
            <a:r>
              <a:rPr lang="fr-FR" altLang="fr-FR" sz="1200" b="1" i="1" u="sng">
                <a:latin typeface="Arial" charset="0"/>
              </a:rPr>
              <a:t> Lettres et Billets</a:t>
            </a:r>
            <a:r>
              <a:rPr lang="fr-FR" altLang="fr-FR" sz="1200">
                <a:latin typeface="Arial" charset="0"/>
              </a:rPr>
              <a:t> :</a:t>
            </a:r>
          </a:p>
          <a:p>
            <a:pPr eaLnBrk="1" hangingPunct="1">
              <a:spcBef>
                <a:spcPct val="0"/>
              </a:spcBef>
              <a:buClrTx/>
              <a:buSzTx/>
              <a:buFontTx/>
              <a:buNone/>
            </a:pPr>
            <a:r>
              <a:rPr lang="fr-FR" altLang="fr-FR" sz="1200" b="1">
                <a:latin typeface="Arial" charset="0"/>
              </a:rPr>
              <a:t>Analyse du rôle de la parole par procuration dans le nœud et le dénouement de l’intrigue amoureuse</a:t>
            </a:r>
            <a:r>
              <a:rPr lang="fr-FR" altLang="fr-FR" sz="1200">
                <a:latin typeface="Arial" charset="0"/>
              </a:rPr>
              <a:t>. : Que nous apprennent les lettres au sujet des personnages ? Font-elles avancer l’action ? Si oui, comment ?</a:t>
            </a:r>
          </a:p>
          <a:p>
            <a:pPr eaLnBrk="1" hangingPunct="1">
              <a:spcBef>
                <a:spcPct val="0"/>
              </a:spcBef>
              <a:buClrTx/>
              <a:buSzTx/>
              <a:buFontTx/>
              <a:buNone/>
            </a:pPr>
            <a:r>
              <a:rPr lang="fr-FR" altLang="fr-FR" sz="1200">
                <a:latin typeface="Arial" charset="0"/>
              </a:rPr>
              <a:t>Comment la </a:t>
            </a:r>
            <a:r>
              <a:rPr lang="fr-FR" altLang="fr-FR" sz="1200" b="1">
                <a:latin typeface="Arial" charset="0"/>
              </a:rPr>
              <a:t>lecture à voix haute</a:t>
            </a:r>
            <a:r>
              <a:rPr lang="fr-FR" altLang="fr-FR" sz="1200">
                <a:latin typeface="Arial" charset="0"/>
              </a:rPr>
              <a:t> de certaines lettres permet la révélation d'une vérité ?</a:t>
            </a:r>
            <a:br>
              <a:rPr lang="fr-FR" altLang="fr-FR" sz="1200">
                <a:latin typeface="Arial" charset="0"/>
              </a:rPr>
            </a:br>
            <a:endParaRPr lang="fr-FR" altLang="fr-FR" sz="1200">
              <a:latin typeface="Arial" charset="0"/>
            </a:endParaRPr>
          </a:p>
          <a:p>
            <a:pPr eaLnBrk="1" hangingPunct="1">
              <a:spcBef>
                <a:spcPct val="0"/>
              </a:spcBef>
              <a:buClrTx/>
              <a:buSzTx/>
              <a:buFontTx/>
              <a:buNone/>
            </a:pPr>
            <a:r>
              <a:rPr lang="fr-FR" altLang="fr-FR" sz="1200">
                <a:latin typeface="Arial" charset="0"/>
              </a:rPr>
              <a:t> </a:t>
            </a:r>
            <a:r>
              <a:rPr lang="fr-FR" altLang="fr-FR" sz="1200" b="1" i="1">
                <a:latin typeface="Arial" charset="0"/>
              </a:rPr>
              <a:t>Textes supports : </a:t>
            </a:r>
            <a:endParaRPr lang="fr-FR" altLang="fr-FR" sz="1200">
              <a:latin typeface="Arial" charset="0"/>
            </a:endParaRPr>
          </a:p>
          <a:p>
            <a:pPr eaLnBrk="1" hangingPunct="1">
              <a:spcBef>
                <a:spcPct val="0"/>
              </a:spcBef>
              <a:buClrTx/>
              <a:buSzTx/>
              <a:buFontTx/>
              <a:buNone/>
            </a:pPr>
            <a:r>
              <a:rPr lang="fr-FR" altLang="fr-FR" sz="1200">
                <a:latin typeface="Arial" charset="0"/>
              </a:rPr>
              <a:t> </a:t>
            </a:r>
          </a:p>
          <a:p>
            <a:pPr eaLnBrk="1" hangingPunct="1">
              <a:spcBef>
                <a:spcPct val="0"/>
              </a:spcBef>
              <a:buClrTx/>
              <a:buSzTx/>
              <a:buFontTx/>
              <a:buNone/>
            </a:pPr>
            <a:r>
              <a:rPr lang="fr-FR" altLang="fr-FR" sz="1200" b="1">
                <a:latin typeface="Arial" charset="0"/>
              </a:rPr>
              <a:t>Acte II Scènes</a:t>
            </a:r>
            <a:r>
              <a:rPr lang="fr-FR" altLang="fr-FR" sz="1200">
                <a:latin typeface="Arial" charset="0"/>
              </a:rPr>
              <a:t> 1,</a:t>
            </a:r>
            <a:r>
              <a:rPr lang="fr-FR" altLang="fr-FR" sz="1200" b="1">
                <a:latin typeface="Arial" charset="0"/>
              </a:rPr>
              <a:t> 3</a:t>
            </a:r>
            <a:r>
              <a:rPr lang="fr-FR" altLang="fr-FR" sz="1200">
                <a:latin typeface="Arial" charset="0"/>
              </a:rPr>
              <a:t>, 10</a:t>
            </a:r>
          </a:p>
          <a:p>
            <a:pPr eaLnBrk="1" hangingPunct="1">
              <a:spcBef>
                <a:spcPct val="0"/>
              </a:spcBef>
              <a:buClrTx/>
              <a:buSzTx/>
              <a:buFontTx/>
              <a:buNone/>
            </a:pPr>
            <a:r>
              <a:rPr lang="fr-FR" altLang="fr-FR" sz="1200" b="1">
                <a:latin typeface="Arial" charset="0"/>
              </a:rPr>
              <a:t>Acte III scène 1 , </a:t>
            </a:r>
            <a:r>
              <a:rPr lang="fr-FR" altLang="fr-FR" sz="1200">
                <a:latin typeface="Arial" charset="0"/>
              </a:rPr>
              <a:t>4</a:t>
            </a:r>
            <a:r>
              <a:rPr lang="fr-FR" altLang="fr-FR" sz="1200" b="1">
                <a:latin typeface="Arial" charset="0"/>
              </a:rPr>
              <a:t>, 11</a:t>
            </a:r>
            <a:r>
              <a:rPr lang="fr-FR" altLang="fr-FR" sz="1200">
                <a:latin typeface="Arial" charset="0"/>
              </a:rPr>
              <a:t> </a:t>
            </a:r>
          </a:p>
          <a:p>
            <a:pPr eaLnBrk="1" hangingPunct="1">
              <a:spcBef>
                <a:spcPct val="0"/>
              </a:spcBef>
              <a:buClrTx/>
              <a:buSzTx/>
              <a:buFontTx/>
              <a:buNone/>
            </a:pPr>
            <a:r>
              <a:rPr lang="fr-FR" altLang="fr-FR" sz="1200">
                <a:latin typeface="Arial" charset="0"/>
              </a:rPr>
              <a:t>Acte IV scène1, 4, 7 et  10</a:t>
            </a:r>
          </a:p>
          <a:p>
            <a:pPr eaLnBrk="1" hangingPunct="1">
              <a:spcBef>
                <a:spcPct val="0"/>
              </a:spcBef>
              <a:buClrTx/>
              <a:buSzTx/>
              <a:buFontTx/>
              <a:buNone/>
            </a:pPr>
            <a:r>
              <a:rPr lang="fr-FR" altLang="fr-FR" sz="1200" b="1">
                <a:latin typeface="Arial" charset="0"/>
              </a:rPr>
              <a:t>Acte V scène</a:t>
            </a:r>
            <a:r>
              <a:rPr lang="fr-FR" altLang="fr-FR" sz="1200">
                <a:latin typeface="Arial" charset="0"/>
              </a:rPr>
              <a:t> 2, </a:t>
            </a:r>
            <a:r>
              <a:rPr lang="fr-FR" altLang="fr-FR" sz="1200" b="1">
                <a:latin typeface="Arial" charset="0"/>
              </a:rPr>
              <a:t>5 </a:t>
            </a:r>
            <a:endParaRPr lang="fr-FR" altLang="fr-FR" sz="1200">
              <a:latin typeface="Arial" charset="0"/>
            </a:endParaRPr>
          </a:p>
          <a:p>
            <a:pPr eaLnBrk="1" hangingPunct="1">
              <a:spcBef>
                <a:spcPct val="0"/>
              </a:spcBef>
              <a:buClrTx/>
              <a:buSzTx/>
              <a:buFontTx/>
              <a:buNone/>
            </a:pPr>
            <a:r>
              <a:rPr lang="fr-FR" altLang="fr-FR" sz="1200">
                <a:latin typeface="Arial" charset="0"/>
              </a:rPr>
              <a:t> </a:t>
            </a:r>
            <a:r>
              <a:rPr lang="fr-FR" altLang="fr-FR" sz="1200" b="1">
                <a:latin typeface="Arial" charset="0"/>
              </a:rPr>
              <a:t> </a:t>
            </a:r>
            <a:endParaRPr lang="fr-FR" altLang="fr-FR" sz="1200">
              <a:latin typeface="Arial" charset="0"/>
            </a:endParaRPr>
          </a:p>
          <a:p>
            <a:pPr eaLnBrk="1" hangingPunct="1">
              <a:spcBef>
                <a:spcPct val="0"/>
              </a:spcBef>
              <a:buClrTx/>
              <a:buSzTx/>
              <a:buFontTx/>
              <a:buNone/>
            </a:pPr>
            <a:r>
              <a:rPr lang="fr-FR" altLang="fr-FR" sz="1200" b="1" u="sng">
                <a:latin typeface="Arial" charset="0"/>
              </a:rPr>
              <a:t>3/- Actes de parole directs et indirects (explicites ou implicites)</a:t>
            </a:r>
            <a:endParaRPr lang="fr-FR" altLang="fr-FR" sz="1200">
              <a:latin typeface="Arial" charset="0"/>
            </a:endParaRPr>
          </a:p>
          <a:p>
            <a:pPr eaLnBrk="1" hangingPunct="1">
              <a:spcBef>
                <a:spcPct val="0"/>
              </a:spcBef>
              <a:buClrTx/>
              <a:buSzTx/>
              <a:buFontTx/>
              <a:buNone/>
            </a:pPr>
            <a:r>
              <a:rPr lang="fr-FR" altLang="fr-FR" sz="1200" b="1">
                <a:latin typeface="Arial" charset="0"/>
              </a:rPr>
              <a:t> </a:t>
            </a:r>
            <a:endParaRPr lang="fr-FR" altLang="fr-FR" sz="1200">
              <a:latin typeface="Arial" charset="0"/>
            </a:endParaRPr>
          </a:p>
          <a:p>
            <a:pPr eaLnBrk="1" hangingPunct="1">
              <a:spcBef>
                <a:spcPct val="0"/>
              </a:spcBef>
              <a:buClrTx/>
              <a:buSzTx/>
              <a:buFontTx/>
              <a:buNone/>
            </a:pPr>
            <a:r>
              <a:rPr lang="fr-FR" altLang="fr-FR" sz="1200" i="1">
                <a:latin typeface="Arial" charset="0"/>
              </a:rPr>
              <a:t>Cyrano virtuose du langage est aussi un héros dont les sentiments sont si forts qu’il en devient incapable de parler</a:t>
            </a:r>
            <a:endParaRPr lang="fr-FR" altLang="fr-FR" sz="1200">
              <a:latin typeface="Arial" charset="0"/>
            </a:endParaRPr>
          </a:p>
          <a:p>
            <a:pPr eaLnBrk="1" hangingPunct="1">
              <a:spcBef>
                <a:spcPct val="0"/>
              </a:spcBef>
              <a:buClrTx/>
              <a:buSzTx/>
              <a:buFontTx/>
              <a:buNone/>
            </a:pPr>
            <a:r>
              <a:rPr lang="fr-FR" altLang="fr-FR" sz="1200" b="1">
                <a:latin typeface="Arial" charset="0"/>
              </a:rPr>
              <a:t>Repérer les paroles explicites et les types de phrases</a:t>
            </a:r>
            <a:r>
              <a:rPr lang="fr-FR" altLang="fr-FR" sz="1200">
                <a:latin typeface="Arial" charset="0"/>
              </a:rPr>
              <a:t> dans  Acte II scène 6 « Voilà. J’aime quelqu’un…….Baron Carbon de Castel-Jaloux »</a:t>
            </a:r>
          </a:p>
          <a:p>
            <a:pPr eaLnBrk="1" hangingPunct="1">
              <a:spcBef>
                <a:spcPct val="0"/>
              </a:spcBef>
              <a:buClrTx/>
              <a:buSzTx/>
              <a:buFontTx/>
              <a:buNone/>
            </a:pPr>
            <a:r>
              <a:rPr lang="fr-FR" altLang="fr-FR" sz="1200" b="1">
                <a:latin typeface="Arial" charset="0"/>
              </a:rPr>
              <a:t>Repérer les paroles implicites  qui sont sources de quiproquo</a:t>
            </a:r>
            <a:r>
              <a:rPr lang="fr-FR" altLang="fr-FR" sz="1200">
                <a:latin typeface="Arial" charset="0"/>
              </a:rPr>
              <a:t>. Comment les interprétez-vous ? Qu’en concluez-vous ?</a:t>
            </a:r>
          </a:p>
          <a:p>
            <a:pPr eaLnBrk="1" hangingPunct="1">
              <a:spcBef>
                <a:spcPct val="0"/>
              </a:spcBef>
              <a:buClrTx/>
              <a:buSzTx/>
              <a:buFontTx/>
              <a:buNone/>
            </a:pPr>
            <a:r>
              <a:rPr lang="fr-FR" altLang="fr-FR" sz="1200">
                <a:latin typeface="Arial" charset="0"/>
              </a:rPr>
              <a:t>Relever les différents « Ah ! » prononcer par Cyrano, identifier leur type et </a:t>
            </a:r>
            <a:r>
              <a:rPr lang="fr-FR" altLang="fr-FR" sz="1200" b="1">
                <a:latin typeface="Arial" charset="0"/>
              </a:rPr>
              <a:t>rédiger des didascalies</a:t>
            </a:r>
            <a:r>
              <a:rPr lang="fr-FR" altLang="fr-FR" sz="1200">
                <a:latin typeface="Arial" charset="0"/>
              </a:rPr>
              <a:t> pour chacun afin d’expliciter l’émotion ressentie par le héros.</a:t>
            </a:r>
          </a:p>
          <a:p>
            <a:pPr eaLnBrk="1" hangingPunct="1">
              <a:spcBef>
                <a:spcPct val="0"/>
              </a:spcBef>
              <a:buClrTx/>
              <a:buSzTx/>
              <a:buFontTx/>
              <a:buNone/>
            </a:pPr>
            <a:r>
              <a:rPr lang="fr-FR" altLang="fr-FR" sz="1200">
                <a:latin typeface="Arial" charset="0"/>
              </a:rPr>
              <a:t> </a:t>
            </a:r>
          </a:p>
          <a:p>
            <a:pPr eaLnBrk="1" hangingPunct="1">
              <a:spcBef>
                <a:spcPct val="0"/>
              </a:spcBef>
              <a:buClrTx/>
              <a:buSzTx/>
              <a:buFontTx/>
              <a:buNone/>
            </a:pPr>
            <a:r>
              <a:rPr lang="fr-FR" altLang="fr-FR" sz="1200">
                <a:latin typeface="Arial" charset="0"/>
              </a:rPr>
              <a:t>Même travail  Acte III scène II : </a:t>
            </a:r>
          </a:p>
          <a:p>
            <a:pPr eaLnBrk="1" hangingPunct="1">
              <a:spcBef>
                <a:spcPct val="0"/>
              </a:spcBef>
              <a:buClrTx/>
              <a:buSzTx/>
              <a:buFontTx/>
              <a:buNone/>
            </a:pPr>
            <a:r>
              <a:rPr lang="fr-FR" altLang="fr-FR" sz="1200">
                <a:latin typeface="Arial" charset="0"/>
              </a:rPr>
              <a:t>Repérer les paroles explicites et les types de phrases </a:t>
            </a:r>
          </a:p>
          <a:p>
            <a:pPr eaLnBrk="1" hangingPunct="1">
              <a:spcBef>
                <a:spcPct val="0"/>
              </a:spcBef>
              <a:buClrTx/>
              <a:buSzTx/>
              <a:buFontTx/>
              <a:buNone/>
            </a:pPr>
            <a:r>
              <a:rPr lang="fr-FR" altLang="fr-FR" sz="1200">
                <a:latin typeface="Arial" charset="0"/>
              </a:rPr>
              <a:t>Repérer les paroles implicites : Comment les interprétez-vous ? Qu’en concluez-vous ? Qui mène le jeu dans cette scène ?</a:t>
            </a:r>
          </a:p>
          <a:p>
            <a:pPr eaLnBrk="1" hangingPunct="1">
              <a:spcBef>
                <a:spcPct val="0"/>
              </a:spcBef>
              <a:buClrTx/>
              <a:buSzTx/>
              <a:buFontTx/>
              <a:buNone/>
            </a:pPr>
            <a:r>
              <a:rPr lang="fr-FR" altLang="fr-FR" sz="1200">
                <a:latin typeface="Arial" charset="0"/>
              </a:rPr>
              <a:t> </a:t>
            </a:r>
          </a:p>
          <a:p>
            <a:pPr eaLnBrk="1" hangingPunct="1">
              <a:spcBef>
                <a:spcPct val="0"/>
              </a:spcBef>
              <a:buClrTx/>
              <a:buSzTx/>
              <a:buFontTx/>
              <a:buNone/>
            </a:pPr>
            <a:r>
              <a:rPr lang="fr-FR" altLang="fr-FR" sz="1200">
                <a:latin typeface="Arial" charset="0"/>
              </a:rPr>
              <a:t>Conclusion : </a:t>
            </a:r>
          </a:p>
          <a:p>
            <a:pPr eaLnBrk="1" hangingPunct="1">
              <a:spcBef>
                <a:spcPct val="0"/>
              </a:spcBef>
              <a:buClrTx/>
              <a:buSzTx/>
              <a:buFontTx/>
              <a:buNone/>
            </a:pPr>
            <a:r>
              <a:rPr lang="fr-FR" altLang="fr-FR" sz="1200">
                <a:latin typeface="Arial" charset="0"/>
              </a:rPr>
              <a:t> </a:t>
            </a:r>
          </a:p>
          <a:p>
            <a:pPr eaLnBrk="1" hangingPunct="1">
              <a:spcBef>
                <a:spcPct val="0"/>
              </a:spcBef>
              <a:buClrTx/>
              <a:buSzTx/>
              <a:buFontTx/>
              <a:buNone/>
            </a:pPr>
            <a:r>
              <a:rPr lang="fr-FR" altLang="fr-FR" sz="1200" b="1" i="1">
                <a:latin typeface="Arial" charset="0"/>
              </a:rPr>
              <a:t>Textes supports : </a:t>
            </a:r>
            <a:endParaRPr lang="fr-FR" altLang="fr-FR" sz="1200">
              <a:latin typeface="Arial" charset="0"/>
            </a:endParaRPr>
          </a:p>
          <a:p>
            <a:pPr eaLnBrk="1" hangingPunct="1">
              <a:spcBef>
                <a:spcPct val="0"/>
              </a:spcBef>
              <a:buClrTx/>
              <a:buSzTx/>
              <a:buFontTx/>
              <a:buNone/>
            </a:pPr>
            <a:r>
              <a:rPr lang="fr-FR" altLang="fr-FR" sz="1200">
                <a:latin typeface="Arial" charset="0"/>
              </a:rPr>
              <a:t>Acte II scène 6 </a:t>
            </a:r>
          </a:p>
          <a:p>
            <a:pPr eaLnBrk="1" hangingPunct="1">
              <a:spcBef>
                <a:spcPct val="0"/>
              </a:spcBef>
              <a:buClrTx/>
              <a:buSzTx/>
              <a:buFontTx/>
              <a:buNone/>
            </a:pPr>
            <a:r>
              <a:rPr lang="fr-FR" altLang="fr-FR" sz="1200">
                <a:latin typeface="Arial" charset="0"/>
              </a:rPr>
              <a:t>Acte III scène 2 </a:t>
            </a:r>
          </a:p>
          <a:p>
            <a:pPr eaLnBrk="1" hangingPunct="1">
              <a:spcBef>
                <a:spcPct val="0"/>
              </a:spcBef>
              <a:buClrTx/>
              <a:buSzTx/>
              <a:buFontTx/>
              <a:buNone/>
            </a:pPr>
            <a:endParaRPr lang="fr-FR" altLang="fr-FR"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wipe(left)">
                                      <p:cBhvr>
                                        <p:cTn id="7" dur="700"/>
                                        <p:tgtEl>
                                          <p:spTgt spid="256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1">
                                            <p:txEl>
                                              <p:pRg st="1" end="1"/>
                                            </p:txEl>
                                          </p:spTgt>
                                        </p:tgtEl>
                                        <p:attrNameLst>
                                          <p:attrName>style.visibility</p:attrName>
                                        </p:attrNameLst>
                                      </p:cBhvr>
                                      <p:to>
                                        <p:strVal val="visible"/>
                                      </p:to>
                                    </p:set>
                                    <p:animEffect transition="in" filter="wipe(left)">
                                      <p:cBhvr>
                                        <p:cTn id="12" dur="700"/>
                                        <p:tgtEl>
                                          <p:spTgt spid="2560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5601">
                                            <p:txEl>
                                              <p:pRg st="2" end="2"/>
                                            </p:txEl>
                                          </p:spTgt>
                                        </p:tgtEl>
                                        <p:attrNameLst>
                                          <p:attrName>style.visibility</p:attrName>
                                        </p:attrNameLst>
                                      </p:cBhvr>
                                      <p:to>
                                        <p:strVal val="visible"/>
                                      </p:to>
                                    </p:set>
                                    <p:animEffect transition="in" filter="wipe(left)">
                                      <p:cBhvr>
                                        <p:cTn id="17" dur="700"/>
                                        <p:tgtEl>
                                          <p:spTgt spid="2560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5601">
                                            <p:txEl>
                                              <p:pRg st="3" end="3"/>
                                            </p:txEl>
                                          </p:spTgt>
                                        </p:tgtEl>
                                        <p:attrNameLst>
                                          <p:attrName>style.visibility</p:attrName>
                                        </p:attrNameLst>
                                      </p:cBhvr>
                                      <p:to>
                                        <p:strVal val="visible"/>
                                      </p:to>
                                    </p:set>
                                    <p:animEffect transition="in" filter="wipe(left)">
                                      <p:cBhvr>
                                        <p:cTn id="22" dur="700"/>
                                        <p:tgtEl>
                                          <p:spTgt spid="2560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5601">
                                            <p:txEl>
                                              <p:pRg st="4" end="4"/>
                                            </p:txEl>
                                          </p:spTgt>
                                        </p:tgtEl>
                                        <p:attrNameLst>
                                          <p:attrName>style.visibility</p:attrName>
                                        </p:attrNameLst>
                                      </p:cBhvr>
                                      <p:to>
                                        <p:strVal val="visible"/>
                                      </p:to>
                                    </p:set>
                                    <p:animEffect transition="in" filter="wipe(left)">
                                      <p:cBhvr>
                                        <p:cTn id="27" dur="700"/>
                                        <p:tgtEl>
                                          <p:spTgt spid="2560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5601">
                                            <p:txEl>
                                              <p:pRg st="5" end="5"/>
                                            </p:txEl>
                                          </p:spTgt>
                                        </p:tgtEl>
                                        <p:attrNameLst>
                                          <p:attrName>style.visibility</p:attrName>
                                        </p:attrNameLst>
                                      </p:cBhvr>
                                      <p:to>
                                        <p:strVal val="visible"/>
                                      </p:to>
                                    </p:set>
                                    <p:animEffect transition="in" filter="wipe(left)">
                                      <p:cBhvr>
                                        <p:cTn id="32" dur="700"/>
                                        <p:tgtEl>
                                          <p:spTgt spid="2560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5601">
                                            <p:txEl>
                                              <p:pRg st="6" end="6"/>
                                            </p:txEl>
                                          </p:spTgt>
                                        </p:tgtEl>
                                        <p:attrNameLst>
                                          <p:attrName>style.visibility</p:attrName>
                                        </p:attrNameLst>
                                      </p:cBhvr>
                                      <p:to>
                                        <p:strVal val="visible"/>
                                      </p:to>
                                    </p:set>
                                    <p:animEffect transition="in" filter="wipe(left)">
                                      <p:cBhvr>
                                        <p:cTn id="37" dur="700"/>
                                        <p:tgtEl>
                                          <p:spTgt spid="2560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5601">
                                            <p:txEl>
                                              <p:pRg st="7" end="7"/>
                                            </p:txEl>
                                          </p:spTgt>
                                        </p:tgtEl>
                                        <p:attrNameLst>
                                          <p:attrName>style.visibility</p:attrName>
                                        </p:attrNameLst>
                                      </p:cBhvr>
                                      <p:to>
                                        <p:strVal val="visible"/>
                                      </p:to>
                                    </p:set>
                                    <p:animEffect transition="in" filter="wipe(left)">
                                      <p:cBhvr>
                                        <p:cTn id="42" dur="700"/>
                                        <p:tgtEl>
                                          <p:spTgt spid="2560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5601">
                                            <p:txEl>
                                              <p:pRg st="8" end="8"/>
                                            </p:txEl>
                                          </p:spTgt>
                                        </p:tgtEl>
                                        <p:attrNameLst>
                                          <p:attrName>style.visibility</p:attrName>
                                        </p:attrNameLst>
                                      </p:cBhvr>
                                      <p:to>
                                        <p:strVal val="visible"/>
                                      </p:to>
                                    </p:set>
                                    <p:animEffect transition="in" filter="wipe(left)">
                                      <p:cBhvr>
                                        <p:cTn id="47" dur="700"/>
                                        <p:tgtEl>
                                          <p:spTgt spid="2560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5601">
                                            <p:txEl>
                                              <p:pRg st="9" end="9"/>
                                            </p:txEl>
                                          </p:spTgt>
                                        </p:tgtEl>
                                        <p:attrNameLst>
                                          <p:attrName>style.visibility</p:attrName>
                                        </p:attrNameLst>
                                      </p:cBhvr>
                                      <p:to>
                                        <p:strVal val="visible"/>
                                      </p:to>
                                    </p:set>
                                    <p:animEffect transition="in" filter="wipe(left)">
                                      <p:cBhvr>
                                        <p:cTn id="52" dur="700"/>
                                        <p:tgtEl>
                                          <p:spTgt spid="2560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5601">
                                            <p:txEl>
                                              <p:pRg st="10" end="10"/>
                                            </p:txEl>
                                          </p:spTgt>
                                        </p:tgtEl>
                                        <p:attrNameLst>
                                          <p:attrName>style.visibility</p:attrName>
                                        </p:attrNameLst>
                                      </p:cBhvr>
                                      <p:to>
                                        <p:strVal val="visible"/>
                                      </p:to>
                                    </p:set>
                                    <p:animEffect transition="in" filter="wipe(left)">
                                      <p:cBhvr>
                                        <p:cTn id="57" dur="700"/>
                                        <p:tgtEl>
                                          <p:spTgt spid="25601">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5601">
                                            <p:txEl>
                                              <p:pRg st="11" end="11"/>
                                            </p:txEl>
                                          </p:spTgt>
                                        </p:tgtEl>
                                        <p:attrNameLst>
                                          <p:attrName>style.visibility</p:attrName>
                                        </p:attrNameLst>
                                      </p:cBhvr>
                                      <p:to>
                                        <p:strVal val="visible"/>
                                      </p:to>
                                    </p:set>
                                    <p:animEffect transition="in" filter="wipe(left)">
                                      <p:cBhvr>
                                        <p:cTn id="62" dur="700"/>
                                        <p:tgtEl>
                                          <p:spTgt spid="25601">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5601">
                                            <p:txEl>
                                              <p:pRg st="12" end="12"/>
                                            </p:txEl>
                                          </p:spTgt>
                                        </p:tgtEl>
                                        <p:attrNameLst>
                                          <p:attrName>style.visibility</p:attrName>
                                        </p:attrNameLst>
                                      </p:cBhvr>
                                      <p:to>
                                        <p:strVal val="visible"/>
                                      </p:to>
                                    </p:set>
                                    <p:animEffect transition="in" filter="wipe(left)">
                                      <p:cBhvr>
                                        <p:cTn id="67" dur="700"/>
                                        <p:tgtEl>
                                          <p:spTgt spid="25601">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5601">
                                            <p:txEl>
                                              <p:pRg st="13" end="13"/>
                                            </p:txEl>
                                          </p:spTgt>
                                        </p:tgtEl>
                                        <p:attrNameLst>
                                          <p:attrName>style.visibility</p:attrName>
                                        </p:attrNameLst>
                                      </p:cBhvr>
                                      <p:to>
                                        <p:strVal val="visible"/>
                                      </p:to>
                                    </p:set>
                                    <p:animEffect transition="in" filter="wipe(left)">
                                      <p:cBhvr>
                                        <p:cTn id="72" dur="700"/>
                                        <p:tgtEl>
                                          <p:spTgt spid="25601">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5601">
                                            <p:txEl>
                                              <p:pRg st="14" end="14"/>
                                            </p:txEl>
                                          </p:spTgt>
                                        </p:tgtEl>
                                        <p:attrNameLst>
                                          <p:attrName>style.visibility</p:attrName>
                                        </p:attrNameLst>
                                      </p:cBhvr>
                                      <p:to>
                                        <p:strVal val="visible"/>
                                      </p:to>
                                    </p:set>
                                    <p:animEffect transition="in" filter="wipe(left)">
                                      <p:cBhvr>
                                        <p:cTn id="77" dur="700"/>
                                        <p:tgtEl>
                                          <p:spTgt spid="25601">
                                            <p:txEl>
                                              <p:pRg st="14" end="14"/>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5601">
                                            <p:txEl>
                                              <p:pRg st="15" end="15"/>
                                            </p:txEl>
                                          </p:spTgt>
                                        </p:tgtEl>
                                        <p:attrNameLst>
                                          <p:attrName>style.visibility</p:attrName>
                                        </p:attrNameLst>
                                      </p:cBhvr>
                                      <p:to>
                                        <p:strVal val="visible"/>
                                      </p:to>
                                    </p:set>
                                    <p:animEffect transition="in" filter="wipe(left)">
                                      <p:cBhvr>
                                        <p:cTn id="82" dur="700"/>
                                        <p:tgtEl>
                                          <p:spTgt spid="25601">
                                            <p:txEl>
                                              <p:pRg st="15" end="15"/>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5601">
                                            <p:txEl>
                                              <p:pRg st="16" end="16"/>
                                            </p:txEl>
                                          </p:spTgt>
                                        </p:tgtEl>
                                        <p:attrNameLst>
                                          <p:attrName>style.visibility</p:attrName>
                                        </p:attrNameLst>
                                      </p:cBhvr>
                                      <p:to>
                                        <p:strVal val="visible"/>
                                      </p:to>
                                    </p:set>
                                    <p:animEffect transition="in" filter="wipe(left)">
                                      <p:cBhvr>
                                        <p:cTn id="87" dur="700"/>
                                        <p:tgtEl>
                                          <p:spTgt spid="25601">
                                            <p:txEl>
                                              <p:pRg st="16" end="16"/>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5601">
                                            <p:txEl>
                                              <p:pRg st="17" end="17"/>
                                            </p:txEl>
                                          </p:spTgt>
                                        </p:tgtEl>
                                        <p:attrNameLst>
                                          <p:attrName>style.visibility</p:attrName>
                                        </p:attrNameLst>
                                      </p:cBhvr>
                                      <p:to>
                                        <p:strVal val="visible"/>
                                      </p:to>
                                    </p:set>
                                    <p:animEffect transition="in" filter="wipe(left)">
                                      <p:cBhvr>
                                        <p:cTn id="92" dur="700"/>
                                        <p:tgtEl>
                                          <p:spTgt spid="25601">
                                            <p:txEl>
                                              <p:pRg st="17" end="17"/>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5601">
                                            <p:txEl>
                                              <p:pRg st="18" end="18"/>
                                            </p:txEl>
                                          </p:spTgt>
                                        </p:tgtEl>
                                        <p:attrNameLst>
                                          <p:attrName>style.visibility</p:attrName>
                                        </p:attrNameLst>
                                      </p:cBhvr>
                                      <p:to>
                                        <p:strVal val="visible"/>
                                      </p:to>
                                    </p:set>
                                    <p:animEffect transition="in" filter="wipe(left)">
                                      <p:cBhvr>
                                        <p:cTn id="97" dur="700"/>
                                        <p:tgtEl>
                                          <p:spTgt spid="25601">
                                            <p:txEl>
                                              <p:pRg st="18" end="18"/>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5601">
                                            <p:txEl>
                                              <p:pRg st="19" end="19"/>
                                            </p:txEl>
                                          </p:spTgt>
                                        </p:tgtEl>
                                        <p:attrNameLst>
                                          <p:attrName>style.visibility</p:attrName>
                                        </p:attrNameLst>
                                      </p:cBhvr>
                                      <p:to>
                                        <p:strVal val="visible"/>
                                      </p:to>
                                    </p:set>
                                    <p:animEffect transition="in" filter="wipe(left)">
                                      <p:cBhvr>
                                        <p:cTn id="102" dur="700"/>
                                        <p:tgtEl>
                                          <p:spTgt spid="25601">
                                            <p:txEl>
                                              <p:pRg st="19" end="19"/>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5601">
                                            <p:txEl>
                                              <p:pRg st="20" end="20"/>
                                            </p:txEl>
                                          </p:spTgt>
                                        </p:tgtEl>
                                        <p:attrNameLst>
                                          <p:attrName>style.visibility</p:attrName>
                                        </p:attrNameLst>
                                      </p:cBhvr>
                                      <p:to>
                                        <p:strVal val="visible"/>
                                      </p:to>
                                    </p:set>
                                    <p:animEffect transition="in" filter="wipe(left)">
                                      <p:cBhvr>
                                        <p:cTn id="107" dur="700"/>
                                        <p:tgtEl>
                                          <p:spTgt spid="25601">
                                            <p:txEl>
                                              <p:pRg st="20" end="20"/>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5601">
                                            <p:txEl>
                                              <p:pRg st="21" end="21"/>
                                            </p:txEl>
                                          </p:spTgt>
                                        </p:tgtEl>
                                        <p:attrNameLst>
                                          <p:attrName>style.visibility</p:attrName>
                                        </p:attrNameLst>
                                      </p:cBhvr>
                                      <p:to>
                                        <p:strVal val="visible"/>
                                      </p:to>
                                    </p:set>
                                    <p:animEffect transition="in" filter="wipe(left)">
                                      <p:cBhvr>
                                        <p:cTn id="112" dur="700"/>
                                        <p:tgtEl>
                                          <p:spTgt spid="25601">
                                            <p:txEl>
                                              <p:pRg st="21" end="21"/>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5601">
                                            <p:txEl>
                                              <p:pRg st="22" end="22"/>
                                            </p:txEl>
                                          </p:spTgt>
                                        </p:tgtEl>
                                        <p:attrNameLst>
                                          <p:attrName>style.visibility</p:attrName>
                                        </p:attrNameLst>
                                      </p:cBhvr>
                                      <p:to>
                                        <p:strVal val="visible"/>
                                      </p:to>
                                    </p:set>
                                    <p:animEffect transition="in" filter="wipe(left)">
                                      <p:cBhvr>
                                        <p:cTn id="117" dur="700"/>
                                        <p:tgtEl>
                                          <p:spTgt spid="25601">
                                            <p:txEl>
                                              <p:pRg st="22" end="22"/>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5601">
                                            <p:txEl>
                                              <p:pRg st="23" end="23"/>
                                            </p:txEl>
                                          </p:spTgt>
                                        </p:tgtEl>
                                        <p:attrNameLst>
                                          <p:attrName>style.visibility</p:attrName>
                                        </p:attrNameLst>
                                      </p:cBhvr>
                                      <p:to>
                                        <p:strVal val="visible"/>
                                      </p:to>
                                    </p:set>
                                    <p:animEffect transition="in" filter="wipe(left)">
                                      <p:cBhvr>
                                        <p:cTn id="122" dur="700"/>
                                        <p:tgtEl>
                                          <p:spTgt spid="25601">
                                            <p:txEl>
                                              <p:pRg st="23" end="23"/>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5601">
                                            <p:txEl>
                                              <p:pRg st="24" end="24"/>
                                            </p:txEl>
                                          </p:spTgt>
                                        </p:tgtEl>
                                        <p:attrNameLst>
                                          <p:attrName>style.visibility</p:attrName>
                                        </p:attrNameLst>
                                      </p:cBhvr>
                                      <p:to>
                                        <p:strVal val="visible"/>
                                      </p:to>
                                    </p:set>
                                    <p:animEffect transition="in" filter="wipe(left)">
                                      <p:cBhvr>
                                        <p:cTn id="127" dur="700"/>
                                        <p:tgtEl>
                                          <p:spTgt spid="25601">
                                            <p:txEl>
                                              <p:pRg st="24" end="24"/>
                                            </p:txEl>
                                          </p:spTgt>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25601">
                                            <p:txEl>
                                              <p:pRg st="25" end="25"/>
                                            </p:txEl>
                                          </p:spTgt>
                                        </p:tgtEl>
                                        <p:attrNameLst>
                                          <p:attrName>style.visibility</p:attrName>
                                        </p:attrNameLst>
                                      </p:cBhvr>
                                      <p:to>
                                        <p:strVal val="visible"/>
                                      </p:to>
                                    </p:set>
                                    <p:animEffect transition="in" filter="wipe(left)">
                                      <p:cBhvr>
                                        <p:cTn id="132" dur="700"/>
                                        <p:tgtEl>
                                          <p:spTgt spid="25601">
                                            <p:txEl>
                                              <p:pRg st="25" end="25"/>
                                            </p:txEl>
                                          </p:spTgt>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25601">
                                            <p:txEl>
                                              <p:pRg st="26" end="26"/>
                                            </p:txEl>
                                          </p:spTgt>
                                        </p:tgtEl>
                                        <p:attrNameLst>
                                          <p:attrName>style.visibility</p:attrName>
                                        </p:attrNameLst>
                                      </p:cBhvr>
                                      <p:to>
                                        <p:strVal val="visible"/>
                                      </p:to>
                                    </p:set>
                                    <p:animEffect transition="in" filter="wipe(left)">
                                      <p:cBhvr>
                                        <p:cTn id="137" dur="700"/>
                                        <p:tgtEl>
                                          <p:spTgt spid="25601">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oneTexte 1"/>
          <p:cNvSpPr txBox="1">
            <a:spLocks noChangeArrowheads="1"/>
          </p:cNvSpPr>
          <p:nvPr/>
        </p:nvSpPr>
        <p:spPr bwMode="auto">
          <a:xfrm>
            <a:off x="179388" y="33338"/>
            <a:ext cx="8929687" cy="615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FR" altLang="fr-FR" sz="1400">
                <a:latin typeface="Arial" charset="0"/>
              </a:rPr>
              <a:t>AXE 4 : LES RELATIONS ENTRE LES PERSONNAGES ET LEUR PSYCHOLOGIE</a:t>
            </a:r>
          </a:p>
          <a:p>
            <a:pPr algn="ctr" eaLnBrk="1" hangingPunct="1">
              <a:spcBef>
                <a:spcPct val="0"/>
              </a:spcBef>
              <a:buClrTx/>
              <a:buSzTx/>
              <a:buFontTx/>
              <a:buNone/>
            </a:pPr>
            <a:r>
              <a:rPr lang="fr-FR" altLang="fr-FR" sz="1400">
                <a:latin typeface="Arial" charset="0"/>
              </a:rPr>
              <a:t>Les relations duelles dans le trio amoureux</a:t>
            </a:r>
          </a:p>
          <a:p>
            <a:pPr eaLnBrk="1" hangingPunct="1">
              <a:spcBef>
                <a:spcPct val="0"/>
              </a:spcBef>
              <a:buClrTx/>
              <a:buSzTx/>
              <a:buFontTx/>
              <a:buNone/>
            </a:pPr>
            <a:endParaRPr lang="fr-FR" altLang="fr-FR" sz="1200">
              <a:latin typeface="Arial" charset="0"/>
            </a:endParaRPr>
          </a:p>
          <a:p>
            <a:pPr eaLnBrk="1" hangingPunct="1">
              <a:spcBef>
                <a:spcPct val="0"/>
              </a:spcBef>
              <a:buClrTx/>
              <a:buSzTx/>
              <a:buFontTx/>
              <a:buNone/>
            </a:pPr>
            <a:r>
              <a:rPr lang="fr-FR" altLang="fr-FR" sz="1200" b="1">
                <a:latin typeface="Arial" charset="0"/>
              </a:rPr>
              <a:t>Problématique : Comment l’interaction (des caractères, des personnalités, des attitudes..) entre les trois personnages leur permet-elle d’évoluer depuis leur apparition jusqu’à la fin de la pièce ?</a:t>
            </a:r>
            <a:r>
              <a:rPr lang="fr-FR" altLang="fr-FR" sz="1200">
                <a:latin typeface="Arial" charset="0"/>
              </a:rPr>
              <a:t> </a:t>
            </a:r>
          </a:p>
          <a:p>
            <a:pPr eaLnBrk="1" hangingPunct="1">
              <a:spcBef>
                <a:spcPct val="0"/>
              </a:spcBef>
              <a:buClrTx/>
              <a:buSzTx/>
              <a:buFontTx/>
              <a:buNone/>
            </a:pPr>
            <a:r>
              <a:rPr lang="fr-FR" altLang="fr-FR" sz="1200">
                <a:latin typeface="Arial" charset="0"/>
              </a:rPr>
              <a:t> </a:t>
            </a:r>
          </a:p>
          <a:p>
            <a:pPr eaLnBrk="1" hangingPunct="1">
              <a:spcBef>
                <a:spcPct val="0"/>
              </a:spcBef>
              <a:buClrTx/>
              <a:buSzTx/>
              <a:buFontTx/>
              <a:buNone/>
            </a:pPr>
            <a:r>
              <a:rPr lang="fr-FR" altLang="fr-FR" sz="1200">
                <a:latin typeface="Arial" charset="0"/>
              </a:rPr>
              <a:t>Questions : </a:t>
            </a:r>
          </a:p>
          <a:p>
            <a:pPr eaLnBrk="1" hangingPunct="1">
              <a:spcBef>
                <a:spcPct val="0"/>
              </a:spcBef>
              <a:buClrTx/>
              <a:buSzTx/>
              <a:buFontTx/>
              <a:buNone/>
            </a:pPr>
            <a:r>
              <a:rPr lang="fr-FR" altLang="fr-FR" sz="1200">
                <a:latin typeface="Arial" charset="0"/>
              </a:rPr>
              <a:t>1. Après avoir décrit chaque personnage, expliquez quelles valeurs incarnent-ils ? </a:t>
            </a:r>
          </a:p>
          <a:p>
            <a:pPr eaLnBrk="1" hangingPunct="1">
              <a:spcBef>
                <a:spcPct val="0"/>
              </a:spcBef>
              <a:buClrTx/>
              <a:buSzTx/>
              <a:buFontTx/>
              <a:buNone/>
            </a:pPr>
            <a:r>
              <a:rPr lang="fr-FR" altLang="fr-FR" sz="1200">
                <a:latin typeface="Arial" charset="0"/>
              </a:rPr>
              <a:t>2. Quels sentiments les animent ? </a:t>
            </a:r>
          </a:p>
          <a:p>
            <a:pPr eaLnBrk="1" hangingPunct="1">
              <a:spcBef>
                <a:spcPct val="0"/>
              </a:spcBef>
              <a:buClrTx/>
              <a:buSzTx/>
              <a:buFontTx/>
              <a:buNone/>
            </a:pPr>
            <a:r>
              <a:rPr lang="fr-FR" altLang="fr-FR" sz="1200">
                <a:latin typeface="Arial" charset="0"/>
              </a:rPr>
              <a:t>3. Quels liens les unissent ? </a:t>
            </a:r>
          </a:p>
          <a:p>
            <a:pPr eaLnBrk="1" hangingPunct="1">
              <a:spcBef>
                <a:spcPct val="0"/>
              </a:spcBef>
              <a:buClrTx/>
              <a:buSzTx/>
              <a:buFontTx/>
              <a:buNone/>
            </a:pPr>
            <a:r>
              <a:rPr lang="fr-FR" altLang="fr-FR" sz="1200">
                <a:latin typeface="Arial" charset="0"/>
              </a:rPr>
              <a:t>4. Comment évolue chacun d’entre eux ? </a:t>
            </a:r>
          </a:p>
          <a:p>
            <a:pPr eaLnBrk="1" hangingPunct="1">
              <a:spcBef>
                <a:spcPct val="0"/>
              </a:spcBef>
              <a:buClrTx/>
              <a:buSzTx/>
              <a:buFontTx/>
              <a:buNone/>
            </a:pPr>
            <a:r>
              <a:rPr lang="fr-FR" altLang="fr-FR" sz="1200">
                <a:latin typeface="Arial" charset="0"/>
              </a:rPr>
              <a:t>Vous pouvez répondre à l’ensemble des questions sous forme d’un tableau afin de mettre en évidence l’impact de ces interactions sur l’évolution de l’intrigue. </a:t>
            </a:r>
          </a:p>
          <a:p>
            <a:pPr eaLnBrk="1" hangingPunct="1">
              <a:spcBef>
                <a:spcPct val="0"/>
              </a:spcBef>
              <a:buClrTx/>
              <a:buSzTx/>
              <a:buFontTx/>
              <a:buNone/>
            </a:pPr>
            <a:r>
              <a:rPr lang="fr-FR" altLang="fr-FR" sz="1200">
                <a:latin typeface="Arial" charset="0"/>
              </a:rPr>
              <a:t>5. A partir de ces recherches, interrogez-vous sur la dualité des trois personnages principaux en complétant le tableau :</a:t>
            </a:r>
          </a:p>
          <a:p>
            <a:pPr eaLnBrk="1" hangingPunct="1">
              <a:spcBef>
                <a:spcPct val="0"/>
              </a:spcBef>
              <a:buClrTx/>
              <a:buSzTx/>
              <a:buFontTx/>
              <a:buNone/>
            </a:pPr>
            <a:r>
              <a:rPr lang="fr-FR" altLang="fr-FR" sz="1200" b="1">
                <a:latin typeface="Arial" charset="0"/>
              </a:rPr>
              <a:t> </a:t>
            </a:r>
            <a:endParaRPr lang="fr-FR" altLang="fr-FR" sz="1200">
              <a:latin typeface="Arial" charset="0"/>
            </a:endParaRPr>
          </a:p>
          <a:p>
            <a:pPr eaLnBrk="1" hangingPunct="1">
              <a:spcBef>
                <a:spcPct val="0"/>
              </a:spcBef>
              <a:buClrTx/>
              <a:buSzTx/>
              <a:buFontTx/>
              <a:buNone/>
            </a:pPr>
            <a:r>
              <a:rPr lang="fr-FR" altLang="fr-FR" sz="1200" b="1" u="sng">
                <a:latin typeface="Arial" charset="0"/>
              </a:rPr>
              <a:t>Documents supports : </a:t>
            </a:r>
            <a:endParaRPr lang="fr-FR" altLang="fr-FR" sz="1200">
              <a:latin typeface="Arial" charset="0"/>
            </a:endParaRPr>
          </a:p>
          <a:p>
            <a:pPr eaLnBrk="1" hangingPunct="1">
              <a:spcBef>
                <a:spcPct val="0"/>
              </a:spcBef>
              <a:buClrTx/>
              <a:buSzTx/>
              <a:buFontTx/>
              <a:buNone/>
            </a:pPr>
            <a:r>
              <a:rPr lang="fr-FR" altLang="fr-FR" sz="1200">
                <a:latin typeface="Arial" charset="0"/>
              </a:rPr>
              <a:t>Extraits  </a:t>
            </a:r>
          </a:p>
          <a:p>
            <a:pPr eaLnBrk="1" hangingPunct="1">
              <a:spcBef>
                <a:spcPct val="0"/>
              </a:spcBef>
              <a:buClrTx/>
              <a:buSzTx/>
              <a:buFontTx/>
              <a:buNone/>
            </a:pPr>
            <a:r>
              <a:rPr lang="fr-FR" altLang="fr-FR" sz="1200">
                <a:latin typeface="Arial" charset="0"/>
              </a:rPr>
              <a:t>Cyrano face à lui même</a:t>
            </a:r>
          </a:p>
          <a:p>
            <a:pPr eaLnBrk="1" hangingPunct="1">
              <a:spcBef>
                <a:spcPct val="0"/>
              </a:spcBef>
              <a:buClrTx/>
              <a:buSzTx/>
              <a:buFontTx/>
              <a:buNone/>
            </a:pPr>
            <a:r>
              <a:rPr lang="fr-FR" altLang="fr-FR" sz="1200">
                <a:latin typeface="Arial" charset="0"/>
              </a:rPr>
              <a:t>Relation Christian/ Cyrano : un pacte / Le double-je</a:t>
            </a:r>
          </a:p>
          <a:p>
            <a:pPr eaLnBrk="1" hangingPunct="1">
              <a:spcBef>
                <a:spcPct val="0"/>
              </a:spcBef>
              <a:buClrTx/>
              <a:buSzTx/>
              <a:buFontTx/>
              <a:buNone/>
            </a:pPr>
            <a:r>
              <a:rPr lang="fr-FR" altLang="fr-FR" sz="1200">
                <a:latin typeface="Arial" charset="0"/>
              </a:rPr>
              <a:t>Acte II scène 10 Acte III Scène 5  Acte III Scènes 4 à 10….. </a:t>
            </a:r>
          </a:p>
          <a:p>
            <a:pPr eaLnBrk="1" hangingPunct="1">
              <a:spcBef>
                <a:spcPct val="0"/>
              </a:spcBef>
              <a:buClrTx/>
              <a:buSzTx/>
              <a:buFontTx/>
              <a:buNone/>
            </a:pPr>
            <a:r>
              <a:rPr lang="fr-FR" altLang="fr-FR" sz="1200">
                <a:latin typeface="Arial" charset="0"/>
              </a:rPr>
              <a:t>Relation Roxane /Cyrano</a:t>
            </a:r>
          </a:p>
          <a:p>
            <a:pPr eaLnBrk="1" hangingPunct="1">
              <a:spcBef>
                <a:spcPct val="0"/>
              </a:spcBef>
              <a:buClrTx/>
              <a:buSzTx/>
              <a:buFontTx/>
              <a:buNone/>
            </a:pPr>
            <a:r>
              <a:rPr lang="fr-FR" altLang="fr-FR" sz="1200">
                <a:latin typeface="Arial" charset="0"/>
              </a:rPr>
              <a:t>Acte II scène 6</a:t>
            </a:r>
          </a:p>
          <a:p>
            <a:pPr eaLnBrk="1" hangingPunct="1">
              <a:spcBef>
                <a:spcPct val="0"/>
              </a:spcBef>
              <a:buClrTx/>
              <a:buSzTx/>
              <a:buFontTx/>
              <a:buNone/>
            </a:pPr>
            <a:r>
              <a:rPr lang="fr-FR" altLang="fr-FR" sz="1200">
                <a:latin typeface="Arial" charset="0"/>
              </a:rPr>
              <a:t>Acte III scène 2</a:t>
            </a:r>
          </a:p>
          <a:p>
            <a:pPr eaLnBrk="1" hangingPunct="1">
              <a:spcBef>
                <a:spcPct val="0"/>
              </a:spcBef>
              <a:buClrTx/>
              <a:buSzTx/>
              <a:buFontTx/>
              <a:buNone/>
            </a:pPr>
            <a:r>
              <a:rPr lang="fr-FR" altLang="fr-FR" sz="1200">
                <a:latin typeface="Arial" charset="0"/>
              </a:rPr>
              <a:t>………</a:t>
            </a:r>
          </a:p>
          <a:p>
            <a:pPr eaLnBrk="1" hangingPunct="1">
              <a:spcBef>
                <a:spcPct val="0"/>
              </a:spcBef>
              <a:buClrTx/>
              <a:buSzTx/>
              <a:buFontTx/>
              <a:buNone/>
            </a:pPr>
            <a:r>
              <a:rPr lang="fr-FR" altLang="fr-FR" sz="1200">
                <a:latin typeface="Arial" charset="0"/>
              </a:rPr>
              <a:t>Documents ressources</a:t>
            </a:r>
          </a:p>
          <a:p>
            <a:pPr eaLnBrk="1" hangingPunct="1">
              <a:spcBef>
                <a:spcPct val="0"/>
              </a:spcBef>
              <a:buClrTx/>
              <a:buSzTx/>
              <a:buFontTx/>
              <a:buNone/>
            </a:pPr>
            <a:r>
              <a:rPr lang="fr-FR" altLang="fr-FR" sz="1200">
                <a:latin typeface="Arial" charset="0"/>
              </a:rPr>
              <a:t> </a:t>
            </a:r>
          </a:p>
          <a:p>
            <a:pPr eaLnBrk="1" hangingPunct="1">
              <a:spcBef>
                <a:spcPct val="0"/>
              </a:spcBef>
              <a:buClrTx/>
              <a:buSzTx/>
              <a:buFontTx/>
              <a:buNone/>
            </a:pPr>
            <a:r>
              <a:rPr lang="fr-FR" altLang="fr-FR" sz="1200">
                <a:latin typeface="Arial" charset="0"/>
              </a:rPr>
              <a:t>- Le schéma actanciel </a:t>
            </a:r>
          </a:p>
          <a:p>
            <a:pPr eaLnBrk="1" hangingPunct="1">
              <a:spcBef>
                <a:spcPct val="0"/>
              </a:spcBef>
              <a:buClrTx/>
              <a:buSzTx/>
              <a:buFontTx/>
              <a:buNone/>
            </a:pPr>
            <a:r>
              <a:rPr lang="fr-FR" altLang="fr-FR" sz="1200">
                <a:latin typeface="Arial" charset="0"/>
              </a:rPr>
              <a:t>- Le tableau des personnages</a:t>
            </a:r>
          </a:p>
          <a:p>
            <a:pPr eaLnBrk="1" hangingPunct="1">
              <a:spcBef>
                <a:spcPct val="0"/>
              </a:spcBef>
              <a:buClrTx/>
              <a:buSzTx/>
              <a:buFontTx/>
              <a:buNone/>
            </a:pPr>
            <a:r>
              <a:rPr lang="fr-FR" altLang="fr-FR" sz="1200">
                <a:latin typeface="Arial" charset="0"/>
              </a:rPr>
              <a:t>- Tableau sur l’évolution de la dualité</a:t>
            </a:r>
          </a:p>
          <a:p>
            <a:pPr eaLnBrk="1" hangingPunct="1">
              <a:spcBef>
                <a:spcPct val="0"/>
              </a:spcBef>
              <a:buClrTx/>
              <a:buSzTx/>
              <a:buFontTx/>
              <a:buNone/>
            </a:pPr>
            <a:r>
              <a:rPr lang="fr-FR" altLang="fr-FR" sz="1400">
                <a:latin typeface="Arial" charset="0"/>
              </a:rPr>
              <a:t> </a:t>
            </a:r>
          </a:p>
          <a:p>
            <a:pPr eaLnBrk="1" hangingPunct="1">
              <a:spcBef>
                <a:spcPct val="0"/>
              </a:spcBef>
              <a:buClrTx/>
              <a:buSzTx/>
              <a:buFontTx/>
              <a:buNone/>
            </a:pPr>
            <a:r>
              <a:rPr lang="fr-FR" altLang="fr-FR" sz="1400">
                <a:latin typeface="Arial" charset="0"/>
              </a:rPr>
              <a:t> </a:t>
            </a:r>
          </a:p>
          <a:p>
            <a:pPr eaLnBrk="1" hangingPunct="1">
              <a:spcBef>
                <a:spcPct val="0"/>
              </a:spcBef>
              <a:buClrTx/>
              <a:buSzTx/>
              <a:buFontTx/>
              <a:buNone/>
            </a:pPr>
            <a:endParaRPr lang="fr-FR" altLang="fr-FR"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Effect transition="in" filter="wipe(left)">
                                      <p:cBhvr>
                                        <p:cTn id="7" dur="700"/>
                                        <p:tgtEl>
                                          <p:spTgt spid="266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625">
                                            <p:txEl>
                                              <p:pRg st="1" end="1"/>
                                            </p:txEl>
                                          </p:spTgt>
                                        </p:tgtEl>
                                        <p:attrNameLst>
                                          <p:attrName>style.visibility</p:attrName>
                                        </p:attrNameLst>
                                      </p:cBhvr>
                                      <p:to>
                                        <p:strVal val="visible"/>
                                      </p:to>
                                    </p:set>
                                    <p:animEffect transition="in" filter="wipe(left)">
                                      <p:cBhvr>
                                        <p:cTn id="12" dur="700"/>
                                        <p:tgtEl>
                                          <p:spTgt spid="266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6625">
                                            <p:txEl>
                                              <p:pRg st="3" end="3"/>
                                            </p:txEl>
                                          </p:spTgt>
                                        </p:tgtEl>
                                        <p:attrNameLst>
                                          <p:attrName>style.visibility</p:attrName>
                                        </p:attrNameLst>
                                      </p:cBhvr>
                                      <p:to>
                                        <p:strVal val="visible"/>
                                      </p:to>
                                    </p:set>
                                    <p:animEffect transition="in" filter="wipe(left)">
                                      <p:cBhvr>
                                        <p:cTn id="17" dur="700"/>
                                        <p:tgtEl>
                                          <p:spTgt spid="2662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625">
                                            <p:txEl>
                                              <p:pRg st="4" end="4"/>
                                            </p:txEl>
                                          </p:spTgt>
                                        </p:tgtEl>
                                        <p:attrNameLst>
                                          <p:attrName>style.visibility</p:attrName>
                                        </p:attrNameLst>
                                      </p:cBhvr>
                                      <p:to>
                                        <p:strVal val="visible"/>
                                      </p:to>
                                    </p:set>
                                    <p:animEffect transition="in" filter="wipe(left)">
                                      <p:cBhvr>
                                        <p:cTn id="22" dur="700"/>
                                        <p:tgtEl>
                                          <p:spTgt spid="2662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6625">
                                            <p:txEl>
                                              <p:pRg st="5" end="5"/>
                                            </p:txEl>
                                          </p:spTgt>
                                        </p:tgtEl>
                                        <p:attrNameLst>
                                          <p:attrName>style.visibility</p:attrName>
                                        </p:attrNameLst>
                                      </p:cBhvr>
                                      <p:to>
                                        <p:strVal val="visible"/>
                                      </p:to>
                                    </p:set>
                                    <p:animEffect transition="in" filter="wipe(left)">
                                      <p:cBhvr>
                                        <p:cTn id="27" dur="700"/>
                                        <p:tgtEl>
                                          <p:spTgt spid="2662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6625">
                                            <p:txEl>
                                              <p:pRg st="6" end="6"/>
                                            </p:txEl>
                                          </p:spTgt>
                                        </p:tgtEl>
                                        <p:attrNameLst>
                                          <p:attrName>style.visibility</p:attrName>
                                        </p:attrNameLst>
                                      </p:cBhvr>
                                      <p:to>
                                        <p:strVal val="visible"/>
                                      </p:to>
                                    </p:set>
                                    <p:animEffect transition="in" filter="wipe(left)">
                                      <p:cBhvr>
                                        <p:cTn id="32" dur="700"/>
                                        <p:tgtEl>
                                          <p:spTgt spid="2662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6625">
                                            <p:txEl>
                                              <p:pRg st="7" end="7"/>
                                            </p:txEl>
                                          </p:spTgt>
                                        </p:tgtEl>
                                        <p:attrNameLst>
                                          <p:attrName>style.visibility</p:attrName>
                                        </p:attrNameLst>
                                      </p:cBhvr>
                                      <p:to>
                                        <p:strVal val="visible"/>
                                      </p:to>
                                    </p:set>
                                    <p:animEffect transition="in" filter="wipe(left)">
                                      <p:cBhvr>
                                        <p:cTn id="37" dur="700"/>
                                        <p:tgtEl>
                                          <p:spTgt spid="2662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6625">
                                            <p:txEl>
                                              <p:pRg st="8" end="8"/>
                                            </p:txEl>
                                          </p:spTgt>
                                        </p:tgtEl>
                                        <p:attrNameLst>
                                          <p:attrName>style.visibility</p:attrName>
                                        </p:attrNameLst>
                                      </p:cBhvr>
                                      <p:to>
                                        <p:strVal val="visible"/>
                                      </p:to>
                                    </p:set>
                                    <p:animEffect transition="in" filter="wipe(left)">
                                      <p:cBhvr>
                                        <p:cTn id="42" dur="700"/>
                                        <p:tgtEl>
                                          <p:spTgt spid="2662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6625">
                                            <p:txEl>
                                              <p:pRg st="9" end="9"/>
                                            </p:txEl>
                                          </p:spTgt>
                                        </p:tgtEl>
                                        <p:attrNameLst>
                                          <p:attrName>style.visibility</p:attrName>
                                        </p:attrNameLst>
                                      </p:cBhvr>
                                      <p:to>
                                        <p:strVal val="visible"/>
                                      </p:to>
                                    </p:set>
                                    <p:animEffect transition="in" filter="wipe(left)">
                                      <p:cBhvr>
                                        <p:cTn id="47" dur="700"/>
                                        <p:tgtEl>
                                          <p:spTgt spid="2662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6625">
                                            <p:txEl>
                                              <p:pRg st="10" end="10"/>
                                            </p:txEl>
                                          </p:spTgt>
                                        </p:tgtEl>
                                        <p:attrNameLst>
                                          <p:attrName>style.visibility</p:attrName>
                                        </p:attrNameLst>
                                      </p:cBhvr>
                                      <p:to>
                                        <p:strVal val="visible"/>
                                      </p:to>
                                    </p:set>
                                    <p:animEffect transition="in" filter="wipe(left)">
                                      <p:cBhvr>
                                        <p:cTn id="52" dur="700"/>
                                        <p:tgtEl>
                                          <p:spTgt spid="26625">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6625">
                                            <p:txEl>
                                              <p:pRg st="11" end="11"/>
                                            </p:txEl>
                                          </p:spTgt>
                                        </p:tgtEl>
                                        <p:attrNameLst>
                                          <p:attrName>style.visibility</p:attrName>
                                        </p:attrNameLst>
                                      </p:cBhvr>
                                      <p:to>
                                        <p:strVal val="visible"/>
                                      </p:to>
                                    </p:set>
                                    <p:animEffect transition="in" filter="wipe(left)">
                                      <p:cBhvr>
                                        <p:cTn id="57" dur="700"/>
                                        <p:tgtEl>
                                          <p:spTgt spid="26625">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6625">
                                            <p:txEl>
                                              <p:pRg st="12" end="12"/>
                                            </p:txEl>
                                          </p:spTgt>
                                        </p:tgtEl>
                                        <p:attrNameLst>
                                          <p:attrName>style.visibility</p:attrName>
                                        </p:attrNameLst>
                                      </p:cBhvr>
                                      <p:to>
                                        <p:strVal val="visible"/>
                                      </p:to>
                                    </p:set>
                                    <p:animEffect transition="in" filter="wipe(left)">
                                      <p:cBhvr>
                                        <p:cTn id="62" dur="700"/>
                                        <p:tgtEl>
                                          <p:spTgt spid="26625">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6625">
                                            <p:txEl>
                                              <p:pRg st="13" end="13"/>
                                            </p:txEl>
                                          </p:spTgt>
                                        </p:tgtEl>
                                        <p:attrNameLst>
                                          <p:attrName>style.visibility</p:attrName>
                                        </p:attrNameLst>
                                      </p:cBhvr>
                                      <p:to>
                                        <p:strVal val="visible"/>
                                      </p:to>
                                    </p:set>
                                    <p:animEffect transition="in" filter="wipe(left)">
                                      <p:cBhvr>
                                        <p:cTn id="67" dur="700"/>
                                        <p:tgtEl>
                                          <p:spTgt spid="26625">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6625">
                                            <p:txEl>
                                              <p:pRg st="14" end="14"/>
                                            </p:txEl>
                                          </p:spTgt>
                                        </p:tgtEl>
                                        <p:attrNameLst>
                                          <p:attrName>style.visibility</p:attrName>
                                        </p:attrNameLst>
                                      </p:cBhvr>
                                      <p:to>
                                        <p:strVal val="visible"/>
                                      </p:to>
                                    </p:set>
                                    <p:animEffect transition="in" filter="wipe(left)">
                                      <p:cBhvr>
                                        <p:cTn id="72" dur="700"/>
                                        <p:tgtEl>
                                          <p:spTgt spid="26625">
                                            <p:txEl>
                                              <p:pRg st="14" end="1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6625">
                                            <p:txEl>
                                              <p:pRg st="15" end="15"/>
                                            </p:txEl>
                                          </p:spTgt>
                                        </p:tgtEl>
                                        <p:attrNameLst>
                                          <p:attrName>style.visibility</p:attrName>
                                        </p:attrNameLst>
                                      </p:cBhvr>
                                      <p:to>
                                        <p:strVal val="visible"/>
                                      </p:to>
                                    </p:set>
                                    <p:animEffect transition="in" filter="wipe(left)">
                                      <p:cBhvr>
                                        <p:cTn id="77" dur="700"/>
                                        <p:tgtEl>
                                          <p:spTgt spid="26625">
                                            <p:txEl>
                                              <p:pRg st="15" end="1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26625">
                                            <p:txEl>
                                              <p:pRg st="16" end="16"/>
                                            </p:txEl>
                                          </p:spTgt>
                                        </p:tgtEl>
                                        <p:attrNameLst>
                                          <p:attrName>style.visibility</p:attrName>
                                        </p:attrNameLst>
                                      </p:cBhvr>
                                      <p:to>
                                        <p:strVal val="visible"/>
                                      </p:to>
                                    </p:set>
                                    <p:animEffect transition="in" filter="wipe(left)">
                                      <p:cBhvr>
                                        <p:cTn id="82" dur="700"/>
                                        <p:tgtEl>
                                          <p:spTgt spid="26625">
                                            <p:txEl>
                                              <p:pRg st="16" end="16"/>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6625">
                                            <p:txEl>
                                              <p:pRg st="17" end="17"/>
                                            </p:txEl>
                                          </p:spTgt>
                                        </p:tgtEl>
                                        <p:attrNameLst>
                                          <p:attrName>style.visibility</p:attrName>
                                        </p:attrNameLst>
                                      </p:cBhvr>
                                      <p:to>
                                        <p:strVal val="visible"/>
                                      </p:to>
                                    </p:set>
                                    <p:animEffect transition="in" filter="wipe(left)">
                                      <p:cBhvr>
                                        <p:cTn id="87" dur="700"/>
                                        <p:tgtEl>
                                          <p:spTgt spid="26625">
                                            <p:txEl>
                                              <p:pRg st="17" end="17"/>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6625">
                                            <p:txEl>
                                              <p:pRg st="18" end="18"/>
                                            </p:txEl>
                                          </p:spTgt>
                                        </p:tgtEl>
                                        <p:attrNameLst>
                                          <p:attrName>style.visibility</p:attrName>
                                        </p:attrNameLst>
                                      </p:cBhvr>
                                      <p:to>
                                        <p:strVal val="visible"/>
                                      </p:to>
                                    </p:set>
                                    <p:animEffect transition="in" filter="wipe(left)">
                                      <p:cBhvr>
                                        <p:cTn id="92" dur="700"/>
                                        <p:tgtEl>
                                          <p:spTgt spid="26625">
                                            <p:txEl>
                                              <p:pRg st="18" end="18"/>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6625">
                                            <p:txEl>
                                              <p:pRg st="19" end="19"/>
                                            </p:txEl>
                                          </p:spTgt>
                                        </p:tgtEl>
                                        <p:attrNameLst>
                                          <p:attrName>style.visibility</p:attrName>
                                        </p:attrNameLst>
                                      </p:cBhvr>
                                      <p:to>
                                        <p:strVal val="visible"/>
                                      </p:to>
                                    </p:set>
                                    <p:animEffect transition="in" filter="wipe(left)">
                                      <p:cBhvr>
                                        <p:cTn id="97" dur="700"/>
                                        <p:tgtEl>
                                          <p:spTgt spid="26625">
                                            <p:txEl>
                                              <p:pRg st="19" end="19"/>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6625">
                                            <p:txEl>
                                              <p:pRg st="20" end="20"/>
                                            </p:txEl>
                                          </p:spTgt>
                                        </p:tgtEl>
                                        <p:attrNameLst>
                                          <p:attrName>style.visibility</p:attrName>
                                        </p:attrNameLst>
                                      </p:cBhvr>
                                      <p:to>
                                        <p:strVal val="visible"/>
                                      </p:to>
                                    </p:set>
                                    <p:animEffect transition="in" filter="wipe(left)">
                                      <p:cBhvr>
                                        <p:cTn id="102" dur="700"/>
                                        <p:tgtEl>
                                          <p:spTgt spid="26625">
                                            <p:txEl>
                                              <p:pRg st="20" end="20"/>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6625">
                                            <p:txEl>
                                              <p:pRg st="21" end="21"/>
                                            </p:txEl>
                                          </p:spTgt>
                                        </p:tgtEl>
                                        <p:attrNameLst>
                                          <p:attrName>style.visibility</p:attrName>
                                        </p:attrNameLst>
                                      </p:cBhvr>
                                      <p:to>
                                        <p:strVal val="visible"/>
                                      </p:to>
                                    </p:set>
                                    <p:animEffect transition="in" filter="wipe(left)">
                                      <p:cBhvr>
                                        <p:cTn id="107" dur="700"/>
                                        <p:tgtEl>
                                          <p:spTgt spid="26625">
                                            <p:txEl>
                                              <p:pRg st="21" end="21"/>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6625">
                                            <p:txEl>
                                              <p:pRg st="22" end="22"/>
                                            </p:txEl>
                                          </p:spTgt>
                                        </p:tgtEl>
                                        <p:attrNameLst>
                                          <p:attrName>style.visibility</p:attrName>
                                        </p:attrNameLst>
                                      </p:cBhvr>
                                      <p:to>
                                        <p:strVal val="visible"/>
                                      </p:to>
                                    </p:set>
                                    <p:animEffect transition="in" filter="wipe(left)">
                                      <p:cBhvr>
                                        <p:cTn id="112" dur="700"/>
                                        <p:tgtEl>
                                          <p:spTgt spid="26625">
                                            <p:txEl>
                                              <p:pRg st="22" end="22"/>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6625">
                                            <p:txEl>
                                              <p:pRg st="23" end="23"/>
                                            </p:txEl>
                                          </p:spTgt>
                                        </p:tgtEl>
                                        <p:attrNameLst>
                                          <p:attrName>style.visibility</p:attrName>
                                        </p:attrNameLst>
                                      </p:cBhvr>
                                      <p:to>
                                        <p:strVal val="visible"/>
                                      </p:to>
                                    </p:set>
                                    <p:animEffect transition="in" filter="wipe(left)">
                                      <p:cBhvr>
                                        <p:cTn id="117" dur="700"/>
                                        <p:tgtEl>
                                          <p:spTgt spid="26625">
                                            <p:txEl>
                                              <p:pRg st="23" end="23"/>
                                            </p:txEl>
                                          </p:spTgt>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6625">
                                            <p:txEl>
                                              <p:pRg st="24" end="24"/>
                                            </p:txEl>
                                          </p:spTgt>
                                        </p:tgtEl>
                                        <p:attrNameLst>
                                          <p:attrName>style.visibility</p:attrName>
                                        </p:attrNameLst>
                                      </p:cBhvr>
                                      <p:to>
                                        <p:strVal val="visible"/>
                                      </p:to>
                                    </p:set>
                                    <p:animEffect transition="in" filter="wipe(left)">
                                      <p:cBhvr>
                                        <p:cTn id="122" dur="700"/>
                                        <p:tgtEl>
                                          <p:spTgt spid="26625">
                                            <p:txEl>
                                              <p:pRg st="24" end="24"/>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6625">
                                            <p:txEl>
                                              <p:pRg st="25" end="25"/>
                                            </p:txEl>
                                          </p:spTgt>
                                        </p:tgtEl>
                                        <p:attrNameLst>
                                          <p:attrName>style.visibility</p:attrName>
                                        </p:attrNameLst>
                                      </p:cBhvr>
                                      <p:to>
                                        <p:strVal val="visible"/>
                                      </p:to>
                                    </p:set>
                                    <p:animEffect transition="in" filter="wipe(left)">
                                      <p:cBhvr>
                                        <p:cTn id="127" dur="700"/>
                                        <p:tgtEl>
                                          <p:spTgt spid="26625">
                                            <p:txEl>
                                              <p:pRg st="25" end="25"/>
                                            </p:txEl>
                                          </p:spTgt>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26625">
                                            <p:txEl>
                                              <p:pRg st="26" end="26"/>
                                            </p:txEl>
                                          </p:spTgt>
                                        </p:tgtEl>
                                        <p:attrNameLst>
                                          <p:attrName>style.visibility</p:attrName>
                                        </p:attrNameLst>
                                      </p:cBhvr>
                                      <p:to>
                                        <p:strVal val="visible"/>
                                      </p:to>
                                    </p:set>
                                    <p:animEffect transition="in" filter="wipe(left)">
                                      <p:cBhvr>
                                        <p:cTn id="132" dur="700"/>
                                        <p:tgtEl>
                                          <p:spTgt spid="26625">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nvGraphicFramePr>
        <p:xfrm>
          <a:off x="250825" y="720725"/>
          <a:ext cx="8599488" cy="4721225"/>
        </p:xfrm>
        <a:graphic>
          <a:graphicData uri="http://schemas.openxmlformats.org/presentationml/2006/ole">
            <mc:AlternateContent xmlns:mc="http://schemas.openxmlformats.org/markup-compatibility/2006">
              <mc:Choice xmlns:v="urn:schemas-microsoft-com:vml" Requires="v">
                <p:oleObj spid="_x0000_s26628" name="Document" r:id="rId4" imgW="9042067" imgH="4965517" progId="Word.Document.12">
                  <p:embed/>
                </p:oleObj>
              </mc:Choice>
              <mc:Fallback>
                <p:oleObj name="Document" r:id="rId4" imgW="9042067" imgH="4965517" progId="Word.Document.12">
                  <p:embed/>
                  <p:pic>
                    <p:nvPicPr>
                      <p:cNvPr id="0" name="Obj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720725"/>
                        <a:ext cx="8599488"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0825" y="188913"/>
            <a:ext cx="8785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800">
                <a:latin typeface="Arial" charset="0"/>
              </a:rPr>
              <a:t>Evolution des relations entre les trois personnages principaux : le trio amoureux</a:t>
            </a:r>
          </a:p>
        </p:txBody>
      </p:sp>
      <p:graphicFrame>
        <p:nvGraphicFramePr>
          <p:cNvPr id="5" name="Objet 4"/>
          <p:cNvGraphicFramePr>
            <a:graphicFrameLocks noChangeAspect="1"/>
          </p:cNvGraphicFramePr>
          <p:nvPr/>
        </p:nvGraphicFramePr>
        <p:xfrm>
          <a:off x="120650" y="692150"/>
          <a:ext cx="8828088" cy="4514850"/>
        </p:xfrm>
        <a:graphic>
          <a:graphicData uri="http://schemas.openxmlformats.org/presentationml/2006/ole">
            <mc:AlternateContent xmlns:mc="http://schemas.openxmlformats.org/markup-compatibility/2006">
              <mc:Choice xmlns:v="urn:schemas-microsoft-com:vml" Requires="v">
                <p:oleObj spid="_x0000_s27653" name="Document" r:id="rId4" imgW="9042067" imgH="4622630" progId="Word.Document.12">
                  <p:embed/>
                </p:oleObj>
              </mc:Choice>
              <mc:Fallback>
                <p:oleObj name="Document" r:id="rId4" imgW="9042067" imgH="4622630" progId="Word.Document.12">
                  <p:embed/>
                  <p:pic>
                    <p:nvPicPr>
                      <p:cNvPr id="0" name="Obje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 y="692150"/>
                        <a:ext cx="8828088"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a:spLocks noChangeArrowheads="1"/>
          </p:cNvSpPr>
          <p:nvPr/>
        </p:nvSpPr>
        <p:spPr bwMode="auto">
          <a:xfrm>
            <a:off x="395288" y="260350"/>
            <a:ext cx="8569325"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FR" altLang="fr-FR" sz="1400" b="1" u="sng">
                <a:latin typeface="Arial" charset="0"/>
              </a:rPr>
              <a:t>Séance bilan : Réponse à la problématique</a:t>
            </a:r>
          </a:p>
          <a:p>
            <a:pPr algn="ctr" eaLnBrk="1" hangingPunct="1">
              <a:spcBef>
                <a:spcPct val="0"/>
              </a:spcBef>
              <a:buClrTx/>
              <a:buSzTx/>
              <a:buFontTx/>
              <a:buNone/>
            </a:pPr>
            <a:endParaRPr lang="fr-FR" altLang="fr-FR" sz="1400" b="1" u="sng">
              <a:latin typeface="Arial" charset="0"/>
            </a:endParaRPr>
          </a:p>
          <a:p>
            <a:pPr algn="ctr" eaLnBrk="1" hangingPunct="1">
              <a:spcBef>
                <a:spcPct val="0"/>
              </a:spcBef>
              <a:buClrTx/>
              <a:buSzTx/>
              <a:buFontTx/>
              <a:buNone/>
            </a:pPr>
            <a:endParaRPr lang="fr-FR" altLang="fr-FR" sz="1400" b="1" u="sng">
              <a:latin typeface="Arial" charset="0"/>
            </a:endParaRPr>
          </a:p>
          <a:p>
            <a:pPr algn="ctr" eaLnBrk="1" hangingPunct="1">
              <a:spcBef>
                <a:spcPct val="0"/>
              </a:spcBef>
              <a:buClrTx/>
              <a:buSzTx/>
              <a:buFontTx/>
              <a:buNone/>
            </a:pPr>
            <a:endParaRPr lang="fr-FR" altLang="fr-FR" sz="1400">
              <a:latin typeface="Arial" charset="0"/>
            </a:endParaRPr>
          </a:p>
          <a:p>
            <a:pPr algn="ct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200" b="1">
                <a:latin typeface="Arial" charset="0"/>
              </a:rPr>
              <a:t>Problématique : Les valeurs qu’incarne le personnage de Cyrano sont-elles celles de son auteur, celles de son époque ? </a:t>
            </a:r>
          </a:p>
          <a:p>
            <a:pPr eaLnBrk="1" hangingPunct="1">
              <a:spcBef>
                <a:spcPct val="0"/>
              </a:spcBef>
              <a:buClrTx/>
              <a:buSzTx/>
              <a:buFontTx/>
              <a:buNone/>
            </a:pPr>
            <a:endParaRPr lang="fr-FR" altLang="fr-FR" sz="1200">
              <a:latin typeface="Arial" charset="0"/>
            </a:endParaRPr>
          </a:p>
          <a:p>
            <a:pPr eaLnBrk="1" hangingPunct="1">
              <a:spcBef>
                <a:spcPct val="0"/>
              </a:spcBef>
              <a:buClrTx/>
              <a:buSzTx/>
              <a:buFontTx/>
              <a:buNone/>
            </a:pPr>
            <a:r>
              <a:rPr lang="fr-FR" altLang="fr-FR" sz="1200" b="1">
                <a:latin typeface="Arial" charset="0"/>
              </a:rPr>
              <a:t>Répondre à la problématique :</a:t>
            </a:r>
            <a:endParaRPr lang="fr-FR" altLang="fr-FR" sz="1200">
              <a:latin typeface="Arial" charset="0"/>
            </a:endParaRPr>
          </a:p>
          <a:p>
            <a:pPr eaLnBrk="1" hangingPunct="1">
              <a:spcBef>
                <a:spcPct val="0"/>
              </a:spcBef>
              <a:buClrTx/>
              <a:buSzTx/>
              <a:buFontTx/>
              <a:buNone/>
            </a:pPr>
            <a:r>
              <a:rPr lang="fr-FR" altLang="fr-FR" sz="1200">
                <a:latin typeface="Arial" charset="0"/>
              </a:rPr>
              <a:t>En quoi la pièce de Cyrano se rapproche-t-elle de la définition du drame romantique ?</a:t>
            </a:r>
          </a:p>
          <a:p>
            <a:pPr eaLnBrk="1" hangingPunct="1">
              <a:spcBef>
                <a:spcPct val="0"/>
              </a:spcBef>
              <a:buClrTx/>
              <a:buSzTx/>
              <a:buFontTx/>
              <a:buNone/>
            </a:pPr>
            <a:r>
              <a:rPr lang="fr-FR" altLang="fr-FR" sz="1200">
                <a:latin typeface="Arial" charset="0"/>
              </a:rPr>
              <a:t>En quoi Edmond Rostand est-il à contre-courant par rapport à son époque. </a:t>
            </a:r>
          </a:p>
          <a:p>
            <a:pPr eaLnBrk="1" hangingPunct="1">
              <a:spcBef>
                <a:spcPct val="0"/>
              </a:spcBef>
              <a:buClrTx/>
              <a:buSzTx/>
              <a:buFontTx/>
              <a:buNone/>
            </a:pPr>
            <a:endParaRPr lang="fr-FR" altLang="fr-FR" sz="1200">
              <a:latin typeface="Arial" charset="0"/>
            </a:endParaRPr>
          </a:p>
          <a:p>
            <a:pPr eaLnBrk="1" hangingPunct="1">
              <a:spcBef>
                <a:spcPct val="0"/>
              </a:spcBef>
              <a:buClrTx/>
              <a:buSzTx/>
              <a:buFontTx/>
              <a:buNone/>
            </a:pPr>
            <a:r>
              <a:rPr lang="fr-FR" altLang="fr-FR" sz="1200" b="1">
                <a:latin typeface="Arial" charset="0"/>
              </a:rPr>
              <a:t>Documents supports : </a:t>
            </a:r>
            <a:endParaRPr lang="fr-FR" altLang="fr-FR" sz="1200">
              <a:latin typeface="Arial" charset="0"/>
            </a:endParaRPr>
          </a:p>
          <a:p>
            <a:pPr eaLnBrk="1" hangingPunct="1">
              <a:spcBef>
                <a:spcPct val="0"/>
              </a:spcBef>
              <a:buClrTx/>
              <a:buSzTx/>
              <a:buFontTx/>
              <a:buNone/>
            </a:pPr>
            <a:r>
              <a:rPr lang="fr-FR" altLang="fr-FR" sz="1200">
                <a:latin typeface="Arial" charset="0"/>
              </a:rPr>
              <a:t>Documents supports sur Edmond Rostand : biographie + accueil de la pièce et contexte littéraire et historique.</a:t>
            </a:r>
          </a:p>
          <a:p>
            <a:pPr eaLnBrk="1" hangingPunct="1">
              <a:spcBef>
                <a:spcPct val="0"/>
              </a:spcBef>
              <a:buClrTx/>
              <a:buSzTx/>
              <a:buFontTx/>
              <a:buNone/>
            </a:pPr>
            <a:r>
              <a:rPr lang="fr-FR" altLang="fr-FR" sz="1200">
                <a:latin typeface="Arial" charset="0"/>
              </a:rPr>
              <a:t>Un extrait de deux  biographies : Rostand et  Cyrano de Bergerac. </a:t>
            </a:r>
          </a:p>
          <a:p>
            <a:pPr eaLnBrk="1" hangingPunct="1">
              <a:spcBef>
                <a:spcPct val="0"/>
              </a:spcBef>
              <a:buClrTx/>
              <a:buSzTx/>
              <a:buFontTx/>
              <a:buNone/>
            </a:pPr>
            <a:r>
              <a:rPr lang="fr-FR" altLang="fr-FR" sz="1200">
                <a:latin typeface="Arial" charset="0"/>
              </a:rPr>
              <a:t>On se reportera au site   </a:t>
            </a:r>
            <a:r>
              <a:rPr lang="fr-FR" altLang="fr-FR" sz="1200">
                <a:latin typeface="Arial" charset="0"/>
                <a:hlinkClick r:id="rId2"/>
              </a:rPr>
              <a:t>www.cyranodebergerac.fr</a:t>
            </a:r>
            <a:r>
              <a:rPr lang="fr-FR" altLang="fr-FR" sz="1200">
                <a:latin typeface="Arial" charset="0"/>
              </a:rPr>
              <a:t>, onglet « Cyrano raconte Savinien ».</a:t>
            </a:r>
          </a:p>
          <a:p>
            <a:pPr eaLnBrk="1" hangingPunct="1">
              <a:spcBef>
                <a:spcPct val="0"/>
              </a:spcBef>
              <a:buClrTx/>
              <a:buSzTx/>
              <a:buFontTx/>
              <a:buNone/>
            </a:pPr>
            <a:r>
              <a:rPr lang="fr-FR" altLang="fr-FR" sz="1200">
                <a:latin typeface="Arial" charset="0"/>
              </a:rPr>
              <a:t>Citations de Hugo sur la définition du drame romantique </a:t>
            </a:r>
          </a:p>
          <a:p>
            <a:pPr eaLnBrk="1" hangingPunct="1">
              <a:spcBef>
                <a:spcPct val="0"/>
              </a:spcBef>
              <a:buClrTx/>
              <a:buSzTx/>
              <a:buFontTx/>
              <a:buNone/>
            </a:pPr>
            <a:endParaRPr lang="fr-FR" altLang="fr-FR"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7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wipe(left)">
                                      <p:cBhvr>
                                        <p:cTn id="12" dur="700"/>
                                        <p:tgtEl>
                                          <p:spTgt spid="4">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left)">
                                      <p:cBhvr>
                                        <p:cTn id="17" dur="700"/>
                                        <p:tgtEl>
                                          <p:spTgt spid="4">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wipe(left)">
                                      <p:cBhvr>
                                        <p:cTn id="22" dur="700"/>
                                        <p:tgtEl>
                                          <p:spTgt spid="4">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700"/>
                                        <p:tgtEl>
                                          <p:spTgt spid="4">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left)">
                                      <p:cBhvr>
                                        <p:cTn id="32" dur="700"/>
                                        <p:tgtEl>
                                          <p:spTgt spid="4">
                                            <p:txEl>
                                              <p:pRg st="9" end="9"/>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wipe(left)">
                                      <p:cBhvr>
                                        <p:cTn id="37" dur="700"/>
                                        <p:tgtEl>
                                          <p:spTgt spid="4">
                                            <p:txEl>
                                              <p:pRg st="11" end="1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wipe(left)">
                                      <p:cBhvr>
                                        <p:cTn id="42" dur="700"/>
                                        <p:tgtEl>
                                          <p:spTgt spid="4">
                                            <p:txEl>
                                              <p:pRg st="12" end="1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animEffect transition="in" filter="wipe(left)">
                                      <p:cBhvr>
                                        <p:cTn id="47" dur="700"/>
                                        <p:tgtEl>
                                          <p:spTgt spid="4">
                                            <p:txEl>
                                              <p:pRg st="13" end="1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14" end="14"/>
                                            </p:txEl>
                                          </p:spTgt>
                                        </p:tgtEl>
                                        <p:attrNameLst>
                                          <p:attrName>style.visibility</p:attrName>
                                        </p:attrNameLst>
                                      </p:cBhvr>
                                      <p:to>
                                        <p:strVal val="visible"/>
                                      </p:to>
                                    </p:set>
                                    <p:animEffect transition="in" filter="wipe(left)">
                                      <p:cBhvr>
                                        <p:cTn id="52" dur="700"/>
                                        <p:tgtEl>
                                          <p:spTgt spid="4">
                                            <p:txEl>
                                              <p:pRg st="14" end="1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15" end="15"/>
                                            </p:txEl>
                                          </p:spTgt>
                                        </p:tgtEl>
                                        <p:attrNameLst>
                                          <p:attrName>style.visibility</p:attrName>
                                        </p:attrNameLst>
                                      </p:cBhvr>
                                      <p:to>
                                        <p:strVal val="visible"/>
                                      </p:to>
                                    </p:set>
                                    <p:animEffect transition="in" filter="wipe(left)">
                                      <p:cBhvr>
                                        <p:cTn id="57" dur="7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oneTexte 1"/>
          <p:cNvSpPr txBox="1">
            <a:spLocks noChangeArrowheads="1"/>
          </p:cNvSpPr>
          <p:nvPr/>
        </p:nvSpPr>
        <p:spPr bwMode="auto">
          <a:xfrm>
            <a:off x="611188" y="765175"/>
            <a:ext cx="669766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just" eaLnBrk="1" hangingPunct="1">
              <a:spcBef>
                <a:spcPct val="0"/>
              </a:spcBef>
              <a:buClrTx/>
              <a:buSzTx/>
              <a:buFontTx/>
              <a:buNone/>
            </a:pPr>
            <a:r>
              <a:rPr lang="fr-FR" altLang="fr-FR" sz="1800"/>
              <a:t>« Il (Le drame romantique) ferait passer à chaque instant l</a:t>
            </a:r>
            <a:r>
              <a:rPr lang="ja-JP" altLang="fr-FR" sz="1800"/>
              <a:t>’</a:t>
            </a:r>
            <a:r>
              <a:rPr lang="fr-FR" altLang="ja-JP" sz="1800"/>
              <a:t>auditoire du sérieux au rire des excitations bouffonnes aux émotions déchirantes, du grave au doux, du plaisant au sévère. </a:t>
            </a:r>
          </a:p>
          <a:p>
            <a:pPr algn="just" eaLnBrk="1" hangingPunct="1">
              <a:spcBef>
                <a:spcPct val="0"/>
              </a:spcBef>
              <a:buClrTx/>
              <a:buSzTx/>
              <a:buFontTx/>
              <a:buNone/>
            </a:pPr>
            <a:r>
              <a:rPr lang="fr-FR" altLang="fr-FR" sz="1800"/>
              <a:t>Le drame, c</a:t>
            </a:r>
            <a:r>
              <a:rPr lang="ja-JP" altLang="fr-FR" sz="1800"/>
              <a:t>’</a:t>
            </a:r>
            <a:r>
              <a:rPr lang="fr-FR" altLang="ja-JP" sz="1800"/>
              <a:t>est le grotesque avec le sublime, l</a:t>
            </a:r>
            <a:r>
              <a:rPr lang="ja-JP" altLang="fr-FR" sz="1800"/>
              <a:t>’</a:t>
            </a:r>
            <a:r>
              <a:rPr lang="fr-FR" altLang="ja-JP" sz="1800"/>
              <a:t>âme sous le corps, c</a:t>
            </a:r>
            <a:r>
              <a:rPr lang="ja-JP" altLang="fr-FR" sz="1800"/>
              <a:t>’</a:t>
            </a:r>
            <a:r>
              <a:rPr lang="fr-FR" altLang="ja-JP" sz="1800"/>
              <a:t>est une tragédie sous une comédie »</a:t>
            </a:r>
          </a:p>
          <a:p>
            <a:pPr algn="just" eaLnBrk="1" hangingPunct="1">
              <a:spcBef>
                <a:spcPct val="0"/>
              </a:spcBef>
              <a:buClrTx/>
              <a:buSzTx/>
              <a:buFontTx/>
              <a:buNone/>
            </a:pPr>
            <a:endParaRPr lang="fr-FR" altLang="fr-FR" sz="1800"/>
          </a:p>
          <a:p>
            <a:pPr algn="just" eaLnBrk="1" hangingPunct="1">
              <a:spcBef>
                <a:spcPct val="0"/>
              </a:spcBef>
              <a:buClrTx/>
              <a:buSzTx/>
              <a:buFontTx/>
              <a:buNone/>
            </a:pPr>
            <a:r>
              <a:rPr lang="fr-FR" altLang="fr-FR" sz="1800"/>
              <a:t>			Victor Hugo, Préface de Cromwell </a:t>
            </a:r>
          </a:p>
        </p:txBody>
      </p:sp>
      <p:sp>
        <p:nvSpPr>
          <p:cNvPr id="31746" name="ZoneTexte 2"/>
          <p:cNvSpPr txBox="1">
            <a:spLocks noChangeArrowheads="1"/>
          </p:cNvSpPr>
          <p:nvPr/>
        </p:nvSpPr>
        <p:spPr bwMode="auto">
          <a:xfrm>
            <a:off x="611188" y="3068638"/>
            <a:ext cx="66976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800"/>
              <a:t>Ce que la foule demande presque exclusivement à l</a:t>
            </a:r>
            <a:r>
              <a:rPr lang="ja-JP" altLang="fr-FR" sz="1800"/>
              <a:t>’</a:t>
            </a:r>
            <a:r>
              <a:rPr lang="fr-FR" altLang="ja-JP" sz="1800"/>
              <a:t>oeuvre dramatique, c</a:t>
            </a:r>
            <a:r>
              <a:rPr lang="ja-JP" altLang="fr-FR" sz="1800"/>
              <a:t>’</a:t>
            </a:r>
            <a:r>
              <a:rPr lang="fr-FR" altLang="ja-JP" sz="1800"/>
              <a:t>est de l</a:t>
            </a:r>
            <a:r>
              <a:rPr lang="ja-JP" altLang="fr-FR" sz="1800"/>
              <a:t>’</a:t>
            </a:r>
            <a:r>
              <a:rPr lang="fr-FR" altLang="ja-JP" sz="1800"/>
              <a:t>action, ce que les femmes y veulent avant tout, c</a:t>
            </a:r>
            <a:r>
              <a:rPr lang="ja-JP" altLang="fr-FR" sz="1800"/>
              <a:t>’</a:t>
            </a:r>
            <a:r>
              <a:rPr lang="fr-FR" altLang="ja-JP" sz="1800"/>
              <a:t>est de la passion, ce qu</a:t>
            </a:r>
            <a:r>
              <a:rPr lang="ja-JP" altLang="fr-FR" sz="1800"/>
              <a:t>’</a:t>
            </a:r>
            <a:r>
              <a:rPr lang="fr-FR" altLang="ja-JP" sz="1800"/>
              <a:t>y cherchent plus spécialement les penseurs ce sont des caractères. »</a:t>
            </a:r>
          </a:p>
          <a:p>
            <a:pPr eaLnBrk="1" hangingPunct="1">
              <a:spcBef>
                <a:spcPct val="0"/>
              </a:spcBef>
              <a:buClrTx/>
              <a:buSzTx/>
              <a:buFontTx/>
              <a:buNone/>
            </a:pPr>
            <a:endParaRPr lang="fr-FR" altLang="fr-FR" sz="1800"/>
          </a:p>
          <a:p>
            <a:pPr eaLnBrk="1" hangingPunct="1">
              <a:spcBef>
                <a:spcPct val="0"/>
              </a:spcBef>
              <a:buClrTx/>
              <a:buSzTx/>
              <a:buFontTx/>
              <a:buNone/>
            </a:pPr>
            <a:r>
              <a:rPr lang="fr-FR" altLang="fr-FR" sz="1800"/>
              <a:t>			Victor Hugo, Préface de Ruy Blas</a:t>
            </a:r>
          </a:p>
          <a:p>
            <a:pPr eaLnBrk="1" hangingPunct="1">
              <a:spcBef>
                <a:spcPct val="0"/>
              </a:spcBef>
              <a:buClrTx/>
              <a:buSzTx/>
              <a:buFontTx/>
              <a:buNone/>
            </a:pPr>
            <a:endParaRPr lang="fr-FR" altLang="fr-FR"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fade">
                                      <p:cBhvr>
                                        <p:cTn id="7" dur="800" decel="100000"/>
                                        <p:tgtEl>
                                          <p:spTgt spid="31745"/>
                                        </p:tgtEl>
                                      </p:cBhvr>
                                    </p:animEffect>
                                    <p:anim calcmode="lin" valueType="num">
                                      <p:cBhvr>
                                        <p:cTn id="8" dur="800" decel="100000" fill="hold"/>
                                        <p:tgtEl>
                                          <p:spTgt spid="31745"/>
                                        </p:tgtEl>
                                        <p:attrNameLst>
                                          <p:attrName>style.rotation</p:attrName>
                                        </p:attrNameLst>
                                      </p:cBhvr>
                                      <p:tavLst>
                                        <p:tav tm="0">
                                          <p:val>
                                            <p:fltVal val="-90"/>
                                          </p:val>
                                        </p:tav>
                                        <p:tav tm="100000">
                                          <p:val>
                                            <p:fltVal val="0"/>
                                          </p:val>
                                        </p:tav>
                                      </p:tavLst>
                                    </p:anim>
                                    <p:anim calcmode="lin" valueType="num">
                                      <p:cBhvr>
                                        <p:cTn id="9" dur="800" decel="100000" fill="hold"/>
                                        <p:tgtEl>
                                          <p:spTgt spid="31745"/>
                                        </p:tgtEl>
                                        <p:attrNameLst>
                                          <p:attrName>ppt_x</p:attrName>
                                        </p:attrNameLst>
                                      </p:cBhvr>
                                      <p:tavLst>
                                        <p:tav tm="0">
                                          <p:val>
                                            <p:strVal val="#ppt_x+0.4"/>
                                          </p:val>
                                        </p:tav>
                                        <p:tav tm="100000">
                                          <p:val>
                                            <p:strVal val="#ppt_x-0.05"/>
                                          </p:val>
                                        </p:tav>
                                      </p:tavLst>
                                    </p:anim>
                                    <p:anim calcmode="lin" valueType="num">
                                      <p:cBhvr>
                                        <p:cTn id="10" dur="800" decel="100000" fill="hold"/>
                                        <p:tgtEl>
                                          <p:spTgt spid="3174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4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4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1746"/>
                                        </p:tgtEl>
                                        <p:attrNameLst>
                                          <p:attrName>style.visibility</p:attrName>
                                        </p:attrNameLst>
                                      </p:cBhvr>
                                      <p:to>
                                        <p:strVal val="visible"/>
                                      </p:to>
                                    </p:set>
                                    <p:animEffect transition="in" filter="fade">
                                      <p:cBhvr>
                                        <p:cTn id="17" dur="800" decel="100000"/>
                                        <p:tgtEl>
                                          <p:spTgt spid="31746"/>
                                        </p:tgtEl>
                                      </p:cBhvr>
                                    </p:animEffect>
                                    <p:anim calcmode="lin" valueType="num">
                                      <p:cBhvr>
                                        <p:cTn id="18" dur="800" decel="100000" fill="hold"/>
                                        <p:tgtEl>
                                          <p:spTgt spid="31746"/>
                                        </p:tgtEl>
                                        <p:attrNameLst>
                                          <p:attrName>style.rotation</p:attrName>
                                        </p:attrNameLst>
                                      </p:cBhvr>
                                      <p:tavLst>
                                        <p:tav tm="0">
                                          <p:val>
                                            <p:fltVal val="-90"/>
                                          </p:val>
                                        </p:tav>
                                        <p:tav tm="100000">
                                          <p:val>
                                            <p:fltVal val="0"/>
                                          </p:val>
                                        </p:tav>
                                      </p:tavLst>
                                    </p:anim>
                                    <p:anim calcmode="lin" valueType="num">
                                      <p:cBhvr>
                                        <p:cTn id="19" dur="800" decel="100000" fill="hold"/>
                                        <p:tgtEl>
                                          <p:spTgt spid="31746"/>
                                        </p:tgtEl>
                                        <p:attrNameLst>
                                          <p:attrName>ppt_x</p:attrName>
                                        </p:attrNameLst>
                                      </p:cBhvr>
                                      <p:tavLst>
                                        <p:tav tm="0">
                                          <p:val>
                                            <p:strVal val="#ppt_x+0.4"/>
                                          </p:val>
                                        </p:tav>
                                        <p:tav tm="100000">
                                          <p:val>
                                            <p:strVal val="#ppt_x-0.05"/>
                                          </p:val>
                                        </p:tav>
                                      </p:tavLst>
                                    </p:anim>
                                    <p:anim calcmode="lin" valueType="num">
                                      <p:cBhvr>
                                        <p:cTn id="20" dur="800" decel="100000" fill="hold"/>
                                        <p:tgtEl>
                                          <p:spTgt spid="3174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174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17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317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Edmond Rostand en habit vert">
            <a:hlinkClick r:id="rId2" tooltip="Edmond Rostand en habit ver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60350"/>
            <a:ext cx="13684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2" name="Picture 4" descr="http://www.cyranodebergerac.fr/img_stoc/contributions/Image-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549275"/>
            <a:ext cx="20510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descr="http://www.cyranodebergerac.fr/img_stoc/boutique_ragueneau/07_zCoquelin-Guth_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708275"/>
            <a:ext cx="1751013"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http://www.cyranodebergerac.fr/img_stoc/boutique_ragueneau/08_zzCharles-le-Bargy_20.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275" y="2708275"/>
            <a:ext cx="1843088"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ZoneTexte 5"/>
          <p:cNvSpPr txBox="1">
            <a:spLocks noChangeArrowheads="1"/>
          </p:cNvSpPr>
          <p:nvPr/>
        </p:nvSpPr>
        <p:spPr bwMode="auto">
          <a:xfrm>
            <a:off x="1835150" y="549275"/>
            <a:ext cx="41767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just" eaLnBrk="1" hangingPunct="1">
              <a:spcBef>
                <a:spcPct val="0"/>
              </a:spcBef>
              <a:buClrTx/>
              <a:buSzTx/>
              <a:buFontTx/>
              <a:buNone/>
            </a:pPr>
            <a:r>
              <a:rPr lang="fr-FR" altLang="fr-FR" sz="1800"/>
              <a:t>« Pardon ! Ah ! Pardonnez-moi, mon ami, de vous avoir entrainé dans cette désastreuse aventure ! »</a:t>
            </a:r>
          </a:p>
          <a:p>
            <a:pPr algn="just" eaLnBrk="1" hangingPunct="1">
              <a:spcBef>
                <a:spcPct val="0"/>
              </a:spcBef>
              <a:buClrTx/>
              <a:buSzTx/>
              <a:buFontTx/>
              <a:buNone/>
            </a:pPr>
            <a:endParaRPr lang="fr-FR" altLang="fr-FR" sz="1800"/>
          </a:p>
          <a:p>
            <a:pPr algn="just" eaLnBrk="1" hangingPunct="1">
              <a:spcBef>
                <a:spcPct val="0"/>
              </a:spcBef>
              <a:buClrTx/>
              <a:buSzTx/>
              <a:buFontTx/>
              <a:buNone/>
            </a:pPr>
            <a:r>
              <a:rPr lang="fr-FR" altLang="fr-FR" sz="1800"/>
              <a:t>				Edmond Rostand à Coquelin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wheel(1)">
                                      <p:cBhvr>
                                        <p:cTn id="7" dur="2000"/>
                                        <p:tgtEl>
                                          <p:spTgt spid="358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wedge">
                                      <p:cBhvr>
                                        <p:cTn id="12" dur="2000"/>
                                        <p:tgtEl>
                                          <p:spTgt spid="358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2" fill="hold" nodeType="clickEffect">
                                  <p:stCondLst>
                                    <p:cond delay="0"/>
                                  </p:stCondLst>
                                  <p:childTnLst>
                                    <p:set>
                                      <p:cBhvr>
                                        <p:cTn id="16" dur="1" fill="hold">
                                          <p:stCondLst>
                                            <p:cond delay="0"/>
                                          </p:stCondLst>
                                        </p:cTn>
                                        <p:tgtEl>
                                          <p:spTgt spid="35843"/>
                                        </p:tgtEl>
                                        <p:attrNameLst>
                                          <p:attrName>style.visibility</p:attrName>
                                        </p:attrNameLst>
                                      </p:cBhvr>
                                      <p:to>
                                        <p:strVal val="visible"/>
                                      </p:to>
                                    </p:set>
                                    <p:animEffect transition="in" filter="wheel(2)">
                                      <p:cBhvr>
                                        <p:cTn id="17" dur="2000"/>
                                        <p:tgtEl>
                                          <p:spTgt spid="358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2" fill="hold" nodeType="clickEffect">
                                  <p:stCondLst>
                                    <p:cond delay="0"/>
                                  </p:stCondLst>
                                  <p:childTnLst>
                                    <p:set>
                                      <p:cBhvr>
                                        <p:cTn id="21" dur="1" fill="hold">
                                          <p:stCondLst>
                                            <p:cond delay="0"/>
                                          </p:stCondLst>
                                        </p:cTn>
                                        <p:tgtEl>
                                          <p:spTgt spid="35844"/>
                                        </p:tgtEl>
                                        <p:attrNameLst>
                                          <p:attrName>style.visibility</p:attrName>
                                        </p:attrNameLst>
                                      </p:cBhvr>
                                      <p:to>
                                        <p:strVal val="visible"/>
                                      </p:to>
                                    </p:set>
                                    <p:animEffect transition="in" filter="wheel(2)">
                                      <p:cBhvr>
                                        <p:cTn id="22" dur="2000"/>
                                        <p:tgtEl>
                                          <p:spTgt spid="358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35845"/>
                                        </p:tgtEl>
                                        <p:attrNameLst>
                                          <p:attrName>style.visibility</p:attrName>
                                        </p:attrNameLst>
                                      </p:cBhvr>
                                      <p:to>
                                        <p:strVal val="visible"/>
                                      </p:to>
                                    </p:set>
                                    <p:anim calcmode="lin" valueType="num">
                                      <p:cBhvr>
                                        <p:cTn id="27" dur="1000" fill="hold"/>
                                        <p:tgtEl>
                                          <p:spTgt spid="35845"/>
                                        </p:tgtEl>
                                        <p:attrNameLst>
                                          <p:attrName>ppt_w</p:attrName>
                                        </p:attrNameLst>
                                      </p:cBhvr>
                                      <p:tavLst>
                                        <p:tav tm="0">
                                          <p:val>
                                            <p:strVal val="#ppt_w*0.70"/>
                                          </p:val>
                                        </p:tav>
                                        <p:tav tm="100000">
                                          <p:val>
                                            <p:strVal val="#ppt_w"/>
                                          </p:val>
                                        </p:tav>
                                      </p:tavLst>
                                    </p:anim>
                                    <p:anim calcmode="lin" valueType="num">
                                      <p:cBhvr>
                                        <p:cTn id="28" dur="1000" fill="hold"/>
                                        <p:tgtEl>
                                          <p:spTgt spid="35845"/>
                                        </p:tgtEl>
                                        <p:attrNameLst>
                                          <p:attrName>ppt_h</p:attrName>
                                        </p:attrNameLst>
                                      </p:cBhvr>
                                      <p:tavLst>
                                        <p:tav tm="0">
                                          <p:val>
                                            <p:strVal val="#ppt_h"/>
                                          </p:val>
                                        </p:tav>
                                        <p:tav tm="100000">
                                          <p:val>
                                            <p:strVal val="#ppt_h"/>
                                          </p:val>
                                        </p:tav>
                                      </p:tavLst>
                                    </p:anim>
                                    <p:animEffect transition="in" filter="fade">
                                      <p:cBhvr>
                                        <p:cTn id="29"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www.cri-dijon.com/pages/cyr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412875"/>
            <a:ext cx="30194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http://www.lecinema.free.fr/images/R%E9compenses/Festival%20de%20Cannes/Cyrano%20de%20Berger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341438"/>
            <a:ext cx="2879725" cy="432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agecache6.allposters.com/LRG/29/2934/ZLCRD00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32099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http://www.qcm-de-culture-generale.com/qcm_images/qcm464/cyrano%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0"/>
            <a:ext cx="336232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filmreference.com/images/sjff_01_img0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49434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Cyrano de Berger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404813"/>
            <a:ext cx="28575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ZoneTexte 3"/>
          <p:cNvSpPr txBox="1">
            <a:spLocks noChangeArrowheads="1"/>
          </p:cNvSpPr>
          <p:nvPr/>
        </p:nvSpPr>
        <p:spPr bwMode="auto">
          <a:xfrm>
            <a:off x="250825" y="188913"/>
            <a:ext cx="8208963"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400">
                <a:latin typeface="Arial" charset="0"/>
                <a:cs typeface="Arial" charset="0"/>
              </a:rPr>
              <a:t>Cette œuvre sera étudiée à travers une lecture plurielle organisée autour de quatre axes dont la problématique générale est : </a:t>
            </a:r>
          </a:p>
          <a:p>
            <a:pPr eaLnBrk="1" hangingPunct="1">
              <a:spcBef>
                <a:spcPct val="0"/>
              </a:spcBef>
              <a:buClrTx/>
              <a:buSzTx/>
              <a:buFontTx/>
              <a:buNone/>
            </a:pPr>
            <a:r>
              <a:rPr lang="fr-FR" altLang="fr-FR" sz="1400" b="1" i="1">
                <a:latin typeface="Arial" charset="0"/>
                <a:cs typeface="Arial" charset="0"/>
              </a:rPr>
              <a:t>En quoi, Cyrano de Bergerac est-il porteur des valeurs de son époque et reflet littéraire de son auteur ? Comment son parcours aide-t-il le lecteur à se construire ?</a:t>
            </a:r>
            <a:endParaRPr lang="fr-FR" altLang="fr-FR" sz="1400">
              <a:latin typeface="Arial" charset="0"/>
              <a:cs typeface="Arial" charset="0"/>
            </a:endParaRPr>
          </a:p>
          <a:p>
            <a:pPr eaLnBrk="1" hangingPunct="1">
              <a:spcBef>
                <a:spcPct val="0"/>
              </a:spcBef>
              <a:buClrTx/>
              <a:buSzTx/>
              <a:buFontTx/>
              <a:buNone/>
            </a:pPr>
            <a:r>
              <a:rPr lang="fr-FR" altLang="fr-FR" sz="1400">
                <a:latin typeface="Arial" charset="0"/>
                <a:cs typeface="Arial" charset="0"/>
              </a:rPr>
              <a:t> </a:t>
            </a:r>
          </a:p>
          <a:p>
            <a:pPr eaLnBrk="1" hangingPunct="1">
              <a:spcBef>
                <a:spcPct val="0"/>
              </a:spcBef>
              <a:buClrTx/>
              <a:buSzTx/>
              <a:buFontTx/>
              <a:buNone/>
            </a:pPr>
            <a:r>
              <a:rPr lang="fr-FR" altLang="fr-FR" sz="1400" b="1">
                <a:latin typeface="Arial" charset="0"/>
                <a:cs typeface="Arial" charset="0"/>
              </a:rPr>
              <a:t>Axe 1 : LE PERSONNAGE ROMANTIQUE AU THÉÂTRE</a:t>
            </a:r>
            <a:r>
              <a:rPr lang="fr-FR" altLang="fr-FR" sz="1400">
                <a:latin typeface="Arial" charset="0"/>
                <a:cs typeface="Arial" charset="0"/>
              </a:rPr>
              <a:t> </a:t>
            </a:r>
          </a:p>
          <a:p>
            <a:pPr eaLnBrk="1" hangingPunct="1">
              <a:spcBef>
                <a:spcPct val="0"/>
              </a:spcBef>
              <a:buClrTx/>
              <a:buSzTx/>
              <a:buFontTx/>
              <a:buNone/>
            </a:pPr>
            <a:r>
              <a:rPr lang="fr-FR" altLang="fr-FR" sz="1400">
                <a:latin typeface="Arial" charset="0"/>
                <a:cs typeface="Arial" charset="0"/>
              </a:rPr>
              <a:t> </a:t>
            </a:r>
          </a:p>
          <a:p>
            <a:pPr eaLnBrk="1" hangingPunct="1">
              <a:spcBef>
                <a:spcPct val="0"/>
              </a:spcBef>
              <a:buClrTx/>
              <a:buSzTx/>
              <a:buFontTx/>
              <a:buNone/>
            </a:pPr>
            <a:r>
              <a:rPr lang="fr-FR" altLang="fr-FR" sz="1400" i="1">
                <a:latin typeface="Arial" charset="0"/>
                <a:cs typeface="Arial" charset="0"/>
              </a:rPr>
              <a:t>En quoi Cyrano est un héros Romantique ? En quoi le lecteur du XXIème siècle s’identifie-t-il à Cyrano ?</a:t>
            </a:r>
            <a:endParaRPr lang="fr-FR" altLang="fr-FR" sz="1400">
              <a:latin typeface="Arial" charset="0"/>
              <a:cs typeface="Arial" charset="0"/>
            </a:endParaRPr>
          </a:p>
          <a:p>
            <a:pPr eaLnBrk="1" hangingPunct="1">
              <a:spcBef>
                <a:spcPct val="0"/>
              </a:spcBef>
              <a:buClrTx/>
              <a:buSzTx/>
              <a:buFontTx/>
              <a:buNone/>
            </a:pPr>
            <a:r>
              <a:rPr lang="fr-FR" altLang="fr-FR" sz="1400">
                <a:latin typeface="Arial" charset="0"/>
                <a:cs typeface="Arial" charset="0"/>
              </a:rPr>
              <a:t> </a:t>
            </a:r>
          </a:p>
          <a:p>
            <a:pPr eaLnBrk="1" hangingPunct="1">
              <a:spcBef>
                <a:spcPct val="0"/>
              </a:spcBef>
              <a:buClrTx/>
              <a:buSzTx/>
              <a:buFontTx/>
              <a:buNone/>
            </a:pPr>
            <a:r>
              <a:rPr lang="fr-FR" altLang="fr-FR" sz="1400" b="1">
                <a:latin typeface="Arial" charset="0"/>
                <a:cs typeface="Arial" charset="0"/>
              </a:rPr>
              <a:t>Axe 2 : LE RAPPORT AU CORPS</a:t>
            </a:r>
            <a:r>
              <a:rPr lang="fr-FR" altLang="fr-FR" sz="1400">
                <a:latin typeface="Arial" charset="0"/>
                <a:cs typeface="Arial" charset="0"/>
              </a:rPr>
              <a:t>  </a:t>
            </a:r>
          </a:p>
          <a:p>
            <a:pPr eaLnBrk="1" hangingPunct="1">
              <a:spcBef>
                <a:spcPct val="0"/>
              </a:spcBef>
              <a:buClrTx/>
              <a:buSzTx/>
              <a:buFontTx/>
              <a:buNone/>
            </a:pPr>
            <a:r>
              <a:rPr lang="fr-FR" altLang="fr-FR" sz="1400">
                <a:latin typeface="Arial" charset="0"/>
                <a:cs typeface="Arial" charset="0"/>
              </a:rPr>
              <a:t> </a:t>
            </a:r>
          </a:p>
          <a:p>
            <a:pPr eaLnBrk="1" hangingPunct="1">
              <a:spcBef>
                <a:spcPct val="0"/>
              </a:spcBef>
              <a:buClrTx/>
              <a:buSzTx/>
              <a:buFontTx/>
              <a:buNone/>
            </a:pPr>
            <a:r>
              <a:rPr lang="fr-FR" altLang="fr-FR" sz="1400" i="1">
                <a:latin typeface="Arial" charset="0"/>
                <a:cs typeface="Arial" charset="0"/>
              </a:rPr>
              <a:t>Quelle place tient le corps dans l’œuvre et que nous dit-il du personnage ? Comment  fait-il évoluer  personnage ? Comment ce personnage est-il né et comment prend-il vie au théâtre sous les yeux du lecteur et du spectateur ? </a:t>
            </a:r>
            <a:endParaRPr lang="fr-FR" altLang="fr-FR" sz="1400">
              <a:latin typeface="Arial" charset="0"/>
              <a:cs typeface="Arial" charset="0"/>
            </a:endParaRPr>
          </a:p>
          <a:p>
            <a:pPr eaLnBrk="1" hangingPunct="1">
              <a:spcBef>
                <a:spcPct val="0"/>
              </a:spcBef>
              <a:buClrTx/>
              <a:buSzTx/>
              <a:buFontTx/>
              <a:buNone/>
            </a:pPr>
            <a:r>
              <a:rPr lang="fr-FR" altLang="fr-FR" sz="1400">
                <a:latin typeface="Arial" charset="0"/>
                <a:cs typeface="Arial" charset="0"/>
              </a:rPr>
              <a:t> </a:t>
            </a:r>
          </a:p>
          <a:p>
            <a:pPr eaLnBrk="1" hangingPunct="1">
              <a:spcBef>
                <a:spcPct val="0"/>
              </a:spcBef>
              <a:buClrTx/>
              <a:buSzTx/>
              <a:buFontTx/>
              <a:buNone/>
            </a:pPr>
            <a:r>
              <a:rPr lang="fr-FR" altLang="fr-FR" sz="1400" b="1">
                <a:latin typeface="Arial" charset="0"/>
                <a:cs typeface="Arial" charset="0"/>
              </a:rPr>
              <a:t>Axe 3 : L’ÉCRITURE ET LA </a:t>
            </a:r>
            <a:r>
              <a:rPr lang="fr-FR" altLang="fr-FR" sz="1400" b="1" i="1">
                <a:latin typeface="Arial" charset="0"/>
                <a:cs typeface="Arial" charset="0"/>
              </a:rPr>
              <a:t>PAROLE</a:t>
            </a:r>
            <a:r>
              <a:rPr lang="fr-FR" altLang="fr-FR" sz="1400" i="1">
                <a:latin typeface="Arial" charset="0"/>
                <a:cs typeface="Arial" charset="0"/>
              </a:rPr>
              <a:t>  </a:t>
            </a:r>
            <a:endParaRPr lang="fr-FR" altLang="fr-FR" sz="1400">
              <a:latin typeface="Arial" charset="0"/>
              <a:cs typeface="Arial" charset="0"/>
            </a:endParaRPr>
          </a:p>
          <a:p>
            <a:pPr eaLnBrk="1" hangingPunct="1">
              <a:spcBef>
                <a:spcPct val="0"/>
              </a:spcBef>
              <a:buClrTx/>
              <a:buSzTx/>
              <a:buFontTx/>
              <a:buNone/>
            </a:pPr>
            <a:r>
              <a:rPr lang="fr-FR" altLang="fr-FR" sz="1400" i="1">
                <a:latin typeface="Arial" charset="0"/>
                <a:cs typeface="Arial" charset="0"/>
              </a:rPr>
              <a:t> </a:t>
            </a:r>
            <a:endParaRPr lang="fr-FR" altLang="fr-FR" sz="1400">
              <a:latin typeface="Arial" charset="0"/>
              <a:cs typeface="Arial" charset="0"/>
            </a:endParaRPr>
          </a:p>
          <a:p>
            <a:pPr eaLnBrk="1" hangingPunct="1">
              <a:spcBef>
                <a:spcPct val="0"/>
              </a:spcBef>
              <a:buClrTx/>
              <a:buSzTx/>
              <a:buFontTx/>
              <a:buNone/>
            </a:pPr>
            <a:r>
              <a:rPr lang="fr-FR" altLang="fr-FR" sz="1400" i="1">
                <a:latin typeface="Arial" charset="0"/>
                <a:cs typeface="Arial" charset="0"/>
              </a:rPr>
              <a:t>Comment les personnages se constituent-ils par le langage ? Comment la parole sous des formes différentes fait-elle à la fois avancer l’action, exprimer des émotions et quel impact a t’-elle sur le lecteur ?</a:t>
            </a:r>
            <a:endParaRPr lang="fr-FR" altLang="fr-FR" sz="1400">
              <a:latin typeface="Arial" charset="0"/>
              <a:cs typeface="Arial" charset="0"/>
            </a:endParaRPr>
          </a:p>
          <a:p>
            <a:pPr eaLnBrk="1" hangingPunct="1">
              <a:spcBef>
                <a:spcPct val="0"/>
              </a:spcBef>
              <a:buClrTx/>
              <a:buSzTx/>
              <a:buFontTx/>
              <a:buNone/>
            </a:pPr>
            <a:r>
              <a:rPr lang="fr-FR" altLang="fr-FR" sz="1400">
                <a:latin typeface="Arial" charset="0"/>
                <a:cs typeface="Arial" charset="0"/>
              </a:rPr>
              <a:t> </a:t>
            </a:r>
          </a:p>
          <a:p>
            <a:pPr eaLnBrk="1" hangingPunct="1">
              <a:spcBef>
                <a:spcPct val="0"/>
              </a:spcBef>
              <a:buClrTx/>
              <a:buSzTx/>
              <a:buFontTx/>
              <a:buNone/>
            </a:pPr>
            <a:r>
              <a:rPr lang="fr-FR" altLang="fr-FR" sz="1400" b="1">
                <a:latin typeface="Arial" charset="0"/>
                <a:cs typeface="Arial" charset="0"/>
              </a:rPr>
              <a:t>Axe 4 : LES RELATIONS ENTRE LES PERSONNAGES ET LEUR PSYCHOLOGIE</a:t>
            </a:r>
            <a:r>
              <a:rPr lang="fr-FR" altLang="fr-FR" sz="1400">
                <a:latin typeface="Arial" charset="0"/>
                <a:cs typeface="Arial" charset="0"/>
              </a:rPr>
              <a:t> :</a:t>
            </a:r>
          </a:p>
          <a:p>
            <a:pPr eaLnBrk="1" hangingPunct="1">
              <a:spcBef>
                <a:spcPct val="0"/>
              </a:spcBef>
              <a:buClrTx/>
              <a:buSzTx/>
              <a:buFontTx/>
              <a:buNone/>
            </a:pPr>
            <a:r>
              <a:rPr lang="fr-FR" altLang="fr-FR" sz="1400">
                <a:latin typeface="Arial" charset="0"/>
                <a:cs typeface="Arial" charset="0"/>
              </a:rPr>
              <a:t> Les relations dans le trio amoureux </a:t>
            </a:r>
          </a:p>
          <a:p>
            <a:pPr eaLnBrk="1" hangingPunct="1">
              <a:spcBef>
                <a:spcPct val="0"/>
              </a:spcBef>
              <a:buClrTx/>
              <a:buSzTx/>
              <a:buFontTx/>
              <a:buNone/>
            </a:pPr>
            <a:r>
              <a:rPr lang="fr-FR" altLang="fr-FR" sz="1400" i="1">
                <a:latin typeface="Arial" charset="0"/>
                <a:cs typeface="Arial" charset="0"/>
              </a:rPr>
              <a:t>Comment l’interaction (des caractères, des personnalités, des attitudes..) entre les trois personnages leur permet-elle d’évoluer depuis leur apparition jusqu’à la fin de la pièce ? Quel regard porte le lecteur sur ces relations ? </a:t>
            </a:r>
            <a:endParaRPr lang="fr-FR" altLang="fr-FR" sz="1400">
              <a:latin typeface="Arial" charset="0"/>
              <a:cs typeface="Arial" charset="0"/>
            </a:endParaRPr>
          </a:p>
          <a:p>
            <a:pPr eaLnBrk="1" hangingPunct="1">
              <a:spcBef>
                <a:spcPct val="0"/>
              </a:spcBef>
              <a:buClrTx/>
              <a:buSzTx/>
              <a:buFontTx/>
              <a:buNone/>
            </a:pPr>
            <a:r>
              <a:rPr lang="fr-FR" altLang="fr-FR" sz="1400" i="1">
                <a:latin typeface="Arial" charset="0"/>
                <a:cs typeface="Arial" charset="0"/>
              </a:rPr>
              <a:t> </a:t>
            </a:r>
            <a:endParaRPr lang="fr-FR" altLang="fr-FR" sz="1400">
              <a:latin typeface="Arial" charset="0"/>
              <a:cs typeface="Arial" charset="0"/>
            </a:endParaRPr>
          </a:p>
          <a:p>
            <a:pPr eaLnBrk="1" hangingPunct="1">
              <a:spcBef>
                <a:spcPct val="0"/>
              </a:spcBef>
              <a:buClrTx/>
              <a:buSzTx/>
              <a:buFontTx/>
              <a:buNone/>
            </a:pPr>
            <a:r>
              <a:rPr lang="fr-FR" altLang="fr-FR" sz="1400">
                <a:latin typeface="Arial" charset="0"/>
                <a:cs typeface="Arial" charset="0"/>
              </a:rPr>
              <a:t> </a:t>
            </a:r>
          </a:p>
          <a:p>
            <a:pPr eaLnBrk="1" hangingPunct="1">
              <a:spcBef>
                <a:spcPct val="0"/>
              </a:spcBef>
              <a:buClrTx/>
              <a:buSzTx/>
              <a:buFontTx/>
              <a:buNone/>
            </a:pPr>
            <a:endParaRPr lang="fr-FR" altLang="fr-FR" sz="18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 calcmode="lin" valueType="num">
                                      <p:cBhvr additive="base">
                                        <p:cTn id="7" dur="700" fill="hold"/>
                                        <p:tgtEl>
                                          <p:spTgt spid="15361">
                                            <p:txEl>
                                              <p:pRg st="0" end="0"/>
                                            </p:txEl>
                                          </p:spTgt>
                                        </p:tgtEl>
                                        <p:attrNameLst>
                                          <p:attrName>ppt_x</p:attrName>
                                        </p:attrNameLst>
                                      </p:cBhvr>
                                      <p:tavLst>
                                        <p:tav tm="0">
                                          <p:val>
                                            <p:strVal val="0-#ppt_w/2"/>
                                          </p:val>
                                        </p:tav>
                                        <p:tav tm="100000">
                                          <p:val>
                                            <p:strVal val="#ppt_x"/>
                                          </p:val>
                                        </p:tav>
                                      </p:tavLst>
                                    </p:anim>
                                    <p:anim calcmode="lin" valueType="num">
                                      <p:cBhvr additive="base">
                                        <p:cTn id="8" dur="700" fill="hold"/>
                                        <p:tgtEl>
                                          <p:spTgt spid="153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1">
                                            <p:txEl>
                                              <p:pRg st="1" end="1"/>
                                            </p:txEl>
                                          </p:spTgt>
                                        </p:tgtEl>
                                        <p:attrNameLst>
                                          <p:attrName>style.visibility</p:attrName>
                                        </p:attrNameLst>
                                      </p:cBhvr>
                                      <p:to>
                                        <p:strVal val="visible"/>
                                      </p:to>
                                    </p:set>
                                    <p:anim calcmode="lin" valueType="num">
                                      <p:cBhvr additive="base">
                                        <p:cTn id="13" dur="700" fill="hold"/>
                                        <p:tgtEl>
                                          <p:spTgt spid="15361">
                                            <p:txEl>
                                              <p:pRg st="1" end="1"/>
                                            </p:txEl>
                                          </p:spTgt>
                                        </p:tgtEl>
                                        <p:attrNameLst>
                                          <p:attrName>ppt_x</p:attrName>
                                        </p:attrNameLst>
                                      </p:cBhvr>
                                      <p:tavLst>
                                        <p:tav tm="0">
                                          <p:val>
                                            <p:strVal val="0-#ppt_w/2"/>
                                          </p:val>
                                        </p:tav>
                                        <p:tav tm="100000">
                                          <p:val>
                                            <p:strVal val="#ppt_x"/>
                                          </p:val>
                                        </p:tav>
                                      </p:tavLst>
                                    </p:anim>
                                    <p:anim calcmode="lin" valueType="num">
                                      <p:cBhvr additive="base">
                                        <p:cTn id="14" dur="700" fill="hold"/>
                                        <p:tgtEl>
                                          <p:spTgt spid="1536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361">
                                            <p:txEl>
                                              <p:pRg st="2" end="2"/>
                                            </p:txEl>
                                          </p:spTgt>
                                        </p:tgtEl>
                                        <p:attrNameLst>
                                          <p:attrName>style.visibility</p:attrName>
                                        </p:attrNameLst>
                                      </p:cBhvr>
                                      <p:to>
                                        <p:strVal val="visible"/>
                                      </p:to>
                                    </p:set>
                                    <p:anim calcmode="lin" valueType="num">
                                      <p:cBhvr additive="base">
                                        <p:cTn id="19" dur="700" fill="hold"/>
                                        <p:tgtEl>
                                          <p:spTgt spid="15361">
                                            <p:txEl>
                                              <p:pRg st="2" end="2"/>
                                            </p:txEl>
                                          </p:spTgt>
                                        </p:tgtEl>
                                        <p:attrNameLst>
                                          <p:attrName>ppt_x</p:attrName>
                                        </p:attrNameLst>
                                      </p:cBhvr>
                                      <p:tavLst>
                                        <p:tav tm="0">
                                          <p:val>
                                            <p:strVal val="0-#ppt_w/2"/>
                                          </p:val>
                                        </p:tav>
                                        <p:tav tm="100000">
                                          <p:val>
                                            <p:strVal val="#ppt_x"/>
                                          </p:val>
                                        </p:tav>
                                      </p:tavLst>
                                    </p:anim>
                                    <p:anim calcmode="lin" valueType="num">
                                      <p:cBhvr additive="base">
                                        <p:cTn id="20" dur="700" fill="hold"/>
                                        <p:tgtEl>
                                          <p:spTgt spid="153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5361">
                                            <p:txEl>
                                              <p:pRg st="3" end="3"/>
                                            </p:txEl>
                                          </p:spTgt>
                                        </p:tgtEl>
                                        <p:attrNameLst>
                                          <p:attrName>style.visibility</p:attrName>
                                        </p:attrNameLst>
                                      </p:cBhvr>
                                      <p:to>
                                        <p:strVal val="visible"/>
                                      </p:to>
                                    </p:set>
                                    <p:anim calcmode="lin" valueType="num">
                                      <p:cBhvr additive="base">
                                        <p:cTn id="25" dur="700" fill="hold"/>
                                        <p:tgtEl>
                                          <p:spTgt spid="15361">
                                            <p:txEl>
                                              <p:pRg st="3" end="3"/>
                                            </p:txEl>
                                          </p:spTgt>
                                        </p:tgtEl>
                                        <p:attrNameLst>
                                          <p:attrName>ppt_x</p:attrName>
                                        </p:attrNameLst>
                                      </p:cBhvr>
                                      <p:tavLst>
                                        <p:tav tm="0">
                                          <p:val>
                                            <p:strVal val="0-#ppt_w/2"/>
                                          </p:val>
                                        </p:tav>
                                        <p:tav tm="100000">
                                          <p:val>
                                            <p:strVal val="#ppt_x"/>
                                          </p:val>
                                        </p:tav>
                                      </p:tavLst>
                                    </p:anim>
                                    <p:anim calcmode="lin" valueType="num">
                                      <p:cBhvr additive="base">
                                        <p:cTn id="26" dur="700" fill="hold"/>
                                        <p:tgtEl>
                                          <p:spTgt spid="1536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5361">
                                            <p:txEl>
                                              <p:pRg st="4" end="4"/>
                                            </p:txEl>
                                          </p:spTgt>
                                        </p:tgtEl>
                                        <p:attrNameLst>
                                          <p:attrName>style.visibility</p:attrName>
                                        </p:attrNameLst>
                                      </p:cBhvr>
                                      <p:to>
                                        <p:strVal val="visible"/>
                                      </p:to>
                                    </p:set>
                                    <p:anim calcmode="lin" valueType="num">
                                      <p:cBhvr additive="base">
                                        <p:cTn id="31" dur="700" fill="hold"/>
                                        <p:tgtEl>
                                          <p:spTgt spid="15361">
                                            <p:txEl>
                                              <p:pRg st="4" end="4"/>
                                            </p:txEl>
                                          </p:spTgt>
                                        </p:tgtEl>
                                        <p:attrNameLst>
                                          <p:attrName>ppt_x</p:attrName>
                                        </p:attrNameLst>
                                      </p:cBhvr>
                                      <p:tavLst>
                                        <p:tav tm="0">
                                          <p:val>
                                            <p:strVal val="0-#ppt_w/2"/>
                                          </p:val>
                                        </p:tav>
                                        <p:tav tm="100000">
                                          <p:val>
                                            <p:strVal val="#ppt_x"/>
                                          </p:val>
                                        </p:tav>
                                      </p:tavLst>
                                    </p:anim>
                                    <p:anim calcmode="lin" valueType="num">
                                      <p:cBhvr additive="base">
                                        <p:cTn id="32" dur="700" fill="hold"/>
                                        <p:tgtEl>
                                          <p:spTgt spid="1536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5361">
                                            <p:txEl>
                                              <p:pRg st="5" end="5"/>
                                            </p:txEl>
                                          </p:spTgt>
                                        </p:tgtEl>
                                        <p:attrNameLst>
                                          <p:attrName>style.visibility</p:attrName>
                                        </p:attrNameLst>
                                      </p:cBhvr>
                                      <p:to>
                                        <p:strVal val="visible"/>
                                      </p:to>
                                    </p:set>
                                    <p:anim calcmode="lin" valueType="num">
                                      <p:cBhvr additive="base">
                                        <p:cTn id="37" dur="700" fill="hold"/>
                                        <p:tgtEl>
                                          <p:spTgt spid="15361">
                                            <p:txEl>
                                              <p:pRg st="5" end="5"/>
                                            </p:txEl>
                                          </p:spTgt>
                                        </p:tgtEl>
                                        <p:attrNameLst>
                                          <p:attrName>ppt_x</p:attrName>
                                        </p:attrNameLst>
                                      </p:cBhvr>
                                      <p:tavLst>
                                        <p:tav tm="0">
                                          <p:val>
                                            <p:strVal val="0-#ppt_w/2"/>
                                          </p:val>
                                        </p:tav>
                                        <p:tav tm="100000">
                                          <p:val>
                                            <p:strVal val="#ppt_x"/>
                                          </p:val>
                                        </p:tav>
                                      </p:tavLst>
                                    </p:anim>
                                    <p:anim calcmode="lin" valueType="num">
                                      <p:cBhvr additive="base">
                                        <p:cTn id="38" dur="700" fill="hold"/>
                                        <p:tgtEl>
                                          <p:spTgt spid="1536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5361">
                                            <p:txEl>
                                              <p:pRg st="6" end="6"/>
                                            </p:txEl>
                                          </p:spTgt>
                                        </p:tgtEl>
                                        <p:attrNameLst>
                                          <p:attrName>style.visibility</p:attrName>
                                        </p:attrNameLst>
                                      </p:cBhvr>
                                      <p:to>
                                        <p:strVal val="visible"/>
                                      </p:to>
                                    </p:set>
                                    <p:anim calcmode="lin" valueType="num">
                                      <p:cBhvr additive="base">
                                        <p:cTn id="43" dur="700" fill="hold"/>
                                        <p:tgtEl>
                                          <p:spTgt spid="15361">
                                            <p:txEl>
                                              <p:pRg st="6" end="6"/>
                                            </p:txEl>
                                          </p:spTgt>
                                        </p:tgtEl>
                                        <p:attrNameLst>
                                          <p:attrName>ppt_x</p:attrName>
                                        </p:attrNameLst>
                                      </p:cBhvr>
                                      <p:tavLst>
                                        <p:tav tm="0">
                                          <p:val>
                                            <p:strVal val="0-#ppt_w/2"/>
                                          </p:val>
                                        </p:tav>
                                        <p:tav tm="100000">
                                          <p:val>
                                            <p:strVal val="#ppt_x"/>
                                          </p:val>
                                        </p:tav>
                                      </p:tavLst>
                                    </p:anim>
                                    <p:anim calcmode="lin" valueType="num">
                                      <p:cBhvr additive="base">
                                        <p:cTn id="44" dur="700" fill="hold"/>
                                        <p:tgtEl>
                                          <p:spTgt spid="1536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5361">
                                            <p:txEl>
                                              <p:pRg st="7" end="7"/>
                                            </p:txEl>
                                          </p:spTgt>
                                        </p:tgtEl>
                                        <p:attrNameLst>
                                          <p:attrName>style.visibility</p:attrName>
                                        </p:attrNameLst>
                                      </p:cBhvr>
                                      <p:to>
                                        <p:strVal val="visible"/>
                                      </p:to>
                                    </p:set>
                                    <p:anim calcmode="lin" valueType="num">
                                      <p:cBhvr additive="base">
                                        <p:cTn id="49" dur="700" fill="hold"/>
                                        <p:tgtEl>
                                          <p:spTgt spid="15361">
                                            <p:txEl>
                                              <p:pRg st="7" end="7"/>
                                            </p:txEl>
                                          </p:spTgt>
                                        </p:tgtEl>
                                        <p:attrNameLst>
                                          <p:attrName>ppt_x</p:attrName>
                                        </p:attrNameLst>
                                      </p:cBhvr>
                                      <p:tavLst>
                                        <p:tav tm="0">
                                          <p:val>
                                            <p:strVal val="0-#ppt_w/2"/>
                                          </p:val>
                                        </p:tav>
                                        <p:tav tm="100000">
                                          <p:val>
                                            <p:strVal val="#ppt_x"/>
                                          </p:val>
                                        </p:tav>
                                      </p:tavLst>
                                    </p:anim>
                                    <p:anim calcmode="lin" valueType="num">
                                      <p:cBhvr additive="base">
                                        <p:cTn id="50" dur="700" fill="hold"/>
                                        <p:tgtEl>
                                          <p:spTgt spid="1536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5361">
                                            <p:txEl>
                                              <p:pRg st="8" end="8"/>
                                            </p:txEl>
                                          </p:spTgt>
                                        </p:tgtEl>
                                        <p:attrNameLst>
                                          <p:attrName>style.visibility</p:attrName>
                                        </p:attrNameLst>
                                      </p:cBhvr>
                                      <p:to>
                                        <p:strVal val="visible"/>
                                      </p:to>
                                    </p:set>
                                    <p:anim calcmode="lin" valueType="num">
                                      <p:cBhvr additive="base">
                                        <p:cTn id="55" dur="700" fill="hold"/>
                                        <p:tgtEl>
                                          <p:spTgt spid="15361">
                                            <p:txEl>
                                              <p:pRg st="8" end="8"/>
                                            </p:txEl>
                                          </p:spTgt>
                                        </p:tgtEl>
                                        <p:attrNameLst>
                                          <p:attrName>ppt_x</p:attrName>
                                        </p:attrNameLst>
                                      </p:cBhvr>
                                      <p:tavLst>
                                        <p:tav tm="0">
                                          <p:val>
                                            <p:strVal val="0-#ppt_w/2"/>
                                          </p:val>
                                        </p:tav>
                                        <p:tav tm="100000">
                                          <p:val>
                                            <p:strVal val="#ppt_x"/>
                                          </p:val>
                                        </p:tav>
                                      </p:tavLst>
                                    </p:anim>
                                    <p:anim calcmode="lin" valueType="num">
                                      <p:cBhvr additive="base">
                                        <p:cTn id="56" dur="700" fill="hold"/>
                                        <p:tgtEl>
                                          <p:spTgt spid="1536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5361">
                                            <p:txEl>
                                              <p:pRg st="9" end="9"/>
                                            </p:txEl>
                                          </p:spTgt>
                                        </p:tgtEl>
                                        <p:attrNameLst>
                                          <p:attrName>style.visibility</p:attrName>
                                        </p:attrNameLst>
                                      </p:cBhvr>
                                      <p:to>
                                        <p:strVal val="visible"/>
                                      </p:to>
                                    </p:set>
                                    <p:anim calcmode="lin" valueType="num">
                                      <p:cBhvr additive="base">
                                        <p:cTn id="61" dur="700" fill="hold"/>
                                        <p:tgtEl>
                                          <p:spTgt spid="15361">
                                            <p:txEl>
                                              <p:pRg st="9" end="9"/>
                                            </p:txEl>
                                          </p:spTgt>
                                        </p:tgtEl>
                                        <p:attrNameLst>
                                          <p:attrName>ppt_x</p:attrName>
                                        </p:attrNameLst>
                                      </p:cBhvr>
                                      <p:tavLst>
                                        <p:tav tm="0">
                                          <p:val>
                                            <p:strVal val="0-#ppt_w/2"/>
                                          </p:val>
                                        </p:tav>
                                        <p:tav tm="100000">
                                          <p:val>
                                            <p:strVal val="#ppt_x"/>
                                          </p:val>
                                        </p:tav>
                                      </p:tavLst>
                                    </p:anim>
                                    <p:anim calcmode="lin" valueType="num">
                                      <p:cBhvr additive="base">
                                        <p:cTn id="62" dur="700" fill="hold"/>
                                        <p:tgtEl>
                                          <p:spTgt spid="1536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5361">
                                            <p:txEl>
                                              <p:pRg st="10" end="10"/>
                                            </p:txEl>
                                          </p:spTgt>
                                        </p:tgtEl>
                                        <p:attrNameLst>
                                          <p:attrName>style.visibility</p:attrName>
                                        </p:attrNameLst>
                                      </p:cBhvr>
                                      <p:to>
                                        <p:strVal val="visible"/>
                                      </p:to>
                                    </p:set>
                                    <p:anim calcmode="lin" valueType="num">
                                      <p:cBhvr additive="base">
                                        <p:cTn id="67" dur="700" fill="hold"/>
                                        <p:tgtEl>
                                          <p:spTgt spid="15361">
                                            <p:txEl>
                                              <p:pRg st="10" end="10"/>
                                            </p:txEl>
                                          </p:spTgt>
                                        </p:tgtEl>
                                        <p:attrNameLst>
                                          <p:attrName>ppt_x</p:attrName>
                                        </p:attrNameLst>
                                      </p:cBhvr>
                                      <p:tavLst>
                                        <p:tav tm="0">
                                          <p:val>
                                            <p:strVal val="0-#ppt_w/2"/>
                                          </p:val>
                                        </p:tav>
                                        <p:tav tm="100000">
                                          <p:val>
                                            <p:strVal val="#ppt_x"/>
                                          </p:val>
                                        </p:tav>
                                      </p:tavLst>
                                    </p:anim>
                                    <p:anim calcmode="lin" valueType="num">
                                      <p:cBhvr additive="base">
                                        <p:cTn id="68" dur="700" fill="hold"/>
                                        <p:tgtEl>
                                          <p:spTgt spid="1536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5361">
                                            <p:txEl>
                                              <p:pRg st="11" end="11"/>
                                            </p:txEl>
                                          </p:spTgt>
                                        </p:tgtEl>
                                        <p:attrNameLst>
                                          <p:attrName>style.visibility</p:attrName>
                                        </p:attrNameLst>
                                      </p:cBhvr>
                                      <p:to>
                                        <p:strVal val="visible"/>
                                      </p:to>
                                    </p:set>
                                    <p:anim calcmode="lin" valueType="num">
                                      <p:cBhvr additive="base">
                                        <p:cTn id="73" dur="700" fill="hold"/>
                                        <p:tgtEl>
                                          <p:spTgt spid="15361">
                                            <p:txEl>
                                              <p:pRg st="11" end="11"/>
                                            </p:txEl>
                                          </p:spTgt>
                                        </p:tgtEl>
                                        <p:attrNameLst>
                                          <p:attrName>ppt_x</p:attrName>
                                        </p:attrNameLst>
                                      </p:cBhvr>
                                      <p:tavLst>
                                        <p:tav tm="0">
                                          <p:val>
                                            <p:strVal val="0-#ppt_w/2"/>
                                          </p:val>
                                        </p:tav>
                                        <p:tav tm="100000">
                                          <p:val>
                                            <p:strVal val="#ppt_x"/>
                                          </p:val>
                                        </p:tav>
                                      </p:tavLst>
                                    </p:anim>
                                    <p:anim calcmode="lin" valueType="num">
                                      <p:cBhvr additive="base">
                                        <p:cTn id="74" dur="700" fill="hold"/>
                                        <p:tgtEl>
                                          <p:spTgt spid="15361">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5361">
                                            <p:txEl>
                                              <p:pRg st="12" end="12"/>
                                            </p:txEl>
                                          </p:spTgt>
                                        </p:tgtEl>
                                        <p:attrNameLst>
                                          <p:attrName>style.visibility</p:attrName>
                                        </p:attrNameLst>
                                      </p:cBhvr>
                                      <p:to>
                                        <p:strVal val="visible"/>
                                      </p:to>
                                    </p:set>
                                    <p:anim calcmode="lin" valueType="num">
                                      <p:cBhvr additive="base">
                                        <p:cTn id="79" dur="700" fill="hold"/>
                                        <p:tgtEl>
                                          <p:spTgt spid="15361">
                                            <p:txEl>
                                              <p:pRg st="12" end="12"/>
                                            </p:txEl>
                                          </p:spTgt>
                                        </p:tgtEl>
                                        <p:attrNameLst>
                                          <p:attrName>ppt_x</p:attrName>
                                        </p:attrNameLst>
                                      </p:cBhvr>
                                      <p:tavLst>
                                        <p:tav tm="0">
                                          <p:val>
                                            <p:strVal val="0-#ppt_w/2"/>
                                          </p:val>
                                        </p:tav>
                                        <p:tav tm="100000">
                                          <p:val>
                                            <p:strVal val="#ppt_x"/>
                                          </p:val>
                                        </p:tav>
                                      </p:tavLst>
                                    </p:anim>
                                    <p:anim calcmode="lin" valueType="num">
                                      <p:cBhvr additive="base">
                                        <p:cTn id="80" dur="700" fill="hold"/>
                                        <p:tgtEl>
                                          <p:spTgt spid="15361">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15361">
                                            <p:txEl>
                                              <p:pRg st="13" end="13"/>
                                            </p:txEl>
                                          </p:spTgt>
                                        </p:tgtEl>
                                        <p:attrNameLst>
                                          <p:attrName>style.visibility</p:attrName>
                                        </p:attrNameLst>
                                      </p:cBhvr>
                                      <p:to>
                                        <p:strVal val="visible"/>
                                      </p:to>
                                    </p:set>
                                    <p:anim calcmode="lin" valueType="num">
                                      <p:cBhvr additive="base">
                                        <p:cTn id="85" dur="700" fill="hold"/>
                                        <p:tgtEl>
                                          <p:spTgt spid="15361">
                                            <p:txEl>
                                              <p:pRg st="13" end="13"/>
                                            </p:txEl>
                                          </p:spTgt>
                                        </p:tgtEl>
                                        <p:attrNameLst>
                                          <p:attrName>ppt_x</p:attrName>
                                        </p:attrNameLst>
                                      </p:cBhvr>
                                      <p:tavLst>
                                        <p:tav tm="0">
                                          <p:val>
                                            <p:strVal val="0-#ppt_w/2"/>
                                          </p:val>
                                        </p:tav>
                                        <p:tav tm="100000">
                                          <p:val>
                                            <p:strVal val="#ppt_x"/>
                                          </p:val>
                                        </p:tav>
                                      </p:tavLst>
                                    </p:anim>
                                    <p:anim calcmode="lin" valueType="num">
                                      <p:cBhvr additive="base">
                                        <p:cTn id="86" dur="700" fill="hold"/>
                                        <p:tgtEl>
                                          <p:spTgt spid="15361">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15361">
                                            <p:txEl>
                                              <p:pRg st="14" end="14"/>
                                            </p:txEl>
                                          </p:spTgt>
                                        </p:tgtEl>
                                        <p:attrNameLst>
                                          <p:attrName>style.visibility</p:attrName>
                                        </p:attrNameLst>
                                      </p:cBhvr>
                                      <p:to>
                                        <p:strVal val="visible"/>
                                      </p:to>
                                    </p:set>
                                    <p:anim calcmode="lin" valueType="num">
                                      <p:cBhvr additive="base">
                                        <p:cTn id="91" dur="700" fill="hold"/>
                                        <p:tgtEl>
                                          <p:spTgt spid="15361">
                                            <p:txEl>
                                              <p:pRg st="14" end="14"/>
                                            </p:txEl>
                                          </p:spTgt>
                                        </p:tgtEl>
                                        <p:attrNameLst>
                                          <p:attrName>ppt_x</p:attrName>
                                        </p:attrNameLst>
                                      </p:cBhvr>
                                      <p:tavLst>
                                        <p:tav tm="0">
                                          <p:val>
                                            <p:strVal val="0-#ppt_w/2"/>
                                          </p:val>
                                        </p:tav>
                                        <p:tav tm="100000">
                                          <p:val>
                                            <p:strVal val="#ppt_x"/>
                                          </p:val>
                                        </p:tav>
                                      </p:tavLst>
                                    </p:anim>
                                    <p:anim calcmode="lin" valueType="num">
                                      <p:cBhvr additive="base">
                                        <p:cTn id="92" dur="700" fill="hold"/>
                                        <p:tgtEl>
                                          <p:spTgt spid="15361">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15361">
                                            <p:txEl>
                                              <p:pRg st="15" end="15"/>
                                            </p:txEl>
                                          </p:spTgt>
                                        </p:tgtEl>
                                        <p:attrNameLst>
                                          <p:attrName>style.visibility</p:attrName>
                                        </p:attrNameLst>
                                      </p:cBhvr>
                                      <p:to>
                                        <p:strVal val="visible"/>
                                      </p:to>
                                    </p:set>
                                    <p:anim calcmode="lin" valueType="num">
                                      <p:cBhvr additive="base">
                                        <p:cTn id="97" dur="700" fill="hold"/>
                                        <p:tgtEl>
                                          <p:spTgt spid="15361">
                                            <p:txEl>
                                              <p:pRg st="15" end="15"/>
                                            </p:txEl>
                                          </p:spTgt>
                                        </p:tgtEl>
                                        <p:attrNameLst>
                                          <p:attrName>ppt_x</p:attrName>
                                        </p:attrNameLst>
                                      </p:cBhvr>
                                      <p:tavLst>
                                        <p:tav tm="0">
                                          <p:val>
                                            <p:strVal val="0-#ppt_w/2"/>
                                          </p:val>
                                        </p:tav>
                                        <p:tav tm="100000">
                                          <p:val>
                                            <p:strVal val="#ppt_x"/>
                                          </p:val>
                                        </p:tav>
                                      </p:tavLst>
                                    </p:anim>
                                    <p:anim calcmode="lin" valueType="num">
                                      <p:cBhvr additive="base">
                                        <p:cTn id="98" dur="700" fill="hold"/>
                                        <p:tgtEl>
                                          <p:spTgt spid="15361">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nodeType="clickEffect">
                                  <p:stCondLst>
                                    <p:cond delay="0"/>
                                  </p:stCondLst>
                                  <p:childTnLst>
                                    <p:set>
                                      <p:cBhvr>
                                        <p:cTn id="102" dur="1" fill="hold">
                                          <p:stCondLst>
                                            <p:cond delay="0"/>
                                          </p:stCondLst>
                                        </p:cTn>
                                        <p:tgtEl>
                                          <p:spTgt spid="15361">
                                            <p:txEl>
                                              <p:pRg st="16" end="16"/>
                                            </p:txEl>
                                          </p:spTgt>
                                        </p:tgtEl>
                                        <p:attrNameLst>
                                          <p:attrName>style.visibility</p:attrName>
                                        </p:attrNameLst>
                                      </p:cBhvr>
                                      <p:to>
                                        <p:strVal val="visible"/>
                                      </p:to>
                                    </p:set>
                                    <p:anim calcmode="lin" valueType="num">
                                      <p:cBhvr additive="base">
                                        <p:cTn id="103" dur="700" fill="hold"/>
                                        <p:tgtEl>
                                          <p:spTgt spid="15361">
                                            <p:txEl>
                                              <p:pRg st="16" end="16"/>
                                            </p:txEl>
                                          </p:spTgt>
                                        </p:tgtEl>
                                        <p:attrNameLst>
                                          <p:attrName>ppt_x</p:attrName>
                                        </p:attrNameLst>
                                      </p:cBhvr>
                                      <p:tavLst>
                                        <p:tav tm="0">
                                          <p:val>
                                            <p:strVal val="0-#ppt_w/2"/>
                                          </p:val>
                                        </p:tav>
                                        <p:tav tm="100000">
                                          <p:val>
                                            <p:strVal val="#ppt_x"/>
                                          </p:val>
                                        </p:tav>
                                      </p:tavLst>
                                    </p:anim>
                                    <p:anim calcmode="lin" valueType="num">
                                      <p:cBhvr additive="base">
                                        <p:cTn id="104" dur="700" fill="hold"/>
                                        <p:tgtEl>
                                          <p:spTgt spid="15361">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nodeType="clickEffect">
                                  <p:stCondLst>
                                    <p:cond delay="0"/>
                                  </p:stCondLst>
                                  <p:childTnLst>
                                    <p:set>
                                      <p:cBhvr>
                                        <p:cTn id="108" dur="1" fill="hold">
                                          <p:stCondLst>
                                            <p:cond delay="0"/>
                                          </p:stCondLst>
                                        </p:cTn>
                                        <p:tgtEl>
                                          <p:spTgt spid="15361">
                                            <p:txEl>
                                              <p:pRg st="17" end="17"/>
                                            </p:txEl>
                                          </p:spTgt>
                                        </p:tgtEl>
                                        <p:attrNameLst>
                                          <p:attrName>style.visibility</p:attrName>
                                        </p:attrNameLst>
                                      </p:cBhvr>
                                      <p:to>
                                        <p:strVal val="visible"/>
                                      </p:to>
                                    </p:set>
                                    <p:anim calcmode="lin" valueType="num">
                                      <p:cBhvr additive="base">
                                        <p:cTn id="109" dur="700" fill="hold"/>
                                        <p:tgtEl>
                                          <p:spTgt spid="15361">
                                            <p:txEl>
                                              <p:pRg st="17" end="17"/>
                                            </p:txEl>
                                          </p:spTgt>
                                        </p:tgtEl>
                                        <p:attrNameLst>
                                          <p:attrName>ppt_x</p:attrName>
                                        </p:attrNameLst>
                                      </p:cBhvr>
                                      <p:tavLst>
                                        <p:tav tm="0">
                                          <p:val>
                                            <p:strVal val="0-#ppt_w/2"/>
                                          </p:val>
                                        </p:tav>
                                        <p:tav tm="100000">
                                          <p:val>
                                            <p:strVal val="#ppt_x"/>
                                          </p:val>
                                        </p:tav>
                                      </p:tavLst>
                                    </p:anim>
                                    <p:anim calcmode="lin" valueType="num">
                                      <p:cBhvr additive="base">
                                        <p:cTn id="110" dur="700" fill="hold"/>
                                        <p:tgtEl>
                                          <p:spTgt spid="15361">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ouTube%20-%20Edmond%20Rostand%20évoqué%20par%20Sacha%20Guitry.mpeg">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oneTexte 1"/>
          <p:cNvSpPr txBox="1">
            <a:spLocks noChangeArrowheads="1"/>
          </p:cNvSpPr>
          <p:nvPr/>
        </p:nvSpPr>
        <p:spPr bwMode="auto">
          <a:xfrm>
            <a:off x="1465263" y="316706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endParaRPr lang="fr-FR" altLang="fr-FR" sz="1800">
              <a:latin typeface="Arial" charset="0"/>
            </a:endParaRPr>
          </a:p>
        </p:txBody>
      </p:sp>
      <p:sp>
        <p:nvSpPr>
          <p:cNvPr id="4" name="Rectangle 3"/>
          <p:cNvSpPr>
            <a:spLocks noChangeArrowheads="1"/>
          </p:cNvSpPr>
          <p:nvPr/>
        </p:nvSpPr>
        <p:spPr bwMode="auto">
          <a:xfrm>
            <a:off x="250825" y="115888"/>
            <a:ext cx="8424863"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FR" altLang="fr-FR" sz="1400" b="1">
                <a:latin typeface="Arial" charset="0"/>
              </a:rPr>
              <a:t>Organisation de la séquence </a:t>
            </a:r>
          </a:p>
          <a:p>
            <a:pPr algn="ctr" eaLnBrk="1" hangingPunct="1">
              <a:spcBef>
                <a:spcPct val="0"/>
              </a:spcBef>
              <a:buClrTx/>
              <a:buSzTx/>
              <a:buFontTx/>
              <a:buNone/>
            </a:pPr>
            <a:endParaRPr lang="fr-FR" altLang="fr-FR" sz="1400" b="1">
              <a:latin typeface="Arial" charset="0"/>
            </a:endParaRPr>
          </a:p>
          <a:p>
            <a:pPr algn="ctr" eaLnBrk="1" hangingPunct="1">
              <a:spcBef>
                <a:spcPct val="0"/>
              </a:spcBef>
              <a:buClrTx/>
              <a:buSzTx/>
              <a:buFontTx/>
              <a:buNone/>
            </a:pPr>
            <a:r>
              <a:rPr lang="fr-FR" altLang="fr-FR" sz="1400" b="1">
                <a:latin typeface="Arial" charset="0"/>
              </a:rPr>
              <a:t>Séance</a:t>
            </a:r>
          </a:p>
          <a:p>
            <a:pPr algn="ctr" eaLnBrk="1" hangingPunct="1">
              <a:spcBef>
                <a:spcPct val="0"/>
              </a:spcBef>
              <a:buClrTx/>
              <a:buSzTx/>
              <a:buFontTx/>
              <a:buNone/>
            </a:pPr>
            <a:r>
              <a:rPr lang="fr-FR" altLang="fr-FR" sz="1400" b="1">
                <a:latin typeface="Arial" charset="0"/>
              </a:rPr>
              <a:t> Entrer dans la séquence</a:t>
            </a:r>
          </a:p>
          <a:p>
            <a:pPr algn="ctr" eaLnBrk="1" hangingPunct="1">
              <a:spcBef>
                <a:spcPct val="0"/>
              </a:spcBef>
              <a:buClrTx/>
              <a:buSzTx/>
              <a:buFontTx/>
              <a:buNone/>
            </a:pPr>
            <a:endParaRPr lang="fr-FR" altLang="fr-FR" sz="1400" b="1">
              <a:latin typeface="Arial" charset="0"/>
            </a:endParaRPr>
          </a:p>
          <a:p>
            <a:pPr algn="ctr" eaLnBrk="1" hangingPunct="1">
              <a:spcBef>
                <a:spcPct val="0"/>
              </a:spcBef>
              <a:buClrTx/>
              <a:buSzTx/>
              <a:buFontTx/>
              <a:buNone/>
            </a:pPr>
            <a:endParaRPr lang="fr-FR" altLang="fr-FR" sz="1400">
              <a:latin typeface="Arial" charset="0"/>
            </a:endParaRPr>
          </a:p>
          <a:p>
            <a:pPr eaLnBrk="1" hangingPunct="1">
              <a:spcBef>
                <a:spcPct val="0"/>
              </a:spcBef>
              <a:buClrTx/>
              <a:buSzTx/>
              <a:buFontTx/>
              <a:buNone/>
            </a:pPr>
            <a:r>
              <a:rPr lang="fr-FR" altLang="fr-FR" sz="800" b="1">
                <a:latin typeface="Arial" charset="0"/>
              </a:rPr>
              <a:t> </a:t>
            </a:r>
            <a:endParaRPr lang="fr-FR" altLang="fr-FR" sz="800">
              <a:latin typeface="Arial" charset="0"/>
            </a:endParaRPr>
          </a:p>
          <a:p>
            <a:pPr eaLnBrk="1" hangingPunct="1">
              <a:spcBef>
                <a:spcPct val="0"/>
              </a:spcBef>
              <a:buClrTx/>
              <a:buSzTx/>
              <a:buFontTx/>
              <a:buNone/>
            </a:pPr>
            <a:r>
              <a:rPr lang="fr-FR" altLang="fr-FR" sz="1200" b="1" u="sng">
                <a:latin typeface="Arial" charset="0"/>
              </a:rPr>
              <a:t>1/ Comment lire l’œuvre</a:t>
            </a:r>
            <a:r>
              <a:rPr lang="fr-FR" altLang="fr-FR" sz="1200" b="1">
                <a:latin typeface="Arial" charset="0"/>
              </a:rPr>
              <a:t> ? </a:t>
            </a:r>
            <a:endParaRPr lang="fr-FR" altLang="fr-FR" sz="1200">
              <a:latin typeface="Arial" charset="0"/>
            </a:endParaRPr>
          </a:p>
          <a:p>
            <a:pPr eaLnBrk="1" hangingPunct="1">
              <a:spcBef>
                <a:spcPct val="0"/>
              </a:spcBef>
              <a:buClrTx/>
              <a:buSzTx/>
              <a:buFontTx/>
              <a:buNone/>
            </a:pPr>
            <a:r>
              <a:rPr lang="fr-FR" altLang="fr-FR" sz="1200" u="sng">
                <a:latin typeface="Arial" charset="0"/>
              </a:rPr>
              <a:t>Supports</a:t>
            </a:r>
            <a:r>
              <a:rPr lang="fr-FR" altLang="fr-FR" sz="1200">
                <a:latin typeface="Arial" charset="0"/>
              </a:rPr>
              <a:t> :</a:t>
            </a:r>
          </a:p>
          <a:p>
            <a:pPr eaLnBrk="1" hangingPunct="1">
              <a:spcBef>
                <a:spcPct val="0"/>
              </a:spcBef>
              <a:buClrTx/>
              <a:buSzTx/>
              <a:buFontTx/>
              <a:buNone/>
            </a:pPr>
            <a:r>
              <a:rPr lang="fr-FR" altLang="fr-FR" sz="1200">
                <a:latin typeface="Arial" charset="0"/>
              </a:rPr>
              <a:t>- Cyrano de Bergerac E ; ROSTAND Collection Librio (2euros)</a:t>
            </a:r>
          </a:p>
          <a:p>
            <a:pPr eaLnBrk="1" hangingPunct="1">
              <a:spcBef>
                <a:spcPct val="0"/>
              </a:spcBef>
              <a:buClrTx/>
              <a:buSzTx/>
              <a:buFontTx/>
              <a:buNone/>
            </a:pPr>
            <a:r>
              <a:rPr lang="fr-FR" altLang="fr-FR" sz="1200" b="1">
                <a:latin typeface="Arial" charset="0"/>
              </a:rPr>
              <a:t>- </a:t>
            </a:r>
            <a:r>
              <a:rPr lang="fr-FR" altLang="fr-FR" sz="1200">
                <a:latin typeface="Arial" charset="0"/>
              </a:rPr>
              <a:t>Cyrano de Bergerac , Théâtre en BD </a:t>
            </a:r>
            <a:r>
              <a:rPr lang="fr-FR" altLang="fr-FR" sz="1200" u="sng">
                <a:latin typeface="Arial" charset="0"/>
                <a:hlinkClick r:id="rId2"/>
              </a:rPr>
              <a:t>Fanch Juteau</a:t>
            </a:r>
            <a:r>
              <a:rPr lang="fr-FR" altLang="fr-FR" sz="1200">
                <a:latin typeface="Arial" charset="0"/>
              </a:rPr>
              <a:t> (Auteur) - Bande dessinée jeunesse 2007</a:t>
            </a:r>
            <a:endParaRPr lang="fr-FR" altLang="fr-FR" sz="1200" b="1">
              <a:latin typeface="Arial" charset="0"/>
            </a:endParaRPr>
          </a:p>
          <a:p>
            <a:pPr eaLnBrk="1" hangingPunct="1">
              <a:spcBef>
                <a:spcPct val="0"/>
              </a:spcBef>
              <a:buClrTx/>
              <a:buSzTx/>
              <a:buFontTx/>
              <a:buChar char="-"/>
            </a:pPr>
            <a:r>
              <a:rPr lang="fr-FR" altLang="fr-FR" sz="1200">
                <a:latin typeface="Arial" charset="0"/>
              </a:rPr>
              <a:t> Vidéos théâtre/ film :</a:t>
            </a:r>
          </a:p>
          <a:p>
            <a:pPr eaLnBrk="1" hangingPunct="1">
              <a:spcBef>
                <a:spcPct val="0"/>
              </a:spcBef>
              <a:buClrTx/>
              <a:buSzTx/>
              <a:buFontTx/>
              <a:buNone/>
            </a:pPr>
            <a:r>
              <a:rPr lang="fr-FR" altLang="fr-FR" sz="1200" b="1" i="1">
                <a:latin typeface="Arial" charset="0"/>
              </a:rPr>
              <a:t>Cyrano de Bergerac</a:t>
            </a:r>
            <a:r>
              <a:rPr lang="fr-FR" altLang="fr-FR" sz="1200">
                <a:latin typeface="Arial" charset="0"/>
              </a:rPr>
              <a:t>  téléfilm français réalisé par </a:t>
            </a:r>
            <a:r>
              <a:rPr lang="fr-FR" altLang="fr-FR" sz="1200" u="sng">
                <a:latin typeface="Arial" charset="0"/>
                <a:hlinkClick r:id="rId3" tooltip="Claude Barma"/>
              </a:rPr>
              <a:t>Claude Barma</a:t>
            </a:r>
            <a:r>
              <a:rPr lang="fr-FR" altLang="fr-FR" sz="1200">
                <a:latin typeface="Arial" charset="0"/>
              </a:rPr>
              <a:t> pour la </a:t>
            </a:r>
            <a:r>
              <a:rPr lang="fr-FR" altLang="fr-FR" sz="1200" u="sng">
                <a:latin typeface="Arial" charset="0"/>
                <a:hlinkClick r:id="rId4" tooltip="Radiodiffusion-télévision française"/>
              </a:rPr>
              <a:t>RTF</a:t>
            </a:r>
            <a:r>
              <a:rPr lang="fr-FR" altLang="fr-FR" sz="1200">
                <a:latin typeface="Arial" charset="0"/>
              </a:rPr>
              <a:t> en </a:t>
            </a:r>
            <a:r>
              <a:rPr lang="fr-FR" altLang="fr-FR" sz="1200" u="sng">
                <a:latin typeface="Arial" charset="0"/>
                <a:hlinkClick r:id="rId5" tooltip="1960 à la télévision"/>
              </a:rPr>
              <a:t>1960</a:t>
            </a:r>
            <a:r>
              <a:rPr lang="fr-FR" altLang="fr-FR" sz="1200">
                <a:latin typeface="Arial" charset="0"/>
              </a:rPr>
              <a:t>. </a:t>
            </a:r>
          </a:p>
          <a:p>
            <a:pPr eaLnBrk="1" hangingPunct="1">
              <a:spcBef>
                <a:spcPct val="0"/>
              </a:spcBef>
              <a:buClrTx/>
              <a:buSzTx/>
              <a:buFontTx/>
              <a:buNone/>
            </a:pPr>
            <a:r>
              <a:rPr lang="fr-FR" altLang="fr-FR" sz="1200" b="1" i="1">
                <a:latin typeface="Arial" charset="0"/>
              </a:rPr>
              <a:t>Cyrano de Bergerac</a:t>
            </a:r>
            <a:r>
              <a:rPr lang="fr-FR" altLang="fr-FR" sz="1200">
                <a:latin typeface="Arial" charset="0"/>
              </a:rPr>
              <a:t>  Adaptation de la </a:t>
            </a:r>
            <a:r>
              <a:rPr lang="fr-FR" altLang="fr-FR" sz="1200" u="sng">
                <a:latin typeface="Arial" charset="0"/>
                <a:hlinkClick r:id="rId6" tooltip="Pièce de théâtre"/>
              </a:rPr>
              <a:t>pièce de théâtre</a:t>
            </a:r>
            <a:r>
              <a:rPr lang="fr-FR" altLang="fr-FR" sz="1200">
                <a:latin typeface="Arial" charset="0"/>
              </a:rPr>
              <a:t>  avec </a:t>
            </a:r>
            <a:r>
              <a:rPr lang="fr-FR" altLang="fr-FR" sz="1200" u="sng">
                <a:latin typeface="Arial" charset="0"/>
                <a:hlinkClick r:id="rId7" tooltip="Gérard Depardieu"/>
              </a:rPr>
              <a:t>Gérard Depardieu</a:t>
            </a:r>
            <a:r>
              <a:rPr lang="fr-FR" altLang="fr-FR" sz="1200">
                <a:latin typeface="Arial" charset="0"/>
              </a:rPr>
              <a:t> réalisée par </a:t>
            </a:r>
            <a:r>
              <a:rPr lang="fr-FR" altLang="fr-FR" sz="1200" u="sng">
                <a:latin typeface="Arial" charset="0"/>
                <a:hlinkClick r:id="rId8" tooltip="Jean-Paul Rappeneau"/>
              </a:rPr>
              <a:t>Jean-Paul Rappeneau</a:t>
            </a:r>
            <a:r>
              <a:rPr lang="fr-FR" altLang="fr-FR" sz="1200">
                <a:latin typeface="Arial" charset="0"/>
              </a:rPr>
              <a:t> </a:t>
            </a:r>
            <a:r>
              <a:rPr lang="fr-FR" altLang="fr-FR" sz="1200" u="sng">
                <a:latin typeface="Arial" charset="0"/>
                <a:hlinkClick r:id="rId9" tooltip="1990"/>
              </a:rPr>
              <a:t>1990</a:t>
            </a:r>
            <a:endParaRPr lang="fr-FR" altLang="fr-FR" sz="1200" u="sng">
              <a:latin typeface="Arial" charset="0"/>
            </a:endParaRPr>
          </a:p>
          <a:p>
            <a:pPr eaLnBrk="1" hangingPunct="1">
              <a:spcBef>
                <a:spcPct val="0"/>
              </a:spcBef>
              <a:buClrTx/>
              <a:buSzTx/>
              <a:buFontTx/>
              <a:buNone/>
            </a:pPr>
            <a:r>
              <a:rPr lang="fr-FR" altLang="fr-FR" sz="1200" b="1">
                <a:latin typeface="Arial" charset="0"/>
              </a:rPr>
              <a:t>Cyrano de Bergerac </a:t>
            </a:r>
            <a:r>
              <a:rPr lang="fr-FR" altLang="fr-FR" sz="1200">
                <a:latin typeface="Arial" charset="0"/>
              </a:rPr>
              <a:t>Pièce jouée par la Comédie française mise en scène par Denis Podalydès. DVD</a:t>
            </a:r>
          </a:p>
          <a:p>
            <a:pPr eaLnBrk="1" hangingPunct="1">
              <a:spcBef>
                <a:spcPct val="0"/>
              </a:spcBef>
              <a:buClrTx/>
              <a:buSzTx/>
              <a:buFontTx/>
              <a:buNone/>
            </a:pPr>
            <a:endParaRPr lang="fr-FR" altLang="fr-FR" sz="1200" b="1">
              <a:latin typeface="Arial" charset="0"/>
            </a:endParaRPr>
          </a:p>
          <a:p>
            <a:pPr eaLnBrk="1" hangingPunct="1">
              <a:spcBef>
                <a:spcPct val="0"/>
              </a:spcBef>
              <a:buClrTx/>
              <a:buSzTx/>
              <a:buFontTx/>
              <a:buChar char="-"/>
            </a:pPr>
            <a:r>
              <a:rPr lang="fr-FR" altLang="fr-FR" sz="1200">
                <a:latin typeface="Arial" charset="0"/>
              </a:rPr>
              <a:t>Textes audio :  </a:t>
            </a:r>
            <a:r>
              <a:rPr lang="fr-FR" altLang="fr-FR" sz="1200" u="sng">
                <a:latin typeface="Arial" charset="0"/>
                <a:hlinkClick r:id="rId10"/>
              </a:rPr>
              <a:t>http://www.litteratureaudio.com/livre-audio-gratuit-mp3/rostand-edmond-cyrano-de-bergerac.html</a:t>
            </a:r>
            <a:endParaRPr lang="fr-FR" altLang="fr-FR" sz="1200">
              <a:latin typeface="Arial" charset="0"/>
            </a:endParaRPr>
          </a:p>
          <a:p>
            <a:pPr eaLnBrk="1" hangingPunct="1">
              <a:spcBef>
                <a:spcPct val="0"/>
              </a:spcBef>
              <a:buClrTx/>
              <a:buSzTx/>
              <a:buFontTx/>
              <a:buNone/>
            </a:pPr>
            <a:endParaRPr lang="fr-FR" altLang="fr-FR" sz="1200">
              <a:latin typeface="Arial" charset="0"/>
            </a:endParaRPr>
          </a:p>
          <a:p>
            <a:pPr eaLnBrk="1" hangingPunct="1">
              <a:spcBef>
                <a:spcPct val="0"/>
              </a:spcBef>
              <a:buClrTx/>
              <a:buSzTx/>
              <a:buFontTx/>
              <a:buNone/>
            </a:pPr>
            <a:r>
              <a:rPr lang="fr-FR" altLang="fr-FR" sz="1200">
                <a:latin typeface="Arial" charset="0"/>
              </a:rPr>
              <a:t>Possibilité de mettre en ligne sur ENT le lien vers la captation </a:t>
            </a:r>
          </a:p>
          <a:p>
            <a:pPr eaLnBrk="1" hangingPunct="1">
              <a:spcBef>
                <a:spcPct val="0"/>
              </a:spcBef>
              <a:buClrTx/>
              <a:buSzTx/>
              <a:buFontTx/>
              <a:buNone/>
            </a:pPr>
            <a:r>
              <a:rPr lang="fr-FR" altLang="fr-FR" sz="1200">
                <a:latin typeface="Arial" charset="0"/>
              </a:rPr>
              <a:t> </a:t>
            </a:r>
          </a:p>
          <a:p>
            <a:pPr eaLnBrk="1" hangingPunct="1">
              <a:spcBef>
                <a:spcPct val="0"/>
              </a:spcBef>
              <a:buClrTx/>
              <a:buSzTx/>
              <a:buFontTx/>
              <a:buNone/>
            </a:pPr>
            <a:r>
              <a:rPr lang="fr-FR" altLang="fr-FR" sz="1200" b="1" u="sng">
                <a:latin typeface="Arial" charset="0"/>
              </a:rPr>
              <a:t>2/Donner envie de lire la pièce </a:t>
            </a:r>
            <a:r>
              <a:rPr lang="fr-FR" altLang="fr-FR" sz="1200" b="1">
                <a:latin typeface="Arial" charset="0"/>
              </a:rPr>
              <a:t>: Construire des hypothèses de lecture : </a:t>
            </a:r>
            <a:endParaRPr lang="fr-FR" altLang="fr-FR" sz="1200">
              <a:latin typeface="Arial" charset="0"/>
            </a:endParaRPr>
          </a:p>
          <a:p>
            <a:pPr eaLnBrk="1" hangingPunct="1">
              <a:spcBef>
                <a:spcPct val="0"/>
              </a:spcBef>
              <a:buClrTx/>
              <a:buSzTx/>
              <a:buFontTx/>
              <a:buNone/>
            </a:pPr>
            <a:r>
              <a:rPr lang="fr-FR" altLang="fr-FR" sz="1200">
                <a:latin typeface="Arial" charset="0"/>
              </a:rPr>
              <a:t> </a:t>
            </a:r>
          </a:p>
          <a:p>
            <a:pPr eaLnBrk="1" hangingPunct="1">
              <a:spcBef>
                <a:spcPct val="0"/>
              </a:spcBef>
              <a:buClrTx/>
              <a:buSzTx/>
              <a:buFontTx/>
              <a:buNone/>
            </a:pPr>
            <a:r>
              <a:rPr lang="fr-FR" altLang="fr-FR" sz="1200">
                <a:latin typeface="Arial" charset="0"/>
              </a:rPr>
              <a:t>Lecture des trois premières scènes Acte I</a:t>
            </a:r>
          </a:p>
          <a:p>
            <a:pPr eaLnBrk="1" hangingPunct="1">
              <a:spcBef>
                <a:spcPct val="0"/>
              </a:spcBef>
              <a:buClrTx/>
              <a:buSzTx/>
              <a:buFontTx/>
              <a:buNone/>
            </a:pPr>
            <a:r>
              <a:rPr lang="fr-FR" altLang="fr-FR" sz="1200">
                <a:latin typeface="Arial" charset="0"/>
              </a:rPr>
              <a:t>Croquis du décor et de la mise en scène : (Didascalies Acte 1 Représentation à l’Hôtel de Bourgogne). Puis étude de l’image : aquarelle de Jacques DUPONT</a:t>
            </a:r>
          </a:p>
          <a:p>
            <a:pPr eaLnBrk="1" hangingPunct="1">
              <a:spcBef>
                <a:spcPct val="0"/>
              </a:spcBef>
              <a:buClrTx/>
              <a:buSzTx/>
              <a:buFontTx/>
              <a:buNone/>
            </a:pPr>
            <a:r>
              <a:rPr lang="fr-FR" altLang="fr-FR" sz="1200">
                <a:latin typeface="Arial" charset="0"/>
              </a:rPr>
              <a:t>Imaginer le portrait de Cyrano : A partir de l’Acte I scène 2 et en utilisant le lexique du portrait vu dans la séquence sur le personnage réaliste/ Mise en relation avec le portrait de Cyrano réaliser par Rostand</a:t>
            </a:r>
          </a:p>
          <a:p>
            <a:pPr eaLnBrk="1" hangingPunct="1">
              <a:spcBef>
                <a:spcPct val="0"/>
              </a:spcBef>
              <a:buClrTx/>
              <a:buSzTx/>
              <a:buFontTx/>
              <a:buNone/>
            </a:pPr>
            <a:r>
              <a:rPr lang="fr-FR" altLang="fr-FR" sz="1200">
                <a:latin typeface="Arial" charset="0"/>
              </a:rPr>
              <a:t>-      Visionnage du film ou pièce de théâtre Acte I (et II en fonction du profil de la classe)</a:t>
            </a:r>
          </a:p>
          <a:p>
            <a:pPr eaLnBrk="1" hangingPunct="1">
              <a:spcBef>
                <a:spcPct val="0"/>
              </a:spcBef>
              <a:buClrTx/>
              <a:buSzTx/>
              <a:buFontTx/>
              <a:buNone/>
            </a:pPr>
            <a:r>
              <a:rPr lang="fr-FR" altLang="fr-FR" sz="120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7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00"/>
                                        <p:tgtEl>
                                          <p:spTgt spid="4">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7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700"/>
                                        <p:tgtEl>
                                          <p:spTgt spid="4">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700"/>
                                        <p:tgtEl>
                                          <p:spTgt spid="4">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700"/>
                                        <p:tgtEl>
                                          <p:spTgt spid="4">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700"/>
                                        <p:tgtEl>
                                          <p:spTgt spid="4">
                                            <p:txEl>
                                              <p:pRg st="6" end="6"/>
                                            </p:txEl>
                                          </p:spTgt>
                                        </p:tgtEl>
                                        <p:attrNameLst>
                                          <p:attrName>ppt_x</p:attrName>
                                        </p:attrNameLst>
                                      </p:cBhvr>
                                      <p:tavLst>
                                        <p:tav tm="0">
                                          <p:val>
                                            <p:strVal val="#ppt_x-#ppt_w*1.125000"/>
                                          </p:val>
                                        </p:tav>
                                        <p:tav tm="100000">
                                          <p:val>
                                            <p:strVal val="#ppt_x"/>
                                          </p:val>
                                        </p:tav>
                                      </p:tavLst>
                                    </p:anim>
                                    <p:animEffect transition="in" filter="wipe(right)">
                                      <p:cBhvr>
                                        <p:cTn id="26" dur="700"/>
                                        <p:tgtEl>
                                          <p:spTgt spid="4">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700"/>
                                        <p:tgtEl>
                                          <p:spTgt spid="4">
                                            <p:txEl>
                                              <p:pRg st="7" end="7"/>
                                            </p:txEl>
                                          </p:spTgt>
                                        </p:tgtEl>
                                        <p:attrNameLst>
                                          <p:attrName>ppt_x</p:attrName>
                                        </p:attrNameLst>
                                      </p:cBhvr>
                                      <p:tavLst>
                                        <p:tav tm="0">
                                          <p:val>
                                            <p:strVal val="#ppt_x-#ppt_w*1.125000"/>
                                          </p:val>
                                        </p:tav>
                                        <p:tav tm="100000">
                                          <p:val>
                                            <p:strVal val="#ppt_x"/>
                                          </p:val>
                                        </p:tav>
                                      </p:tavLst>
                                    </p:anim>
                                    <p:animEffect transition="in" filter="wipe(right)">
                                      <p:cBhvr>
                                        <p:cTn id="32" dur="700"/>
                                        <p:tgtEl>
                                          <p:spTgt spid="4">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700"/>
                                        <p:tgtEl>
                                          <p:spTgt spid="4">
                                            <p:txEl>
                                              <p:pRg st="8" end="8"/>
                                            </p:txEl>
                                          </p:spTgt>
                                        </p:tgtEl>
                                        <p:attrNameLst>
                                          <p:attrName>ppt_x</p:attrName>
                                        </p:attrNameLst>
                                      </p:cBhvr>
                                      <p:tavLst>
                                        <p:tav tm="0">
                                          <p:val>
                                            <p:strVal val="#ppt_x-#ppt_w*1.125000"/>
                                          </p:val>
                                        </p:tav>
                                        <p:tav tm="100000">
                                          <p:val>
                                            <p:strVal val="#ppt_x"/>
                                          </p:val>
                                        </p:tav>
                                      </p:tavLst>
                                    </p:anim>
                                    <p:animEffect transition="in" filter="wipe(right)">
                                      <p:cBhvr>
                                        <p:cTn id="38" dur="700"/>
                                        <p:tgtEl>
                                          <p:spTgt spid="4">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700"/>
                                        <p:tgtEl>
                                          <p:spTgt spid="4">
                                            <p:txEl>
                                              <p:pRg st="9" end="9"/>
                                            </p:txEl>
                                          </p:spTgt>
                                        </p:tgtEl>
                                        <p:attrNameLst>
                                          <p:attrName>ppt_x</p:attrName>
                                        </p:attrNameLst>
                                      </p:cBhvr>
                                      <p:tavLst>
                                        <p:tav tm="0">
                                          <p:val>
                                            <p:strVal val="#ppt_x-#ppt_w*1.125000"/>
                                          </p:val>
                                        </p:tav>
                                        <p:tav tm="100000">
                                          <p:val>
                                            <p:strVal val="#ppt_x"/>
                                          </p:val>
                                        </p:tav>
                                      </p:tavLst>
                                    </p:anim>
                                    <p:animEffect transition="in" filter="wipe(right)">
                                      <p:cBhvr>
                                        <p:cTn id="44" dur="700"/>
                                        <p:tgtEl>
                                          <p:spTgt spid="4">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8"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700"/>
                                        <p:tgtEl>
                                          <p:spTgt spid="4">
                                            <p:txEl>
                                              <p:pRg st="10" end="10"/>
                                            </p:txEl>
                                          </p:spTgt>
                                        </p:tgtEl>
                                        <p:attrNameLst>
                                          <p:attrName>ppt_x</p:attrName>
                                        </p:attrNameLst>
                                      </p:cBhvr>
                                      <p:tavLst>
                                        <p:tav tm="0">
                                          <p:val>
                                            <p:strVal val="#ppt_x-#ppt_w*1.125000"/>
                                          </p:val>
                                        </p:tav>
                                        <p:tav tm="100000">
                                          <p:val>
                                            <p:strVal val="#ppt_x"/>
                                          </p:val>
                                        </p:tav>
                                      </p:tavLst>
                                    </p:anim>
                                    <p:animEffect transition="in" filter="wipe(right)">
                                      <p:cBhvr>
                                        <p:cTn id="50" dur="700"/>
                                        <p:tgtEl>
                                          <p:spTgt spid="4">
                                            <p:txEl>
                                              <p:pRg st="10" end="1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8"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700"/>
                                        <p:tgtEl>
                                          <p:spTgt spid="4">
                                            <p:txEl>
                                              <p:pRg st="11" end="11"/>
                                            </p:txEl>
                                          </p:spTgt>
                                        </p:tgtEl>
                                        <p:attrNameLst>
                                          <p:attrName>ppt_x</p:attrName>
                                        </p:attrNameLst>
                                      </p:cBhvr>
                                      <p:tavLst>
                                        <p:tav tm="0">
                                          <p:val>
                                            <p:strVal val="#ppt_x-#ppt_w*1.125000"/>
                                          </p:val>
                                        </p:tav>
                                        <p:tav tm="100000">
                                          <p:val>
                                            <p:strVal val="#ppt_x"/>
                                          </p:val>
                                        </p:tav>
                                      </p:tavLst>
                                    </p:anim>
                                    <p:animEffect transition="in" filter="wipe(right)">
                                      <p:cBhvr>
                                        <p:cTn id="56" dur="700"/>
                                        <p:tgtEl>
                                          <p:spTgt spid="4">
                                            <p:txEl>
                                              <p:pRg st="11" end="11"/>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8" fill="hold"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700"/>
                                        <p:tgtEl>
                                          <p:spTgt spid="4">
                                            <p:txEl>
                                              <p:pRg st="12" end="12"/>
                                            </p:txEl>
                                          </p:spTgt>
                                        </p:tgtEl>
                                        <p:attrNameLst>
                                          <p:attrName>ppt_x</p:attrName>
                                        </p:attrNameLst>
                                      </p:cBhvr>
                                      <p:tavLst>
                                        <p:tav tm="0">
                                          <p:val>
                                            <p:strVal val="#ppt_x-#ppt_w*1.125000"/>
                                          </p:val>
                                        </p:tav>
                                        <p:tav tm="100000">
                                          <p:val>
                                            <p:strVal val="#ppt_x"/>
                                          </p:val>
                                        </p:tav>
                                      </p:tavLst>
                                    </p:anim>
                                    <p:animEffect transition="in" filter="wipe(right)">
                                      <p:cBhvr>
                                        <p:cTn id="62" dur="700"/>
                                        <p:tgtEl>
                                          <p:spTgt spid="4">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8" fill="hold" nodeType="click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anim calcmode="lin" valueType="num">
                                      <p:cBhvr additive="base">
                                        <p:cTn id="67" dur="700"/>
                                        <p:tgtEl>
                                          <p:spTgt spid="4">
                                            <p:txEl>
                                              <p:pRg st="13" end="13"/>
                                            </p:txEl>
                                          </p:spTgt>
                                        </p:tgtEl>
                                        <p:attrNameLst>
                                          <p:attrName>ppt_x</p:attrName>
                                        </p:attrNameLst>
                                      </p:cBhvr>
                                      <p:tavLst>
                                        <p:tav tm="0">
                                          <p:val>
                                            <p:strVal val="#ppt_x-#ppt_w*1.125000"/>
                                          </p:val>
                                        </p:tav>
                                        <p:tav tm="100000">
                                          <p:val>
                                            <p:strVal val="#ppt_x"/>
                                          </p:val>
                                        </p:tav>
                                      </p:tavLst>
                                    </p:anim>
                                    <p:animEffect transition="in" filter="wipe(right)">
                                      <p:cBhvr>
                                        <p:cTn id="68" dur="700"/>
                                        <p:tgtEl>
                                          <p:spTgt spid="4">
                                            <p:txEl>
                                              <p:pRg st="13" end="13"/>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2" presetClass="entr" presetSubtype="8" fill="hold" nodeType="clickEffect">
                                  <p:stCondLst>
                                    <p:cond delay="0"/>
                                  </p:stCondLst>
                                  <p:childTnLst>
                                    <p:set>
                                      <p:cBhvr>
                                        <p:cTn id="72" dur="1" fill="hold">
                                          <p:stCondLst>
                                            <p:cond delay="0"/>
                                          </p:stCondLst>
                                        </p:cTn>
                                        <p:tgtEl>
                                          <p:spTgt spid="4">
                                            <p:txEl>
                                              <p:pRg st="14" end="14"/>
                                            </p:txEl>
                                          </p:spTgt>
                                        </p:tgtEl>
                                        <p:attrNameLst>
                                          <p:attrName>style.visibility</p:attrName>
                                        </p:attrNameLst>
                                      </p:cBhvr>
                                      <p:to>
                                        <p:strVal val="visible"/>
                                      </p:to>
                                    </p:set>
                                    <p:anim calcmode="lin" valueType="num">
                                      <p:cBhvr additive="base">
                                        <p:cTn id="73" dur="700"/>
                                        <p:tgtEl>
                                          <p:spTgt spid="4">
                                            <p:txEl>
                                              <p:pRg st="14" end="14"/>
                                            </p:txEl>
                                          </p:spTgt>
                                        </p:tgtEl>
                                        <p:attrNameLst>
                                          <p:attrName>ppt_x</p:attrName>
                                        </p:attrNameLst>
                                      </p:cBhvr>
                                      <p:tavLst>
                                        <p:tav tm="0">
                                          <p:val>
                                            <p:strVal val="#ppt_x-#ppt_w*1.125000"/>
                                          </p:val>
                                        </p:tav>
                                        <p:tav tm="100000">
                                          <p:val>
                                            <p:strVal val="#ppt_x"/>
                                          </p:val>
                                        </p:tav>
                                      </p:tavLst>
                                    </p:anim>
                                    <p:animEffect transition="in" filter="wipe(right)">
                                      <p:cBhvr>
                                        <p:cTn id="74" dur="700"/>
                                        <p:tgtEl>
                                          <p:spTgt spid="4">
                                            <p:txEl>
                                              <p:pRg st="14" end="14"/>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8" fill="hold" nodeType="clickEffect">
                                  <p:stCondLst>
                                    <p:cond delay="0"/>
                                  </p:stCondLst>
                                  <p:childTnLst>
                                    <p:set>
                                      <p:cBhvr>
                                        <p:cTn id="78" dur="1" fill="hold">
                                          <p:stCondLst>
                                            <p:cond delay="0"/>
                                          </p:stCondLst>
                                        </p:cTn>
                                        <p:tgtEl>
                                          <p:spTgt spid="4">
                                            <p:txEl>
                                              <p:pRg st="16" end="16"/>
                                            </p:txEl>
                                          </p:spTgt>
                                        </p:tgtEl>
                                        <p:attrNameLst>
                                          <p:attrName>style.visibility</p:attrName>
                                        </p:attrNameLst>
                                      </p:cBhvr>
                                      <p:to>
                                        <p:strVal val="visible"/>
                                      </p:to>
                                    </p:set>
                                    <p:anim calcmode="lin" valueType="num">
                                      <p:cBhvr additive="base">
                                        <p:cTn id="79" dur="700"/>
                                        <p:tgtEl>
                                          <p:spTgt spid="4">
                                            <p:txEl>
                                              <p:pRg st="16" end="16"/>
                                            </p:txEl>
                                          </p:spTgt>
                                        </p:tgtEl>
                                        <p:attrNameLst>
                                          <p:attrName>ppt_x</p:attrName>
                                        </p:attrNameLst>
                                      </p:cBhvr>
                                      <p:tavLst>
                                        <p:tav tm="0">
                                          <p:val>
                                            <p:strVal val="#ppt_x-#ppt_w*1.125000"/>
                                          </p:val>
                                        </p:tav>
                                        <p:tav tm="100000">
                                          <p:val>
                                            <p:strVal val="#ppt_x"/>
                                          </p:val>
                                        </p:tav>
                                      </p:tavLst>
                                    </p:anim>
                                    <p:animEffect transition="in" filter="wipe(right)">
                                      <p:cBhvr>
                                        <p:cTn id="80" dur="700"/>
                                        <p:tgtEl>
                                          <p:spTgt spid="4">
                                            <p:txEl>
                                              <p:pRg st="16" end="16"/>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8" fill="hold" nodeType="clickEffect">
                                  <p:stCondLst>
                                    <p:cond delay="0"/>
                                  </p:stCondLst>
                                  <p:childTnLst>
                                    <p:set>
                                      <p:cBhvr>
                                        <p:cTn id="84" dur="1" fill="hold">
                                          <p:stCondLst>
                                            <p:cond delay="0"/>
                                          </p:stCondLst>
                                        </p:cTn>
                                        <p:tgtEl>
                                          <p:spTgt spid="4">
                                            <p:txEl>
                                              <p:pRg st="18" end="18"/>
                                            </p:txEl>
                                          </p:spTgt>
                                        </p:tgtEl>
                                        <p:attrNameLst>
                                          <p:attrName>style.visibility</p:attrName>
                                        </p:attrNameLst>
                                      </p:cBhvr>
                                      <p:to>
                                        <p:strVal val="visible"/>
                                      </p:to>
                                    </p:set>
                                    <p:anim calcmode="lin" valueType="num">
                                      <p:cBhvr additive="base">
                                        <p:cTn id="85" dur="700"/>
                                        <p:tgtEl>
                                          <p:spTgt spid="4">
                                            <p:txEl>
                                              <p:pRg st="18" end="18"/>
                                            </p:txEl>
                                          </p:spTgt>
                                        </p:tgtEl>
                                        <p:attrNameLst>
                                          <p:attrName>ppt_x</p:attrName>
                                        </p:attrNameLst>
                                      </p:cBhvr>
                                      <p:tavLst>
                                        <p:tav tm="0">
                                          <p:val>
                                            <p:strVal val="#ppt_x-#ppt_w*1.125000"/>
                                          </p:val>
                                        </p:tav>
                                        <p:tav tm="100000">
                                          <p:val>
                                            <p:strVal val="#ppt_x"/>
                                          </p:val>
                                        </p:tav>
                                      </p:tavLst>
                                    </p:anim>
                                    <p:animEffect transition="in" filter="wipe(right)">
                                      <p:cBhvr>
                                        <p:cTn id="86" dur="700"/>
                                        <p:tgtEl>
                                          <p:spTgt spid="4">
                                            <p:txEl>
                                              <p:pRg st="18" end="18"/>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2" presetClass="entr" presetSubtype="8" fill="hold" nodeType="clickEffect">
                                  <p:stCondLst>
                                    <p:cond delay="0"/>
                                  </p:stCondLst>
                                  <p:childTnLst>
                                    <p:set>
                                      <p:cBhvr>
                                        <p:cTn id="90" dur="1" fill="hold">
                                          <p:stCondLst>
                                            <p:cond delay="0"/>
                                          </p:stCondLst>
                                        </p:cTn>
                                        <p:tgtEl>
                                          <p:spTgt spid="4">
                                            <p:txEl>
                                              <p:pRg st="19" end="19"/>
                                            </p:txEl>
                                          </p:spTgt>
                                        </p:tgtEl>
                                        <p:attrNameLst>
                                          <p:attrName>style.visibility</p:attrName>
                                        </p:attrNameLst>
                                      </p:cBhvr>
                                      <p:to>
                                        <p:strVal val="visible"/>
                                      </p:to>
                                    </p:set>
                                    <p:anim calcmode="lin" valueType="num">
                                      <p:cBhvr additive="base">
                                        <p:cTn id="91" dur="700"/>
                                        <p:tgtEl>
                                          <p:spTgt spid="4">
                                            <p:txEl>
                                              <p:pRg st="19" end="19"/>
                                            </p:txEl>
                                          </p:spTgt>
                                        </p:tgtEl>
                                        <p:attrNameLst>
                                          <p:attrName>ppt_x</p:attrName>
                                        </p:attrNameLst>
                                      </p:cBhvr>
                                      <p:tavLst>
                                        <p:tav tm="0">
                                          <p:val>
                                            <p:strVal val="#ppt_x-#ppt_w*1.125000"/>
                                          </p:val>
                                        </p:tav>
                                        <p:tav tm="100000">
                                          <p:val>
                                            <p:strVal val="#ppt_x"/>
                                          </p:val>
                                        </p:tav>
                                      </p:tavLst>
                                    </p:anim>
                                    <p:animEffect transition="in" filter="wipe(right)">
                                      <p:cBhvr>
                                        <p:cTn id="92" dur="700"/>
                                        <p:tgtEl>
                                          <p:spTgt spid="4">
                                            <p:txEl>
                                              <p:pRg st="19" end="19"/>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2" presetClass="entr" presetSubtype="8" fill="hold" nodeType="clickEffect">
                                  <p:stCondLst>
                                    <p:cond delay="0"/>
                                  </p:stCondLst>
                                  <p:childTnLst>
                                    <p:set>
                                      <p:cBhvr>
                                        <p:cTn id="96" dur="1" fill="hold">
                                          <p:stCondLst>
                                            <p:cond delay="0"/>
                                          </p:stCondLst>
                                        </p:cTn>
                                        <p:tgtEl>
                                          <p:spTgt spid="4">
                                            <p:txEl>
                                              <p:pRg st="20" end="20"/>
                                            </p:txEl>
                                          </p:spTgt>
                                        </p:tgtEl>
                                        <p:attrNameLst>
                                          <p:attrName>style.visibility</p:attrName>
                                        </p:attrNameLst>
                                      </p:cBhvr>
                                      <p:to>
                                        <p:strVal val="visible"/>
                                      </p:to>
                                    </p:set>
                                    <p:anim calcmode="lin" valueType="num">
                                      <p:cBhvr additive="base">
                                        <p:cTn id="97" dur="700"/>
                                        <p:tgtEl>
                                          <p:spTgt spid="4">
                                            <p:txEl>
                                              <p:pRg st="20" end="20"/>
                                            </p:txEl>
                                          </p:spTgt>
                                        </p:tgtEl>
                                        <p:attrNameLst>
                                          <p:attrName>ppt_x</p:attrName>
                                        </p:attrNameLst>
                                      </p:cBhvr>
                                      <p:tavLst>
                                        <p:tav tm="0">
                                          <p:val>
                                            <p:strVal val="#ppt_x-#ppt_w*1.125000"/>
                                          </p:val>
                                        </p:tav>
                                        <p:tav tm="100000">
                                          <p:val>
                                            <p:strVal val="#ppt_x"/>
                                          </p:val>
                                        </p:tav>
                                      </p:tavLst>
                                    </p:anim>
                                    <p:animEffect transition="in" filter="wipe(right)">
                                      <p:cBhvr>
                                        <p:cTn id="98" dur="700"/>
                                        <p:tgtEl>
                                          <p:spTgt spid="4">
                                            <p:txEl>
                                              <p:pRg st="20" end="20"/>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2" presetClass="entr" presetSubtype="8" fill="hold" nodeType="clickEffect">
                                  <p:stCondLst>
                                    <p:cond delay="0"/>
                                  </p:stCondLst>
                                  <p:childTnLst>
                                    <p:set>
                                      <p:cBhvr>
                                        <p:cTn id="102" dur="1" fill="hold">
                                          <p:stCondLst>
                                            <p:cond delay="0"/>
                                          </p:stCondLst>
                                        </p:cTn>
                                        <p:tgtEl>
                                          <p:spTgt spid="4">
                                            <p:txEl>
                                              <p:pRg st="21" end="21"/>
                                            </p:txEl>
                                          </p:spTgt>
                                        </p:tgtEl>
                                        <p:attrNameLst>
                                          <p:attrName>style.visibility</p:attrName>
                                        </p:attrNameLst>
                                      </p:cBhvr>
                                      <p:to>
                                        <p:strVal val="visible"/>
                                      </p:to>
                                    </p:set>
                                    <p:anim calcmode="lin" valueType="num">
                                      <p:cBhvr additive="base">
                                        <p:cTn id="103" dur="700"/>
                                        <p:tgtEl>
                                          <p:spTgt spid="4">
                                            <p:txEl>
                                              <p:pRg st="21" end="21"/>
                                            </p:txEl>
                                          </p:spTgt>
                                        </p:tgtEl>
                                        <p:attrNameLst>
                                          <p:attrName>ppt_x</p:attrName>
                                        </p:attrNameLst>
                                      </p:cBhvr>
                                      <p:tavLst>
                                        <p:tav tm="0">
                                          <p:val>
                                            <p:strVal val="#ppt_x-#ppt_w*1.125000"/>
                                          </p:val>
                                        </p:tav>
                                        <p:tav tm="100000">
                                          <p:val>
                                            <p:strVal val="#ppt_x"/>
                                          </p:val>
                                        </p:tav>
                                      </p:tavLst>
                                    </p:anim>
                                    <p:animEffect transition="in" filter="wipe(right)">
                                      <p:cBhvr>
                                        <p:cTn id="104" dur="700"/>
                                        <p:tgtEl>
                                          <p:spTgt spid="4">
                                            <p:txEl>
                                              <p:pRg st="21" end="21"/>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2" presetClass="entr" presetSubtype="8" fill="hold" nodeType="clickEffect">
                                  <p:stCondLst>
                                    <p:cond delay="0"/>
                                  </p:stCondLst>
                                  <p:childTnLst>
                                    <p:set>
                                      <p:cBhvr>
                                        <p:cTn id="108" dur="1" fill="hold">
                                          <p:stCondLst>
                                            <p:cond delay="0"/>
                                          </p:stCondLst>
                                        </p:cTn>
                                        <p:tgtEl>
                                          <p:spTgt spid="4">
                                            <p:txEl>
                                              <p:pRg st="22" end="22"/>
                                            </p:txEl>
                                          </p:spTgt>
                                        </p:tgtEl>
                                        <p:attrNameLst>
                                          <p:attrName>style.visibility</p:attrName>
                                        </p:attrNameLst>
                                      </p:cBhvr>
                                      <p:to>
                                        <p:strVal val="visible"/>
                                      </p:to>
                                    </p:set>
                                    <p:anim calcmode="lin" valueType="num">
                                      <p:cBhvr additive="base">
                                        <p:cTn id="109" dur="700"/>
                                        <p:tgtEl>
                                          <p:spTgt spid="4">
                                            <p:txEl>
                                              <p:pRg st="22" end="22"/>
                                            </p:txEl>
                                          </p:spTgt>
                                        </p:tgtEl>
                                        <p:attrNameLst>
                                          <p:attrName>ppt_x</p:attrName>
                                        </p:attrNameLst>
                                      </p:cBhvr>
                                      <p:tavLst>
                                        <p:tav tm="0">
                                          <p:val>
                                            <p:strVal val="#ppt_x-#ppt_w*1.125000"/>
                                          </p:val>
                                        </p:tav>
                                        <p:tav tm="100000">
                                          <p:val>
                                            <p:strVal val="#ppt_x"/>
                                          </p:val>
                                        </p:tav>
                                      </p:tavLst>
                                    </p:anim>
                                    <p:animEffect transition="in" filter="wipe(right)">
                                      <p:cBhvr>
                                        <p:cTn id="110" dur="700"/>
                                        <p:tgtEl>
                                          <p:spTgt spid="4">
                                            <p:txEl>
                                              <p:pRg st="22" end="22"/>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2" presetClass="entr" presetSubtype="8" fill="hold" nodeType="clickEffect">
                                  <p:stCondLst>
                                    <p:cond delay="0"/>
                                  </p:stCondLst>
                                  <p:childTnLst>
                                    <p:set>
                                      <p:cBhvr>
                                        <p:cTn id="114" dur="1" fill="hold">
                                          <p:stCondLst>
                                            <p:cond delay="0"/>
                                          </p:stCondLst>
                                        </p:cTn>
                                        <p:tgtEl>
                                          <p:spTgt spid="4">
                                            <p:txEl>
                                              <p:pRg st="23" end="23"/>
                                            </p:txEl>
                                          </p:spTgt>
                                        </p:tgtEl>
                                        <p:attrNameLst>
                                          <p:attrName>style.visibility</p:attrName>
                                        </p:attrNameLst>
                                      </p:cBhvr>
                                      <p:to>
                                        <p:strVal val="visible"/>
                                      </p:to>
                                    </p:set>
                                    <p:anim calcmode="lin" valueType="num">
                                      <p:cBhvr additive="base">
                                        <p:cTn id="115" dur="700"/>
                                        <p:tgtEl>
                                          <p:spTgt spid="4">
                                            <p:txEl>
                                              <p:pRg st="23" end="23"/>
                                            </p:txEl>
                                          </p:spTgt>
                                        </p:tgtEl>
                                        <p:attrNameLst>
                                          <p:attrName>ppt_x</p:attrName>
                                        </p:attrNameLst>
                                      </p:cBhvr>
                                      <p:tavLst>
                                        <p:tav tm="0">
                                          <p:val>
                                            <p:strVal val="#ppt_x-#ppt_w*1.125000"/>
                                          </p:val>
                                        </p:tav>
                                        <p:tav tm="100000">
                                          <p:val>
                                            <p:strVal val="#ppt_x"/>
                                          </p:val>
                                        </p:tav>
                                      </p:tavLst>
                                    </p:anim>
                                    <p:animEffect transition="in" filter="wipe(right)">
                                      <p:cBhvr>
                                        <p:cTn id="116" dur="700"/>
                                        <p:tgtEl>
                                          <p:spTgt spid="4">
                                            <p:txEl>
                                              <p:pRg st="23" end="23"/>
                                            </p:txEl>
                                          </p:spTgt>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2" presetClass="entr" presetSubtype="8" fill="hold" nodeType="clickEffect">
                                  <p:stCondLst>
                                    <p:cond delay="0"/>
                                  </p:stCondLst>
                                  <p:childTnLst>
                                    <p:set>
                                      <p:cBhvr>
                                        <p:cTn id="120" dur="1" fill="hold">
                                          <p:stCondLst>
                                            <p:cond delay="0"/>
                                          </p:stCondLst>
                                        </p:cTn>
                                        <p:tgtEl>
                                          <p:spTgt spid="4">
                                            <p:txEl>
                                              <p:pRg st="24" end="24"/>
                                            </p:txEl>
                                          </p:spTgt>
                                        </p:tgtEl>
                                        <p:attrNameLst>
                                          <p:attrName>style.visibility</p:attrName>
                                        </p:attrNameLst>
                                      </p:cBhvr>
                                      <p:to>
                                        <p:strVal val="visible"/>
                                      </p:to>
                                    </p:set>
                                    <p:anim calcmode="lin" valueType="num">
                                      <p:cBhvr additive="base">
                                        <p:cTn id="121" dur="700"/>
                                        <p:tgtEl>
                                          <p:spTgt spid="4">
                                            <p:txEl>
                                              <p:pRg st="24" end="24"/>
                                            </p:txEl>
                                          </p:spTgt>
                                        </p:tgtEl>
                                        <p:attrNameLst>
                                          <p:attrName>ppt_x</p:attrName>
                                        </p:attrNameLst>
                                      </p:cBhvr>
                                      <p:tavLst>
                                        <p:tav tm="0">
                                          <p:val>
                                            <p:strVal val="#ppt_x-#ppt_w*1.125000"/>
                                          </p:val>
                                        </p:tav>
                                        <p:tav tm="100000">
                                          <p:val>
                                            <p:strVal val="#ppt_x"/>
                                          </p:val>
                                        </p:tav>
                                      </p:tavLst>
                                    </p:anim>
                                    <p:animEffect transition="in" filter="wipe(right)">
                                      <p:cBhvr>
                                        <p:cTn id="122" dur="700"/>
                                        <p:tgtEl>
                                          <p:spTgt spid="4">
                                            <p:txEl>
                                              <p:pRg st="24" end="24"/>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2" presetClass="entr" presetSubtype="8" fill="hold" nodeType="clickEffect">
                                  <p:stCondLst>
                                    <p:cond delay="0"/>
                                  </p:stCondLst>
                                  <p:childTnLst>
                                    <p:set>
                                      <p:cBhvr>
                                        <p:cTn id="126" dur="1" fill="hold">
                                          <p:stCondLst>
                                            <p:cond delay="0"/>
                                          </p:stCondLst>
                                        </p:cTn>
                                        <p:tgtEl>
                                          <p:spTgt spid="4">
                                            <p:txEl>
                                              <p:pRg st="25" end="25"/>
                                            </p:txEl>
                                          </p:spTgt>
                                        </p:tgtEl>
                                        <p:attrNameLst>
                                          <p:attrName>style.visibility</p:attrName>
                                        </p:attrNameLst>
                                      </p:cBhvr>
                                      <p:to>
                                        <p:strVal val="visible"/>
                                      </p:to>
                                    </p:set>
                                    <p:anim calcmode="lin" valueType="num">
                                      <p:cBhvr additive="base">
                                        <p:cTn id="127" dur="700"/>
                                        <p:tgtEl>
                                          <p:spTgt spid="4">
                                            <p:txEl>
                                              <p:pRg st="25" end="25"/>
                                            </p:txEl>
                                          </p:spTgt>
                                        </p:tgtEl>
                                        <p:attrNameLst>
                                          <p:attrName>ppt_x</p:attrName>
                                        </p:attrNameLst>
                                      </p:cBhvr>
                                      <p:tavLst>
                                        <p:tav tm="0">
                                          <p:val>
                                            <p:strVal val="#ppt_x-#ppt_w*1.125000"/>
                                          </p:val>
                                        </p:tav>
                                        <p:tav tm="100000">
                                          <p:val>
                                            <p:strVal val="#ppt_x"/>
                                          </p:val>
                                        </p:tav>
                                      </p:tavLst>
                                    </p:anim>
                                    <p:animEffect transition="in" filter="wipe(right)">
                                      <p:cBhvr>
                                        <p:cTn id="128" dur="700"/>
                                        <p:tgtEl>
                                          <p:spTgt spid="4">
                                            <p:txEl>
                                              <p:pRg st="25" end="25"/>
                                            </p:txEl>
                                          </p:spTgt>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2" presetClass="entr" presetSubtype="8" fill="hold" nodeType="clickEffect">
                                  <p:stCondLst>
                                    <p:cond delay="0"/>
                                  </p:stCondLst>
                                  <p:childTnLst>
                                    <p:set>
                                      <p:cBhvr>
                                        <p:cTn id="132" dur="1" fill="hold">
                                          <p:stCondLst>
                                            <p:cond delay="0"/>
                                          </p:stCondLst>
                                        </p:cTn>
                                        <p:tgtEl>
                                          <p:spTgt spid="4">
                                            <p:txEl>
                                              <p:pRg st="26" end="26"/>
                                            </p:txEl>
                                          </p:spTgt>
                                        </p:tgtEl>
                                        <p:attrNameLst>
                                          <p:attrName>style.visibility</p:attrName>
                                        </p:attrNameLst>
                                      </p:cBhvr>
                                      <p:to>
                                        <p:strVal val="visible"/>
                                      </p:to>
                                    </p:set>
                                    <p:anim calcmode="lin" valueType="num">
                                      <p:cBhvr additive="base">
                                        <p:cTn id="133" dur="700"/>
                                        <p:tgtEl>
                                          <p:spTgt spid="4">
                                            <p:txEl>
                                              <p:pRg st="26" end="26"/>
                                            </p:txEl>
                                          </p:spTgt>
                                        </p:tgtEl>
                                        <p:attrNameLst>
                                          <p:attrName>ppt_x</p:attrName>
                                        </p:attrNameLst>
                                      </p:cBhvr>
                                      <p:tavLst>
                                        <p:tav tm="0">
                                          <p:val>
                                            <p:strVal val="#ppt_x-#ppt_w*1.125000"/>
                                          </p:val>
                                        </p:tav>
                                        <p:tav tm="100000">
                                          <p:val>
                                            <p:strVal val="#ppt_x"/>
                                          </p:val>
                                        </p:tav>
                                      </p:tavLst>
                                    </p:anim>
                                    <p:animEffect transition="in" filter="wipe(right)">
                                      <p:cBhvr>
                                        <p:cTn id="134" dur="700"/>
                                        <p:tgtEl>
                                          <p:spTgt spid="4">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u contenu 1"/>
          <p:cNvSpPr>
            <a:spLocks noGrp="1"/>
          </p:cNvSpPr>
          <p:nvPr>
            <p:ph idx="1"/>
          </p:nvPr>
        </p:nvSpPr>
        <p:spPr>
          <a:xfrm>
            <a:off x="395288" y="549275"/>
            <a:ext cx="8229600" cy="4572000"/>
          </a:xfrm>
        </p:spPr>
        <p:txBody>
          <a:bodyPr/>
          <a:lstStyle/>
          <a:p>
            <a:pPr marL="0" indent="0">
              <a:buFont typeface="Wingdings 2" pitchFamily="18" charset="2"/>
              <a:buNone/>
            </a:pPr>
            <a:r>
              <a:rPr lang="fr-FR" altLang="fr-FR" sz="1200" b="1" u="sng" smtClean="0">
                <a:ea typeface="ＭＳ Ｐゴシック" pitchFamily="34" charset="-128"/>
              </a:rPr>
              <a:t>3/ Activités à donner aux élèves pour les vacances : Découverte individuelle de la suite de la pièce.</a:t>
            </a:r>
            <a:endParaRPr lang="fr-FR" altLang="fr-FR" sz="1200" u="sng" smtClean="0">
              <a:ea typeface="ＭＳ Ｐゴシック" pitchFamily="34" charset="-128"/>
            </a:endParaRPr>
          </a:p>
          <a:p>
            <a:pPr marL="0" indent="0"/>
            <a:endParaRPr lang="fr-FR" altLang="fr-FR" sz="1200" u="sng" smtClean="0">
              <a:ea typeface="ＭＳ Ｐゴシック" pitchFamily="34" charset="-128"/>
            </a:endParaRPr>
          </a:p>
          <a:p>
            <a:pPr marL="0" indent="0">
              <a:buFont typeface="Wingdings 2" pitchFamily="18" charset="2"/>
              <a:buNone/>
            </a:pPr>
            <a:r>
              <a:rPr lang="fr-FR" altLang="fr-FR" sz="1200" smtClean="0">
                <a:ea typeface="ＭＳ Ｐゴシック" pitchFamily="34" charset="-128"/>
              </a:rPr>
              <a:t>Consignes : </a:t>
            </a:r>
          </a:p>
          <a:p>
            <a:pPr marL="0" indent="0"/>
            <a:r>
              <a:rPr lang="fr-FR" altLang="fr-FR" sz="1200" smtClean="0">
                <a:ea typeface="ＭＳ Ｐゴシック" pitchFamily="34" charset="-128"/>
              </a:rPr>
              <a:t>Lire et / ou écouter les trois actes de Cyrano </a:t>
            </a:r>
          </a:p>
          <a:p>
            <a:pPr marL="0" indent="0"/>
            <a:r>
              <a:rPr lang="fr-FR" altLang="fr-FR" sz="1200" smtClean="0">
                <a:ea typeface="ＭＳ Ｐゴシック" pitchFamily="34" charset="-128"/>
              </a:rPr>
              <a:t>Impressions de lecture </a:t>
            </a:r>
          </a:p>
          <a:p>
            <a:pPr marL="0" indent="0"/>
            <a:r>
              <a:rPr lang="fr-FR" altLang="fr-FR" sz="1200" smtClean="0">
                <a:ea typeface="ＭＳ Ｐゴシック" pitchFamily="34" charset="-128"/>
              </a:rPr>
              <a:t>Choisir un passage qui vous a particulièrement plu à lire ou à jouer / Justifier </a:t>
            </a:r>
          </a:p>
          <a:p>
            <a:pPr marL="0" indent="0"/>
            <a:r>
              <a:rPr lang="fr-FR" altLang="fr-FR" sz="1200" smtClean="0">
                <a:ea typeface="ＭＳ Ｐゴシック" pitchFamily="34" charset="-128"/>
              </a:rPr>
              <a:t>Réaliser une chronologie des différentes actions de la pièce de théâtre. </a:t>
            </a:r>
          </a:p>
          <a:p>
            <a:pPr marL="0" indent="0">
              <a:buFont typeface="Wingdings 2" pitchFamily="18" charset="2"/>
              <a:buNone/>
            </a:pPr>
            <a:r>
              <a:rPr lang="fr-FR" altLang="fr-FR" sz="1200" smtClean="0">
                <a:ea typeface="ＭＳ Ｐゴシック" pitchFamily="34" charset="-128"/>
              </a:rPr>
              <a:t> </a:t>
            </a:r>
          </a:p>
          <a:p>
            <a:pPr marL="0" indent="0">
              <a:buFont typeface="Wingdings 2" pitchFamily="18" charset="2"/>
              <a:buNone/>
            </a:pPr>
            <a:r>
              <a:rPr lang="fr-FR" altLang="fr-FR" sz="1200" smtClean="0">
                <a:ea typeface="ＭＳ Ｐゴシック" pitchFamily="34" charset="-128"/>
              </a:rPr>
              <a:t> </a:t>
            </a:r>
            <a:endParaRPr lang="fr-FR" altLang="fr-FR" sz="1200" b="1" u="sng" smtClean="0">
              <a:ea typeface="ＭＳ Ｐゴシック" pitchFamily="34" charset="-128"/>
            </a:endParaRPr>
          </a:p>
          <a:p>
            <a:pPr marL="0" indent="0">
              <a:buFont typeface="Wingdings 2" pitchFamily="18" charset="2"/>
              <a:buNone/>
            </a:pPr>
            <a:endParaRPr lang="fr-FR" altLang="fr-FR" sz="1200" b="1" u="sng" smtClean="0">
              <a:latin typeface="Arial" charset="0"/>
              <a:ea typeface="ＭＳ Ｐゴシック" pitchFamily="34" charset="-128"/>
              <a:cs typeface="Arial" charset="0"/>
            </a:endParaRPr>
          </a:p>
          <a:p>
            <a:pPr marL="0" indent="0"/>
            <a:endParaRPr lang="fr-FR" altLang="fr-FR"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nodeType="clickEffect">
                                  <p:stCondLst>
                                    <p:cond delay="0"/>
                                  </p:stCondLst>
                                  <p:childTnLst>
                                    <p:set>
                                      <p:cBhvr>
                                        <p:cTn id="6" dur="1" fill="hold">
                                          <p:stCondLst>
                                            <p:cond delay="0"/>
                                          </p:stCondLst>
                                        </p:cTn>
                                        <p:tgtEl>
                                          <p:spTgt spid="40961">
                                            <p:txEl>
                                              <p:pRg st="0" end="0"/>
                                            </p:txEl>
                                          </p:spTgt>
                                        </p:tgtEl>
                                        <p:attrNameLst>
                                          <p:attrName>style.visibility</p:attrName>
                                        </p:attrNameLst>
                                      </p:cBhvr>
                                      <p:to>
                                        <p:strVal val="visible"/>
                                      </p:to>
                                    </p:set>
                                    <p:anim calcmode="lin" valueType="num">
                                      <p:cBhvr additive="base">
                                        <p:cTn id="7" dur="700"/>
                                        <p:tgtEl>
                                          <p:spTgt spid="4096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00"/>
                                        <p:tgtEl>
                                          <p:spTgt spid="40961">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8" fill="hold" nodeType="clickEffect">
                                  <p:stCondLst>
                                    <p:cond delay="0"/>
                                  </p:stCondLst>
                                  <p:childTnLst>
                                    <p:set>
                                      <p:cBhvr>
                                        <p:cTn id="12" dur="1" fill="hold">
                                          <p:stCondLst>
                                            <p:cond delay="0"/>
                                          </p:stCondLst>
                                        </p:cTn>
                                        <p:tgtEl>
                                          <p:spTgt spid="40961">
                                            <p:txEl>
                                              <p:pRg st="2" end="2"/>
                                            </p:txEl>
                                          </p:spTgt>
                                        </p:tgtEl>
                                        <p:attrNameLst>
                                          <p:attrName>style.visibility</p:attrName>
                                        </p:attrNameLst>
                                      </p:cBhvr>
                                      <p:to>
                                        <p:strVal val="visible"/>
                                      </p:to>
                                    </p:set>
                                    <p:anim calcmode="lin" valueType="num">
                                      <p:cBhvr additive="base">
                                        <p:cTn id="13" dur="700"/>
                                        <p:tgtEl>
                                          <p:spTgt spid="40961">
                                            <p:txEl>
                                              <p:pRg st="2" end="2"/>
                                            </p:txEl>
                                          </p:spTgt>
                                        </p:tgtEl>
                                        <p:attrNameLst>
                                          <p:attrName>ppt_x</p:attrName>
                                        </p:attrNameLst>
                                      </p:cBhvr>
                                      <p:tavLst>
                                        <p:tav tm="0">
                                          <p:val>
                                            <p:strVal val="#ppt_x-#ppt_w*1.125000"/>
                                          </p:val>
                                        </p:tav>
                                        <p:tav tm="100000">
                                          <p:val>
                                            <p:strVal val="#ppt_x"/>
                                          </p:val>
                                        </p:tav>
                                      </p:tavLst>
                                    </p:anim>
                                    <p:animEffect transition="in" filter="wipe(right)">
                                      <p:cBhvr>
                                        <p:cTn id="14" dur="700"/>
                                        <p:tgtEl>
                                          <p:spTgt spid="40961">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8" fill="hold" nodeType="clickEffect">
                                  <p:stCondLst>
                                    <p:cond delay="0"/>
                                  </p:stCondLst>
                                  <p:childTnLst>
                                    <p:set>
                                      <p:cBhvr>
                                        <p:cTn id="18" dur="1" fill="hold">
                                          <p:stCondLst>
                                            <p:cond delay="0"/>
                                          </p:stCondLst>
                                        </p:cTn>
                                        <p:tgtEl>
                                          <p:spTgt spid="40961">
                                            <p:txEl>
                                              <p:pRg st="3" end="3"/>
                                            </p:txEl>
                                          </p:spTgt>
                                        </p:tgtEl>
                                        <p:attrNameLst>
                                          <p:attrName>style.visibility</p:attrName>
                                        </p:attrNameLst>
                                      </p:cBhvr>
                                      <p:to>
                                        <p:strVal val="visible"/>
                                      </p:to>
                                    </p:set>
                                    <p:anim calcmode="lin" valueType="num">
                                      <p:cBhvr additive="base">
                                        <p:cTn id="19" dur="700"/>
                                        <p:tgtEl>
                                          <p:spTgt spid="40961">
                                            <p:txEl>
                                              <p:pRg st="3" end="3"/>
                                            </p:txEl>
                                          </p:spTgt>
                                        </p:tgtEl>
                                        <p:attrNameLst>
                                          <p:attrName>ppt_x</p:attrName>
                                        </p:attrNameLst>
                                      </p:cBhvr>
                                      <p:tavLst>
                                        <p:tav tm="0">
                                          <p:val>
                                            <p:strVal val="#ppt_x-#ppt_w*1.125000"/>
                                          </p:val>
                                        </p:tav>
                                        <p:tav tm="100000">
                                          <p:val>
                                            <p:strVal val="#ppt_x"/>
                                          </p:val>
                                        </p:tav>
                                      </p:tavLst>
                                    </p:anim>
                                    <p:animEffect transition="in" filter="wipe(right)">
                                      <p:cBhvr>
                                        <p:cTn id="20" dur="700"/>
                                        <p:tgtEl>
                                          <p:spTgt spid="4096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8" fill="hold" nodeType="clickEffect">
                                  <p:stCondLst>
                                    <p:cond delay="0"/>
                                  </p:stCondLst>
                                  <p:childTnLst>
                                    <p:set>
                                      <p:cBhvr>
                                        <p:cTn id="24" dur="1" fill="hold">
                                          <p:stCondLst>
                                            <p:cond delay="0"/>
                                          </p:stCondLst>
                                        </p:cTn>
                                        <p:tgtEl>
                                          <p:spTgt spid="40961">
                                            <p:txEl>
                                              <p:pRg st="4" end="4"/>
                                            </p:txEl>
                                          </p:spTgt>
                                        </p:tgtEl>
                                        <p:attrNameLst>
                                          <p:attrName>style.visibility</p:attrName>
                                        </p:attrNameLst>
                                      </p:cBhvr>
                                      <p:to>
                                        <p:strVal val="visible"/>
                                      </p:to>
                                    </p:set>
                                    <p:anim calcmode="lin" valueType="num">
                                      <p:cBhvr additive="base">
                                        <p:cTn id="25" dur="700"/>
                                        <p:tgtEl>
                                          <p:spTgt spid="40961">
                                            <p:txEl>
                                              <p:pRg st="4" end="4"/>
                                            </p:txEl>
                                          </p:spTgt>
                                        </p:tgtEl>
                                        <p:attrNameLst>
                                          <p:attrName>ppt_x</p:attrName>
                                        </p:attrNameLst>
                                      </p:cBhvr>
                                      <p:tavLst>
                                        <p:tav tm="0">
                                          <p:val>
                                            <p:strVal val="#ppt_x-#ppt_w*1.125000"/>
                                          </p:val>
                                        </p:tav>
                                        <p:tav tm="100000">
                                          <p:val>
                                            <p:strVal val="#ppt_x"/>
                                          </p:val>
                                        </p:tav>
                                      </p:tavLst>
                                    </p:anim>
                                    <p:animEffect transition="in" filter="wipe(right)">
                                      <p:cBhvr>
                                        <p:cTn id="26" dur="700"/>
                                        <p:tgtEl>
                                          <p:spTgt spid="40961">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8" fill="hold" nodeType="clickEffect">
                                  <p:stCondLst>
                                    <p:cond delay="0"/>
                                  </p:stCondLst>
                                  <p:childTnLst>
                                    <p:set>
                                      <p:cBhvr>
                                        <p:cTn id="30" dur="1" fill="hold">
                                          <p:stCondLst>
                                            <p:cond delay="0"/>
                                          </p:stCondLst>
                                        </p:cTn>
                                        <p:tgtEl>
                                          <p:spTgt spid="40961">
                                            <p:txEl>
                                              <p:pRg st="5" end="5"/>
                                            </p:txEl>
                                          </p:spTgt>
                                        </p:tgtEl>
                                        <p:attrNameLst>
                                          <p:attrName>style.visibility</p:attrName>
                                        </p:attrNameLst>
                                      </p:cBhvr>
                                      <p:to>
                                        <p:strVal val="visible"/>
                                      </p:to>
                                    </p:set>
                                    <p:anim calcmode="lin" valueType="num">
                                      <p:cBhvr additive="base">
                                        <p:cTn id="31" dur="700"/>
                                        <p:tgtEl>
                                          <p:spTgt spid="40961">
                                            <p:txEl>
                                              <p:pRg st="5" end="5"/>
                                            </p:txEl>
                                          </p:spTgt>
                                        </p:tgtEl>
                                        <p:attrNameLst>
                                          <p:attrName>ppt_x</p:attrName>
                                        </p:attrNameLst>
                                      </p:cBhvr>
                                      <p:tavLst>
                                        <p:tav tm="0">
                                          <p:val>
                                            <p:strVal val="#ppt_x-#ppt_w*1.125000"/>
                                          </p:val>
                                        </p:tav>
                                        <p:tav tm="100000">
                                          <p:val>
                                            <p:strVal val="#ppt_x"/>
                                          </p:val>
                                        </p:tav>
                                      </p:tavLst>
                                    </p:anim>
                                    <p:animEffect transition="in" filter="wipe(right)">
                                      <p:cBhvr>
                                        <p:cTn id="32" dur="700"/>
                                        <p:tgtEl>
                                          <p:spTgt spid="4096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8" fill="hold" nodeType="clickEffect">
                                  <p:stCondLst>
                                    <p:cond delay="0"/>
                                  </p:stCondLst>
                                  <p:childTnLst>
                                    <p:set>
                                      <p:cBhvr>
                                        <p:cTn id="36" dur="1" fill="hold">
                                          <p:stCondLst>
                                            <p:cond delay="0"/>
                                          </p:stCondLst>
                                        </p:cTn>
                                        <p:tgtEl>
                                          <p:spTgt spid="40961">
                                            <p:txEl>
                                              <p:pRg st="6" end="6"/>
                                            </p:txEl>
                                          </p:spTgt>
                                        </p:tgtEl>
                                        <p:attrNameLst>
                                          <p:attrName>style.visibility</p:attrName>
                                        </p:attrNameLst>
                                      </p:cBhvr>
                                      <p:to>
                                        <p:strVal val="visible"/>
                                      </p:to>
                                    </p:set>
                                    <p:anim calcmode="lin" valueType="num">
                                      <p:cBhvr additive="base">
                                        <p:cTn id="37" dur="700"/>
                                        <p:tgtEl>
                                          <p:spTgt spid="40961">
                                            <p:txEl>
                                              <p:pRg st="6" end="6"/>
                                            </p:txEl>
                                          </p:spTgt>
                                        </p:tgtEl>
                                        <p:attrNameLst>
                                          <p:attrName>ppt_x</p:attrName>
                                        </p:attrNameLst>
                                      </p:cBhvr>
                                      <p:tavLst>
                                        <p:tav tm="0">
                                          <p:val>
                                            <p:strVal val="#ppt_x-#ppt_w*1.125000"/>
                                          </p:val>
                                        </p:tav>
                                        <p:tav tm="100000">
                                          <p:val>
                                            <p:strVal val="#ppt_x"/>
                                          </p:val>
                                        </p:tav>
                                      </p:tavLst>
                                    </p:anim>
                                    <p:animEffect transition="in" filter="wipe(right)">
                                      <p:cBhvr>
                                        <p:cTn id="38" dur="700"/>
                                        <p:tgtEl>
                                          <p:spTgt spid="40961">
                                            <p:txEl>
                                              <p:pRg st="6" end="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nodeType="clickEffect">
                                  <p:stCondLst>
                                    <p:cond delay="0"/>
                                  </p:stCondLst>
                                  <p:childTnLst>
                                    <p:set>
                                      <p:cBhvr>
                                        <p:cTn id="42" dur="1" fill="hold">
                                          <p:stCondLst>
                                            <p:cond delay="0"/>
                                          </p:stCondLst>
                                        </p:cTn>
                                        <p:tgtEl>
                                          <p:spTgt spid="40961">
                                            <p:txEl>
                                              <p:pRg st="7" end="7"/>
                                            </p:txEl>
                                          </p:spTgt>
                                        </p:tgtEl>
                                        <p:attrNameLst>
                                          <p:attrName>style.visibility</p:attrName>
                                        </p:attrNameLst>
                                      </p:cBhvr>
                                      <p:to>
                                        <p:strVal val="visible"/>
                                      </p:to>
                                    </p:set>
                                    <p:anim calcmode="lin" valueType="num">
                                      <p:cBhvr additive="base">
                                        <p:cTn id="43" dur="700"/>
                                        <p:tgtEl>
                                          <p:spTgt spid="40961">
                                            <p:txEl>
                                              <p:pRg st="7" end="7"/>
                                            </p:txEl>
                                          </p:spTgt>
                                        </p:tgtEl>
                                        <p:attrNameLst>
                                          <p:attrName>ppt_x</p:attrName>
                                        </p:attrNameLst>
                                      </p:cBhvr>
                                      <p:tavLst>
                                        <p:tav tm="0">
                                          <p:val>
                                            <p:strVal val="#ppt_x-#ppt_w*1.125000"/>
                                          </p:val>
                                        </p:tav>
                                        <p:tav tm="100000">
                                          <p:val>
                                            <p:strVal val="#ppt_x"/>
                                          </p:val>
                                        </p:tav>
                                      </p:tavLst>
                                    </p:anim>
                                    <p:animEffect transition="in" filter="wipe(right)">
                                      <p:cBhvr>
                                        <p:cTn id="44" dur="700"/>
                                        <p:tgtEl>
                                          <p:spTgt spid="40961">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8" fill="hold" nodeType="clickEffect">
                                  <p:stCondLst>
                                    <p:cond delay="0"/>
                                  </p:stCondLst>
                                  <p:childTnLst>
                                    <p:set>
                                      <p:cBhvr>
                                        <p:cTn id="48" dur="1" fill="hold">
                                          <p:stCondLst>
                                            <p:cond delay="0"/>
                                          </p:stCondLst>
                                        </p:cTn>
                                        <p:tgtEl>
                                          <p:spTgt spid="40961">
                                            <p:txEl>
                                              <p:pRg st="8" end="8"/>
                                            </p:txEl>
                                          </p:spTgt>
                                        </p:tgtEl>
                                        <p:attrNameLst>
                                          <p:attrName>style.visibility</p:attrName>
                                        </p:attrNameLst>
                                      </p:cBhvr>
                                      <p:to>
                                        <p:strVal val="visible"/>
                                      </p:to>
                                    </p:set>
                                    <p:anim calcmode="lin" valueType="num">
                                      <p:cBhvr additive="base">
                                        <p:cTn id="49" dur="700"/>
                                        <p:tgtEl>
                                          <p:spTgt spid="40961">
                                            <p:txEl>
                                              <p:pRg st="8" end="8"/>
                                            </p:txEl>
                                          </p:spTgt>
                                        </p:tgtEl>
                                        <p:attrNameLst>
                                          <p:attrName>ppt_x</p:attrName>
                                        </p:attrNameLst>
                                      </p:cBhvr>
                                      <p:tavLst>
                                        <p:tav tm="0">
                                          <p:val>
                                            <p:strVal val="#ppt_x-#ppt_w*1.125000"/>
                                          </p:val>
                                        </p:tav>
                                        <p:tav tm="100000">
                                          <p:val>
                                            <p:strVal val="#ppt_x"/>
                                          </p:val>
                                        </p:tav>
                                      </p:tavLst>
                                    </p:anim>
                                    <p:animEffect transition="in" filter="wipe(right)">
                                      <p:cBhvr>
                                        <p:cTn id="50" dur="700"/>
                                        <p:tgtEl>
                                          <p:spTgt spid="409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oneTexte 1"/>
          <p:cNvSpPr txBox="1">
            <a:spLocks noChangeArrowheads="1"/>
          </p:cNvSpPr>
          <p:nvPr/>
        </p:nvSpPr>
        <p:spPr bwMode="auto">
          <a:xfrm>
            <a:off x="2987675" y="620713"/>
            <a:ext cx="2570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800">
                <a:latin typeface="Arial" charset="0"/>
              </a:rPr>
              <a:t>Bilan de lecture cursive </a:t>
            </a:r>
          </a:p>
          <a:p>
            <a:pPr eaLnBrk="1" hangingPunct="1">
              <a:spcBef>
                <a:spcPct val="0"/>
              </a:spcBef>
              <a:buClrTx/>
              <a:buSzTx/>
              <a:buFontTx/>
              <a:buNone/>
            </a:pPr>
            <a:endParaRPr lang="fr-FR" altLang="fr-FR" sz="1800">
              <a:latin typeface="Arial" charset="0"/>
            </a:endParaRPr>
          </a:p>
        </p:txBody>
      </p:sp>
      <p:sp>
        <p:nvSpPr>
          <p:cNvPr id="18434" name="ZoneTexte 1"/>
          <p:cNvSpPr txBox="1">
            <a:spLocks noChangeArrowheads="1"/>
          </p:cNvSpPr>
          <p:nvPr/>
        </p:nvSpPr>
        <p:spPr bwMode="auto">
          <a:xfrm>
            <a:off x="395288" y="1773238"/>
            <a:ext cx="8640762"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 typeface="Wingdings 2" pitchFamily="18" charset="2"/>
              <a:buNone/>
            </a:pPr>
            <a:r>
              <a:rPr lang="fr-FR" altLang="fr-FR" sz="1800" b="1" u="sng">
                <a:latin typeface="Arial" charset="0"/>
                <a:cs typeface="Arial" charset="0"/>
              </a:rPr>
              <a:t>Mise en commun (Retour des vacances)</a:t>
            </a:r>
            <a:endParaRPr lang="fr-FR" altLang="fr-FR" sz="1800" u="sng">
              <a:latin typeface="Arial" charset="0"/>
              <a:cs typeface="Arial" charset="0"/>
            </a:endParaRPr>
          </a:p>
          <a:p>
            <a:pPr eaLnBrk="1" hangingPunct="1">
              <a:spcBef>
                <a:spcPct val="0"/>
              </a:spcBef>
              <a:buClrTx/>
              <a:buSzTx/>
              <a:buFont typeface="Wingdings 2" pitchFamily="18" charset="2"/>
              <a:buNone/>
            </a:pPr>
            <a:r>
              <a:rPr lang="fr-FR" altLang="fr-FR" sz="1800">
                <a:latin typeface="Arial" charset="0"/>
                <a:cs typeface="Arial" charset="0"/>
              </a:rPr>
              <a:t> </a:t>
            </a:r>
          </a:p>
          <a:p>
            <a:pPr eaLnBrk="1" hangingPunct="1">
              <a:spcBef>
                <a:spcPct val="0"/>
              </a:spcBef>
              <a:buClrTx/>
              <a:buSzTx/>
              <a:buFontTx/>
              <a:buChar char="-"/>
            </a:pPr>
            <a:r>
              <a:rPr lang="fr-FR" altLang="fr-FR" sz="1800">
                <a:latin typeface="Arial" charset="0"/>
                <a:cs typeface="Arial" charset="0"/>
              </a:rPr>
              <a:t>Bilan lecture : A partir du travail des élèves : Réaliser une chronologie commune des différentes actions de la pièce de théâtre qui permettra de faire un résumé de l’œuvre et qui sera affichée dans la classe afin de pouvoir revenir sur les différentes actions au cours de la lecture plurielle. </a:t>
            </a:r>
          </a:p>
          <a:p>
            <a:pPr eaLnBrk="1" hangingPunct="1">
              <a:spcBef>
                <a:spcPct val="0"/>
              </a:spcBef>
              <a:buClrTx/>
              <a:buSzTx/>
              <a:buFontTx/>
              <a:buNone/>
            </a:pPr>
            <a:endParaRPr lang="fr-FR" altLang="fr-FR" sz="1800">
              <a:latin typeface="Arial" charset="0"/>
              <a:cs typeface="Arial" charset="0"/>
            </a:endParaRPr>
          </a:p>
          <a:p>
            <a:pPr eaLnBrk="1" hangingPunct="1">
              <a:spcBef>
                <a:spcPct val="0"/>
              </a:spcBef>
              <a:buClrTx/>
              <a:buSzTx/>
              <a:buFont typeface="Wingdings 2" pitchFamily="18" charset="2"/>
              <a:buNone/>
            </a:pPr>
            <a:r>
              <a:rPr lang="fr-FR" altLang="fr-FR" sz="1800">
                <a:latin typeface="Arial" charset="0"/>
                <a:cs typeface="Arial" charset="0"/>
              </a:rPr>
              <a:t>Les élèves seront tous en situation de comprendre l’originalité de la pièce étudiée et en même temps, on pourra faire un point sur leurs connaissances ou expériences théâtrales</a:t>
            </a:r>
          </a:p>
          <a:p>
            <a:pPr eaLnBrk="1" hangingPunct="1">
              <a:spcBef>
                <a:spcPct val="0"/>
              </a:spcBef>
              <a:buClrTx/>
              <a:buSzTx/>
              <a:buFont typeface="Wingdings 2" pitchFamily="18" charset="2"/>
              <a:buNone/>
            </a:pPr>
            <a:endParaRPr lang="fr-FR" altLang="fr-FR" sz="1800">
              <a:latin typeface="Arial" charset="0"/>
              <a:cs typeface="Arial" charset="0"/>
            </a:endParaRPr>
          </a:p>
          <a:p>
            <a:pPr eaLnBrk="1" hangingPunct="1">
              <a:spcBef>
                <a:spcPct val="0"/>
              </a:spcBef>
              <a:buClrTx/>
              <a:buSzTx/>
              <a:buFont typeface="Wingdings 2" pitchFamily="18" charset="2"/>
              <a:buNone/>
            </a:pPr>
            <a:r>
              <a:rPr lang="fr-FR" altLang="fr-FR" sz="1800">
                <a:latin typeface="Arial" charset="0"/>
                <a:cs typeface="Arial" charset="0"/>
              </a:rPr>
              <a:t>- Préparer les axes de la lecture plurielle : Quels sont les axes de lecture que nous pourrions aborder sur cette œuvre ? Travail en groupe sur les 4 axes. </a:t>
            </a:r>
            <a:endParaRPr lang="fr-FR" altLang="fr-FR" sz="1800" b="1" u="sng">
              <a:latin typeface="Arial" charset="0"/>
              <a:cs typeface="Arial" charset="0"/>
            </a:endParaRPr>
          </a:p>
          <a:p>
            <a:pPr eaLnBrk="1" hangingPunct="1">
              <a:spcBef>
                <a:spcPct val="0"/>
              </a:spcBef>
              <a:buClrTx/>
              <a:buSzTx/>
              <a:buFont typeface="Wingdings 2" pitchFamily="18" charset="2"/>
              <a:buNone/>
            </a:pPr>
            <a:endParaRPr lang="fr-FR" altLang="fr-FR" sz="1800" b="1" u="sng">
              <a:latin typeface="Arial" charset="0"/>
              <a:cs typeface="Arial" charset="0"/>
            </a:endParaRPr>
          </a:p>
          <a:p>
            <a:pPr eaLnBrk="1" hangingPunct="1">
              <a:spcBef>
                <a:spcPct val="0"/>
              </a:spcBef>
              <a:buClrTx/>
              <a:buSzTx/>
              <a:buFontTx/>
              <a:buNone/>
            </a:pPr>
            <a:endParaRPr lang="fr-FR" altLang="fr-FR" sz="180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8434">
                                            <p:txEl>
                                              <p:pRg st="0" end="0"/>
                                            </p:txEl>
                                          </p:spTgt>
                                        </p:tgtEl>
                                        <p:attrNameLst>
                                          <p:attrName>style.visibility</p:attrName>
                                        </p:attrNameLst>
                                      </p:cBhvr>
                                      <p:to>
                                        <p:strVal val="visible"/>
                                      </p:to>
                                    </p:set>
                                    <p:animEffect transition="in" filter="wipe(left)">
                                      <p:cBhvr>
                                        <p:cTn id="11" dur="700"/>
                                        <p:tgtEl>
                                          <p:spTgt spid="1843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8434">
                                            <p:txEl>
                                              <p:pRg st="1" end="1"/>
                                            </p:txEl>
                                          </p:spTgt>
                                        </p:tgtEl>
                                        <p:attrNameLst>
                                          <p:attrName>style.visibility</p:attrName>
                                        </p:attrNameLst>
                                      </p:cBhvr>
                                      <p:to>
                                        <p:strVal val="visible"/>
                                      </p:to>
                                    </p:set>
                                    <p:animEffect transition="in" filter="wipe(left)">
                                      <p:cBhvr>
                                        <p:cTn id="16" dur="700"/>
                                        <p:tgtEl>
                                          <p:spTgt spid="1843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8434">
                                            <p:txEl>
                                              <p:pRg st="2" end="2"/>
                                            </p:txEl>
                                          </p:spTgt>
                                        </p:tgtEl>
                                        <p:attrNameLst>
                                          <p:attrName>style.visibility</p:attrName>
                                        </p:attrNameLst>
                                      </p:cBhvr>
                                      <p:to>
                                        <p:strVal val="visible"/>
                                      </p:to>
                                    </p:set>
                                    <p:animEffect transition="in" filter="wipe(left)">
                                      <p:cBhvr>
                                        <p:cTn id="21" dur="700"/>
                                        <p:tgtEl>
                                          <p:spTgt spid="18434">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18434">
                                            <p:txEl>
                                              <p:pRg st="4" end="4"/>
                                            </p:txEl>
                                          </p:spTgt>
                                        </p:tgtEl>
                                        <p:attrNameLst>
                                          <p:attrName>style.visibility</p:attrName>
                                        </p:attrNameLst>
                                      </p:cBhvr>
                                      <p:to>
                                        <p:strVal val="visible"/>
                                      </p:to>
                                    </p:set>
                                    <p:animEffect transition="in" filter="wipe(left)">
                                      <p:cBhvr>
                                        <p:cTn id="26" dur="700"/>
                                        <p:tgtEl>
                                          <p:spTgt spid="18434">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8434">
                                            <p:txEl>
                                              <p:pRg st="6" end="6"/>
                                            </p:txEl>
                                          </p:spTgt>
                                        </p:tgtEl>
                                        <p:attrNameLst>
                                          <p:attrName>style.visibility</p:attrName>
                                        </p:attrNameLst>
                                      </p:cBhvr>
                                      <p:to>
                                        <p:strVal val="visible"/>
                                      </p:to>
                                    </p:set>
                                    <p:animEffect transition="in" filter="wipe(left)">
                                      <p:cBhvr>
                                        <p:cTn id="31" dur="700"/>
                                        <p:tgtEl>
                                          <p:spTgt spid="184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oneTexte 1"/>
          <p:cNvSpPr txBox="1">
            <a:spLocks noChangeArrowheads="1"/>
          </p:cNvSpPr>
          <p:nvPr/>
        </p:nvSpPr>
        <p:spPr bwMode="auto">
          <a:xfrm>
            <a:off x="179388" y="44450"/>
            <a:ext cx="864076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algn="ctr" eaLnBrk="1" hangingPunct="1">
              <a:spcBef>
                <a:spcPct val="0"/>
              </a:spcBef>
              <a:buClrTx/>
              <a:buSzTx/>
              <a:buFontTx/>
              <a:buNone/>
            </a:pPr>
            <a:r>
              <a:rPr lang="fr-FR" altLang="fr-FR" sz="1800" b="1">
                <a:latin typeface="Arial" charset="0"/>
              </a:rPr>
              <a:t>1er AXE D’ÉTUDE : AXE LITTÉRAIRE : </a:t>
            </a:r>
            <a:endParaRPr lang="fr-FR" altLang="fr-FR" sz="1400">
              <a:latin typeface="Arial" charset="0"/>
            </a:endParaRPr>
          </a:p>
          <a:p>
            <a:pPr algn="ctr" eaLnBrk="1" hangingPunct="1">
              <a:spcBef>
                <a:spcPct val="0"/>
              </a:spcBef>
              <a:buClrTx/>
              <a:buSzTx/>
              <a:buFontTx/>
              <a:buNone/>
            </a:pPr>
            <a:r>
              <a:rPr lang="fr-FR" altLang="fr-FR" sz="1800" b="1">
                <a:latin typeface="Arial" charset="0"/>
              </a:rPr>
              <a:t>Le personnage romantique au théâtre</a:t>
            </a:r>
            <a:r>
              <a:rPr lang="fr-FR" altLang="fr-FR" sz="1000">
                <a:latin typeface="Arial" charset="0"/>
              </a:rPr>
              <a:t> </a:t>
            </a:r>
            <a:endParaRPr lang="fr-FR" altLang="fr-FR" sz="1400">
              <a:latin typeface="Arial" charset="0"/>
            </a:endParaRPr>
          </a:p>
          <a:p>
            <a:pPr algn="ctr" eaLnBrk="1" hangingPunct="1">
              <a:spcBef>
                <a:spcPct val="0"/>
              </a:spcBef>
              <a:buClrTx/>
              <a:buSzTx/>
              <a:buFontTx/>
              <a:buNone/>
            </a:pPr>
            <a:r>
              <a:rPr lang="fr-FR" altLang="fr-FR" sz="1800" b="1">
                <a:latin typeface="Arial" charset="0"/>
              </a:rPr>
              <a:t> </a:t>
            </a:r>
            <a:endParaRPr lang="fr-FR" altLang="fr-FR" sz="1400">
              <a:latin typeface="Arial" charset="0"/>
            </a:endParaRPr>
          </a:p>
          <a:p>
            <a:pPr eaLnBrk="1" hangingPunct="1">
              <a:spcBef>
                <a:spcPct val="0"/>
              </a:spcBef>
              <a:buClrTx/>
              <a:buSzTx/>
              <a:buFontTx/>
              <a:buNone/>
            </a:pPr>
            <a:r>
              <a:rPr lang="fr-FR" altLang="fr-FR" sz="1800" b="1">
                <a:latin typeface="Arial" charset="0"/>
              </a:rPr>
              <a:t>Problématique : Quelles sont les caractéristiques du personnage romantique</a:t>
            </a:r>
            <a:endParaRPr lang="fr-FR" altLang="fr-FR" sz="1400">
              <a:latin typeface="Arial" charset="0"/>
            </a:endParaRPr>
          </a:p>
          <a:p>
            <a:pPr eaLnBrk="1" hangingPunct="1">
              <a:spcBef>
                <a:spcPct val="0"/>
              </a:spcBef>
              <a:buClrTx/>
              <a:buSzTx/>
              <a:buFontTx/>
              <a:buNone/>
            </a:pPr>
            <a:r>
              <a:rPr lang="fr-FR" altLang="fr-FR" sz="1800" b="1">
                <a:latin typeface="Arial" charset="0"/>
              </a:rPr>
              <a:t>au théâtre ? En quoi Cyrano est-il un héros romantique ? En quoi le lecteur du XXI siècle s’identifie-t-il à Cyrano ?</a:t>
            </a:r>
            <a:endParaRPr lang="fr-FR" altLang="fr-FR" sz="1400">
              <a:latin typeface="Arial" charset="0"/>
            </a:endParaRPr>
          </a:p>
          <a:p>
            <a:pPr eaLnBrk="1" hangingPunct="1">
              <a:spcBef>
                <a:spcPct val="0"/>
              </a:spcBef>
              <a:buClrTx/>
              <a:buSzTx/>
              <a:buFontTx/>
              <a:buNone/>
            </a:pPr>
            <a:r>
              <a:rPr lang="fr-FR" altLang="fr-FR" sz="1800" b="1">
                <a:latin typeface="Arial" charset="0"/>
              </a:rPr>
              <a:t> </a:t>
            </a:r>
            <a:endParaRPr lang="fr-FR" altLang="fr-FR" sz="1400">
              <a:latin typeface="Arial" charset="0"/>
            </a:endParaRPr>
          </a:p>
          <a:p>
            <a:pPr eaLnBrk="1" hangingPunct="1">
              <a:spcBef>
                <a:spcPct val="0"/>
              </a:spcBef>
              <a:buClrTx/>
              <a:buSzTx/>
              <a:buFontTx/>
              <a:buAutoNum type="romanUcPeriod"/>
            </a:pPr>
            <a:r>
              <a:rPr lang="fr-FR" altLang="fr-FR" sz="1400" b="1" u="sng">
                <a:latin typeface="Arial" charset="0"/>
              </a:rPr>
              <a:t>Cyrano, héros ou antihéros ? </a:t>
            </a:r>
          </a:p>
          <a:p>
            <a:pPr eaLnBrk="1" hangingPunct="1">
              <a:spcBef>
                <a:spcPct val="0"/>
              </a:spcBef>
              <a:buClrTx/>
              <a:buSzTx/>
              <a:buFontTx/>
              <a:buAutoNum type="romanUcPeriod"/>
            </a:pPr>
            <a:endParaRPr lang="fr-FR" altLang="fr-FR" sz="1400">
              <a:latin typeface="Arial" charset="0"/>
            </a:endParaRPr>
          </a:p>
          <a:p>
            <a:pPr eaLnBrk="1" hangingPunct="1">
              <a:spcBef>
                <a:spcPct val="0"/>
              </a:spcBef>
              <a:buClrTx/>
              <a:buSzTx/>
              <a:buFontTx/>
              <a:buNone/>
            </a:pPr>
            <a:r>
              <a:rPr lang="fr-FR" altLang="fr-FR" sz="1400" b="1">
                <a:latin typeface="Arial" charset="0"/>
              </a:rPr>
              <a:t>Problématique : Cyrano héros ou anti-héros ? </a:t>
            </a:r>
            <a:endParaRPr lang="fr-FR" altLang="fr-FR" sz="1400">
              <a:latin typeface="Arial" charset="0"/>
            </a:endParaRPr>
          </a:p>
          <a:p>
            <a:pPr eaLnBrk="1" hangingPunct="1">
              <a:spcBef>
                <a:spcPct val="0"/>
              </a:spcBef>
              <a:buClrTx/>
              <a:buSzTx/>
              <a:buFontTx/>
              <a:buNone/>
            </a:pPr>
            <a:r>
              <a:rPr lang="fr-FR" altLang="fr-FR" sz="1400" b="1">
                <a:latin typeface="Arial" charset="0"/>
              </a:rPr>
              <a:t>Cyrano tel qu’il nous est présenté dans l’acte 1 et les documents iconographiques apparaît-il comme un héros ? Justifiez votre réponse à partir des documents supports. </a:t>
            </a:r>
            <a:endParaRPr lang="fr-FR" altLang="fr-FR" sz="1400">
              <a:latin typeface="Arial" charset="0"/>
            </a:endParaRPr>
          </a:p>
          <a:p>
            <a:pPr eaLnBrk="1" hangingPunct="1">
              <a:spcBef>
                <a:spcPct val="0"/>
              </a:spcBef>
              <a:buClrTx/>
              <a:buSzTx/>
              <a:buFontTx/>
              <a:buNone/>
            </a:pPr>
            <a:r>
              <a:rPr lang="fr-FR" altLang="fr-FR" sz="1400" b="1">
                <a:latin typeface="Arial" charset="0"/>
              </a:rPr>
              <a:t>Comment évolue le personnage de Cyrano dans l’acte 1 ? </a:t>
            </a:r>
            <a:endParaRPr lang="fr-FR" altLang="fr-FR" sz="1400">
              <a:latin typeface="Arial" charset="0"/>
            </a:endParaRPr>
          </a:p>
          <a:p>
            <a:pPr eaLnBrk="1" hangingPunct="1">
              <a:spcBef>
                <a:spcPct val="0"/>
              </a:spcBef>
              <a:buClrTx/>
              <a:buSzTx/>
              <a:buFontTx/>
              <a:buNone/>
            </a:pPr>
            <a:r>
              <a:rPr lang="fr-FR" altLang="fr-FR" sz="1400" b="1">
                <a:latin typeface="Arial" charset="0"/>
              </a:rPr>
              <a:t>Réponse à la problématique : Cyrano tel qu’il nous est présenté au début de l’œuvre incarne-t-il la figure de héros ?</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Documents supports : </a:t>
            </a:r>
            <a:endParaRPr lang="fr-FR" altLang="fr-FR" sz="1400">
              <a:latin typeface="Arial" charset="0"/>
            </a:endParaRPr>
          </a:p>
          <a:p>
            <a:pPr eaLnBrk="1" hangingPunct="1">
              <a:spcBef>
                <a:spcPct val="0"/>
              </a:spcBef>
              <a:buClrTx/>
              <a:buSzTx/>
              <a:buFontTx/>
              <a:buNone/>
            </a:pPr>
            <a:r>
              <a:rPr lang="fr-FR" altLang="fr-FR" sz="1400" b="1">
                <a:latin typeface="Arial" charset="0"/>
              </a:rPr>
              <a:t>Extraits: </a:t>
            </a:r>
            <a:endParaRPr lang="fr-FR" altLang="fr-FR" sz="1400">
              <a:latin typeface="Arial" charset="0"/>
            </a:endParaRPr>
          </a:p>
          <a:p>
            <a:pPr lvl="1" eaLnBrk="1" hangingPunct="1">
              <a:spcBef>
                <a:spcPct val="0"/>
              </a:spcBef>
              <a:buClrTx/>
              <a:buSzTx/>
              <a:buFontTx/>
              <a:buNone/>
            </a:pPr>
            <a:r>
              <a:rPr lang="fr-FR" altLang="fr-FR" sz="1400" b="1">
                <a:solidFill>
                  <a:schemeClr val="tx1"/>
                </a:solidFill>
                <a:latin typeface="Arial" charset="0"/>
              </a:rPr>
              <a:t> Acte 1 scène 2 : </a:t>
            </a:r>
            <a:r>
              <a:rPr lang="fr-FR" altLang="fr-FR" sz="1400">
                <a:solidFill>
                  <a:schemeClr val="tx1"/>
                </a:solidFill>
                <a:latin typeface="Arial" charset="0"/>
              </a:rPr>
              <a:t>Présentation de Cyrano</a:t>
            </a:r>
          </a:p>
          <a:p>
            <a:pPr eaLnBrk="1" hangingPunct="1">
              <a:spcBef>
                <a:spcPct val="0"/>
              </a:spcBef>
              <a:buClrTx/>
              <a:buSzTx/>
              <a:buFontTx/>
              <a:buNone/>
            </a:pPr>
            <a:r>
              <a:rPr lang="fr-FR" altLang="fr-FR" sz="1400">
                <a:latin typeface="Arial" charset="0"/>
              </a:rPr>
              <a:t>          Du vers 85 : « Il regarde de tous côtés. » à la fin de la scène</a:t>
            </a:r>
          </a:p>
          <a:p>
            <a:pPr lvl="1" eaLnBrk="1" hangingPunct="1">
              <a:spcBef>
                <a:spcPct val="0"/>
              </a:spcBef>
              <a:buClrTx/>
              <a:buSzTx/>
              <a:buFontTx/>
              <a:buNone/>
            </a:pPr>
            <a:r>
              <a:rPr lang="fr-FR" altLang="fr-FR" sz="1400" b="1">
                <a:solidFill>
                  <a:schemeClr val="tx1"/>
                </a:solidFill>
                <a:latin typeface="Arial" charset="0"/>
              </a:rPr>
              <a:t>Acte 1 scène 3 : </a:t>
            </a:r>
            <a:r>
              <a:rPr lang="fr-FR" altLang="fr-FR" sz="1400">
                <a:solidFill>
                  <a:schemeClr val="tx1"/>
                </a:solidFill>
                <a:latin typeface="Arial" charset="0"/>
              </a:rPr>
              <a:t>La voix dans le parterre du vers 175 à la fin de la scène</a:t>
            </a:r>
          </a:p>
          <a:p>
            <a:pPr lvl="1" eaLnBrk="1" hangingPunct="1">
              <a:spcBef>
                <a:spcPct val="0"/>
              </a:spcBef>
              <a:buClrTx/>
              <a:buSzTx/>
              <a:buFontTx/>
              <a:buNone/>
            </a:pPr>
            <a:r>
              <a:rPr lang="fr-FR" altLang="fr-FR" sz="1400" b="1">
                <a:solidFill>
                  <a:schemeClr val="tx1"/>
                </a:solidFill>
                <a:latin typeface="Arial" charset="0"/>
              </a:rPr>
              <a:t>Acte 1 scène 4 :</a:t>
            </a:r>
            <a:r>
              <a:rPr lang="fr-FR" altLang="fr-FR" sz="1400">
                <a:solidFill>
                  <a:schemeClr val="tx1"/>
                </a:solidFill>
                <a:latin typeface="Arial" charset="0"/>
              </a:rPr>
              <a:t> Le fâcheux (refus des normes) et la métamorphose (Scène du nez et duel) </a:t>
            </a:r>
          </a:p>
          <a:p>
            <a:pPr eaLnBrk="1" hangingPunct="1">
              <a:spcBef>
                <a:spcPct val="0"/>
              </a:spcBef>
              <a:buClrTx/>
              <a:buSzTx/>
              <a:buFontTx/>
              <a:buNone/>
            </a:pPr>
            <a:r>
              <a:rPr lang="fr-FR" altLang="fr-FR" sz="1400" b="1">
                <a:latin typeface="Arial" charset="0"/>
              </a:rPr>
              <a:t>Deux documents iconographiques représentant Cyrano</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wipe(left)">
                                      <p:cBhvr>
                                        <p:cTn id="7" dur="700"/>
                                        <p:tgtEl>
                                          <p:spTgt spid="163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385">
                                            <p:txEl>
                                              <p:pRg st="1" end="1"/>
                                            </p:txEl>
                                          </p:spTgt>
                                        </p:tgtEl>
                                        <p:attrNameLst>
                                          <p:attrName>style.visibility</p:attrName>
                                        </p:attrNameLst>
                                      </p:cBhvr>
                                      <p:to>
                                        <p:strVal val="visible"/>
                                      </p:to>
                                    </p:set>
                                    <p:animEffect transition="in" filter="wipe(left)">
                                      <p:cBhvr>
                                        <p:cTn id="12" dur="700"/>
                                        <p:tgtEl>
                                          <p:spTgt spid="163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385">
                                            <p:txEl>
                                              <p:pRg st="2" end="2"/>
                                            </p:txEl>
                                          </p:spTgt>
                                        </p:tgtEl>
                                        <p:attrNameLst>
                                          <p:attrName>style.visibility</p:attrName>
                                        </p:attrNameLst>
                                      </p:cBhvr>
                                      <p:to>
                                        <p:strVal val="visible"/>
                                      </p:to>
                                    </p:set>
                                    <p:animEffect transition="in" filter="wipe(left)">
                                      <p:cBhvr>
                                        <p:cTn id="17" dur="700"/>
                                        <p:tgtEl>
                                          <p:spTgt spid="163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385">
                                            <p:txEl>
                                              <p:pRg st="3" end="3"/>
                                            </p:txEl>
                                          </p:spTgt>
                                        </p:tgtEl>
                                        <p:attrNameLst>
                                          <p:attrName>style.visibility</p:attrName>
                                        </p:attrNameLst>
                                      </p:cBhvr>
                                      <p:to>
                                        <p:strVal val="visible"/>
                                      </p:to>
                                    </p:set>
                                    <p:animEffect transition="in" filter="wipe(left)">
                                      <p:cBhvr>
                                        <p:cTn id="22" dur="700"/>
                                        <p:tgtEl>
                                          <p:spTgt spid="163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6385">
                                            <p:txEl>
                                              <p:pRg st="4" end="4"/>
                                            </p:txEl>
                                          </p:spTgt>
                                        </p:tgtEl>
                                        <p:attrNameLst>
                                          <p:attrName>style.visibility</p:attrName>
                                        </p:attrNameLst>
                                      </p:cBhvr>
                                      <p:to>
                                        <p:strVal val="visible"/>
                                      </p:to>
                                    </p:set>
                                    <p:animEffect transition="in" filter="wipe(left)">
                                      <p:cBhvr>
                                        <p:cTn id="27" dur="700"/>
                                        <p:tgtEl>
                                          <p:spTgt spid="1638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6385">
                                            <p:txEl>
                                              <p:pRg st="5" end="5"/>
                                            </p:txEl>
                                          </p:spTgt>
                                        </p:tgtEl>
                                        <p:attrNameLst>
                                          <p:attrName>style.visibility</p:attrName>
                                        </p:attrNameLst>
                                      </p:cBhvr>
                                      <p:to>
                                        <p:strVal val="visible"/>
                                      </p:to>
                                    </p:set>
                                    <p:animEffect transition="in" filter="wipe(left)">
                                      <p:cBhvr>
                                        <p:cTn id="32" dur="700"/>
                                        <p:tgtEl>
                                          <p:spTgt spid="1638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6385">
                                            <p:txEl>
                                              <p:pRg st="6" end="6"/>
                                            </p:txEl>
                                          </p:spTgt>
                                        </p:tgtEl>
                                        <p:attrNameLst>
                                          <p:attrName>style.visibility</p:attrName>
                                        </p:attrNameLst>
                                      </p:cBhvr>
                                      <p:to>
                                        <p:strVal val="visible"/>
                                      </p:to>
                                    </p:set>
                                    <p:animEffect transition="in" filter="wipe(left)">
                                      <p:cBhvr>
                                        <p:cTn id="37" dur="700"/>
                                        <p:tgtEl>
                                          <p:spTgt spid="1638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6385">
                                            <p:txEl>
                                              <p:pRg st="8" end="8"/>
                                            </p:txEl>
                                          </p:spTgt>
                                        </p:tgtEl>
                                        <p:attrNameLst>
                                          <p:attrName>style.visibility</p:attrName>
                                        </p:attrNameLst>
                                      </p:cBhvr>
                                      <p:to>
                                        <p:strVal val="visible"/>
                                      </p:to>
                                    </p:set>
                                    <p:animEffect transition="in" filter="wipe(left)">
                                      <p:cBhvr>
                                        <p:cTn id="42" dur="700"/>
                                        <p:tgtEl>
                                          <p:spTgt spid="1638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6385">
                                            <p:txEl>
                                              <p:pRg st="9" end="9"/>
                                            </p:txEl>
                                          </p:spTgt>
                                        </p:tgtEl>
                                        <p:attrNameLst>
                                          <p:attrName>style.visibility</p:attrName>
                                        </p:attrNameLst>
                                      </p:cBhvr>
                                      <p:to>
                                        <p:strVal val="visible"/>
                                      </p:to>
                                    </p:set>
                                    <p:animEffect transition="in" filter="wipe(left)">
                                      <p:cBhvr>
                                        <p:cTn id="47" dur="700"/>
                                        <p:tgtEl>
                                          <p:spTgt spid="1638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6385">
                                            <p:txEl>
                                              <p:pRg st="10" end="10"/>
                                            </p:txEl>
                                          </p:spTgt>
                                        </p:tgtEl>
                                        <p:attrNameLst>
                                          <p:attrName>style.visibility</p:attrName>
                                        </p:attrNameLst>
                                      </p:cBhvr>
                                      <p:to>
                                        <p:strVal val="visible"/>
                                      </p:to>
                                    </p:set>
                                    <p:animEffect transition="in" filter="wipe(left)">
                                      <p:cBhvr>
                                        <p:cTn id="52" dur="700"/>
                                        <p:tgtEl>
                                          <p:spTgt spid="16385">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6385">
                                            <p:txEl>
                                              <p:pRg st="11" end="11"/>
                                            </p:txEl>
                                          </p:spTgt>
                                        </p:tgtEl>
                                        <p:attrNameLst>
                                          <p:attrName>style.visibility</p:attrName>
                                        </p:attrNameLst>
                                      </p:cBhvr>
                                      <p:to>
                                        <p:strVal val="visible"/>
                                      </p:to>
                                    </p:set>
                                    <p:animEffect transition="in" filter="wipe(left)">
                                      <p:cBhvr>
                                        <p:cTn id="57" dur="700"/>
                                        <p:tgtEl>
                                          <p:spTgt spid="16385">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16385">
                                            <p:txEl>
                                              <p:pRg st="12" end="12"/>
                                            </p:txEl>
                                          </p:spTgt>
                                        </p:tgtEl>
                                        <p:attrNameLst>
                                          <p:attrName>style.visibility</p:attrName>
                                        </p:attrNameLst>
                                      </p:cBhvr>
                                      <p:to>
                                        <p:strVal val="visible"/>
                                      </p:to>
                                    </p:set>
                                    <p:animEffect transition="in" filter="wipe(left)">
                                      <p:cBhvr>
                                        <p:cTn id="62" dur="700"/>
                                        <p:tgtEl>
                                          <p:spTgt spid="16385">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6385">
                                            <p:txEl>
                                              <p:pRg st="13" end="13"/>
                                            </p:txEl>
                                          </p:spTgt>
                                        </p:tgtEl>
                                        <p:attrNameLst>
                                          <p:attrName>style.visibility</p:attrName>
                                        </p:attrNameLst>
                                      </p:cBhvr>
                                      <p:to>
                                        <p:strVal val="visible"/>
                                      </p:to>
                                    </p:set>
                                    <p:animEffect transition="in" filter="wipe(left)">
                                      <p:cBhvr>
                                        <p:cTn id="67" dur="700"/>
                                        <p:tgtEl>
                                          <p:spTgt spid="16385">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16385">
                                            <p:txEl>
                                              <p:pRg st="14" end="14"/>
                                            </p:txEl>
                                          </p:spTgt>
                                        </p:tgtEl>
                                        <p:attrNameLst>
                                          <p:attrName>style.visibility</p:attrName>
                                        </p:attrNameLst>
                                      </p:cBhvr>
                                      <p:to>
                                        <p:strVal val="visible"/>
                                      </p:to>
                                    </p:set>
                                    <p:animEffect transition="in" filter="wipe(left)">
                                      <p:cBhvr>
                                        <p:cTn id="72" dur="700"/>
                                        <p:tgtEl>
                                          <p:spTgt spid="16385">
                                            <p:txEl>
                                              <p:pRg st="14" end="1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16385">
                                            <p:txEl>
                                              <p:pRg st="15" end="15"/>
                                            </p:txEl>
                                          </p:spTgt>
                                        </p:tgtEl>
                                        <p:attrNameLst>
                                          <p:attrName>style.visibility</p:attrName>
                                        </p:attrNameLst>
                                      </p:cBhvr>
                                      <p:to>
                                        <p:strVal val="visible"/>
                                      </p:to>
                                    </p:set>
                                    <p:animEffect transition="in" filter="wipe(left)">
                                      <p:cBhvr>
                                        <p:cTn id="77" dur="700"/>
                                        <p:tgtEl>
                                          <p:spTgt spid="16385">
                                            <p:txEl>
                                              <p:pRg st="15" end="15"/>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16385">
                                            <p:txEl>
                                              <p:pRg st="16" end="16"/>
                                            </p:txEl>
                                          </p:spTgt>
                                        </p:tgtEl>
                                        <p:attrNameLst>
                                          <p:attrName>style.visibility</p:attrName>
                                        </p:attrNameLst>
                                      </p:cBhvr>
                                      <p:to>
                                        <p:strVal val="visible"/>
                                      </p:to>
                                    </p:set>
                                    <p:animEffect transition="in" filter="wipe(left)">
                                      <p:cBhvr>
                                        <p:cTn id="82" dur="700"/>
                                        <p:tgtEl>
                                          <p:spTgt spid="16385">
                                            <p:txEl>
                                              <p:pRg st="16" end="16"/>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16385">
                                            <p:txEl>
                                              <p:pRg st="17" end="17"/>
                                            </p:txEl>
                                          </p:spTgt>
                                        </p:tgtEl>
                                        <p:attrNameLst>
                                          <p:attrName>style.visibility</p:attrName>
                                        </p:attrNameLst>
                                      </p:cBhvr>
                                      <p:to>
                                        <p:strVal val="visible"/>
                                      </p:to>
                                    </p:set>
                                    <p:animEffect transition="in" filter="wipe(left)">
                                      <p:cBhvr>
                                        <p:cTn id="87" dur="700"/>
                                        <p:tgtEl>
                                          <p:spTgt spid="16385">
                                            <p:txEl>
                                              <p:pRg st="17" end="17"/>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16385">
                                            <p:txEl>
                                              <p:pRg st="18" end="18"/>
                                            </p:txEl>
                                          </p:spTgt>
                                        </p:tgtEl>
                                        <p:attrNameLst>
                                          <p:attrName>style.visibility</p:attrName>
                                        </p:attrNameLst>
                                      </p:cBhvr>
                                      <p:to>
                                        <p:strVal val="visible"/>
                                      </p:to>
                                    </p:set>
                                    <p:animEffect transition="in" filter="wipe(left)">
                                      <p:cBhvr>
                                        <p:cTn id="92" dur="700"/>
                                        <p:tgtEl>
                                          <p:spTgt spid="16385">
                                            <p:txEl>
                                              <p:pRg st="18" end="18"/>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16385">
                                            <p:txEl>
                                              <p:pRg st="19" end="19"/>
                                            </p:txEl>
                                          </p:spTgt>
                                        </p:tgtEl>
                                        <p:attrNameLst>
                                          <p:attrName>style.visibility</p:attrName>
                                        </p:attrNameLst>
                                      </p:cBhvr>
                                      <p:to>
                                        <p:strVal val="visible"/>
                                      </p:to>
                                    </p:set>
                                    <p:animEffect transition="in" filter="wipe(left)">
                                      <p:cBhvr>
                                        <p:cTn id="97" dur="700"/>
                                        <p:tgtEl>
                                          <p:spTgt spid="16385">
                                            <p:txEl>
                                              <p:pRg st="19" end="19"/>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6385">
                                            <p:txEl>
                                              <p:pRg st="20" end="20"/>
                                            </p:txEl>
                                          </p:spTgt>
                                        </p:tgtEl>
                                        <p:attrNameLst>
                                          <p:attrName>style.visibility</p:attrName>
                                        </p:attrNameLst>
                                      </p:cBhvr>
                                      <p:to>
                                        <p:strVal val="visible"/>
                                      </p:to>
                                    </p:set>
                                    <p:animEffect transition="in" filter="wipe(left)">
                                      <p:cBhvr>
                                        <p:cTn id="102" dur="700"/>
                                        <p:tgtEl>
                                          <p:spTgt spid="1638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oneTexte 1"/>
          <p:cNvSpPr txBox="1">
            <a:spLocks noChangeArrowheads="1"/>
          </p:cNvSpPr>
          <p:nvPr/>
        </p:nvSpPr>
        <p:spPr bwMode="auto">
          <a:xfrm>
            <a:off x="250825" y="260350"/>
            <a:ext cx="8713788"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400" b="1" u="sng">
                <a:latin typeface="Arial" charset="0"/>
              </a:rPr>
              <a:t>II. La particularité du personnage de théâtre</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Problématique : En quoi le personnage de Cyrano se met lui même en scène ? </a:t>
            </a:r>
            <a:endParaRPr lang="fr-FR" altLang="fr-FR" sz="1400">
              <a:latin typeface="Arial" charset="0"/>
            </a:endParaRPr>
          </a:p>
          <a:p>
            <a:pPr eaLnBrk="1" hangingPunct="1">
              <a:spcBef>
                <a:spcPct val="0"/>
              </a:spcBef>
              <a:buClrTx/>
              <a:buSzTx/>
              <a:buFontTx/>
              <a:buNone/>
            </a:pPr>
            <a:r>
              <a:rPr lang="fr-FR" altLang="fr-FR" sz="1400" b="1">
                <a:latin typeface="Arial" charset="0"/>
              </a:rPr>
              <a:t>(Mise en abîme).</a:t>
            </a:r>
            <a:endParaRPr lang="fr-FR" altLang="fr-FR" sz="1400">
              <a:latin typeface="Arial" charset="0"/>
            </a:endParaRPr>
          </a:p>
          <a:p>
            <a:pPr eaLnBrk="1" hangingPunct="1">
              <a:spcBef>
                <a:spcPct val="0"/>
              </a:spcBef>
              <a:buClrTx/>
              <a:buSzTx/>
              <a:buFontTx/>
              <a:buNone/>
            </a:pPr>
            <a:r>
              <a:rPr lang="fr-FR" altLang="fr-FR" sz="1400">
                <a:latin typeface="Arial" charset="0"/>
              </a:rPr>
              <a:t>A travers l’analyse du jeu scénique (vêtements, accessoires /jeu sur les gestes  (le comique de geste)/ jeu sur les tonalités  (la tirade du nez)) expliquez comment Cyrano se met en scène. </a:t>
            </a:r>
          </a:p>
          <a:p>
            <a:pPr eaLnBrk="1" hangingPunct="1">
              <a:spcBef>
                <a:spcPct val="0"/>
              </a:spcBef>
              <a:buClrTx/>
              <a:buSzTx/>
              <a:buFontTx/>
              <a:buNone/>
            </a:pPr>
            <a:r>
              <a:rPr lang="fr-FR" altLang="fr-FR" sz="1400">
                <a:latin typeface="Arial" charset="0"/>
              </a:rPr>
              <a:t> </a:t>
            </a:r>
          </a:p>
          <a:p>
            <a:pPr eaLnBrk="1" hangingPunct="1">
              <a:spcBef>
                <a:spcPct val="0"/>
              </a:spcBef>
              <a:buClrTx/>
              <a:buSzTx/>
              <a:buFontTx/>
              <a:buNone/>
            </a:pPr>
            <a:r>
              <a:rPr lang="fr-FR" altLang="fr-FR" sz="1400" b="1">
                <a:latin typeface="Arial" charset="0"/>
              </a:rPr>
              <a:t>Documents supports : </a:t>
            </a:r>
            <a:endParaRPr lang="fr-FR" altLang="fr-FR" sz="1400">
              <a:latin typeface="Arial" charset="0"/>
            </a:endParaRPr>
          </a:p>
          <a:p>
            <a:pPr eaLnBrk="1" hangingPunct="1">
              <a:spcBef>
                <a:spcPct val="0"/>
              </a:spcBef>
              <a:buClrTx/>
              <a:buSzTx/>
              <a:buFontTx/>
              <a:buNone/>
            </a:pPr>
            <a:r>
              <a:rPr lang="fr-FR" altLang="fr-FR" sz="1400" b="1">
                <a:latin typeface="Arial" charset="0"/>
              </a:rPr>
              <a:t>Extraits: Acte 1 scène 4 </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u="sng">
                <a:latin typeface="Arial" charset="0"/>
              </a:rPr>
              <a:t>III. Cyrano, héros romantique ? </a:t>
            </a:r>
            <a:endParaRPr lang="fr-FR" altLang="fr-FR" sz="1400">
              <a:latin typeface="Arial" charset="0"/>
            </a:endParaRP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Problématique : En quoi Cyrano est-il un héros romantique ?</a:t>
            </a:r>
            <a:endParaRPr lang="fr-FR" altLang="fr-FR" sz="1400">
              <a:latin typeface="Arial" charset="0"/>
            </a:endParaRPr>
          </a:p>
          <a:p>
            <a:pPr eaLnBrk="1" hangingPunct="1">
              <a:spcBef>
                <a:spcPct val="0"/>
              </a:spcBef>
              <a:buClrTx/>
              <a:buSzTx/>
              <a:buFontTx/>
              <a:buNone/>
            </a:pPr>
            <a:r>
              <a:rPr lang="fr-FR" altLang="fr-FR" sz="1400" b="1">
                <a:latin typeface="Arial" charset="0"/>
              </a:rPr>
              <a:t>À partir des documents ressources, donnez trois caractéristiques essentielles du héros romantique et expliquez en quoi Cyrano incarne une de ces caractéristiques dans chaque extrait proposé. </a:t>
            </a:r>
            <a:endParaRPr lang="fr-FR" altLang="fr-FR" sz="1400">
              <a:latin typeface="Arial" charset="0"/>
            </a:endParaRPr>
          </a:p>
          <a:p>
            <a:pPr eaLnBrk="1" hangingPunct="1">
              <a:spcBef>
                <a:spcPct val="0"/>
              </a:spcBef>
              <a:buClrTx/>
              <a:buSzTx/>
              <a:buFontTx/>
              <a:buNone/>
            </a:pPr>
            <a:r>
              <a:rPr lang="fr-FR" altLang="fr-FR" sz="1400" b="1">
                <a:latin typeface="Arial" charset="0"/>
              </a:rPr>
              <a:t>Réponse à la problématique en vous appuyant sur vos réflexions ainsi que sur les documents supports.</a:t>
            </a:r>
          </a:p>
          <a:p>
            <a:pPr eaLnBrk="1" hangingPunct="1">
              <a:spcBef>
                <a:spcPct val="0"/>
              </a:spcBef>
              <a:buClrTx/>
              <a:buSzTx/>
              <a:buFontTx/>
              <a:buNone/>
            </a:pP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Documents supports : </a:t>
            </a:r>
            <a:endParaRPr lang="fr-FR" altLang="fr-FR" sz="1400">
              <a:latin typeface="Arial" charset="0"/>
            </a:endParaRPr>
          </a:p>
          <a:p>
            <a:pPr eaLnBrk="1" hangingPunct="1">
              <a:spcBef>
                <a:spcPct val="0"/>
              </a:spcBef>
              <a:buClrTx/>
              <a:buSzTx/>
              <a:buFontTx/>
              <a:buNone/>
            </a:pPr>
            <a:r>
              <a:rPr lang="fr-FR" altLang="fr-FR" sz="1400" b="1">
                <a:latin typeface="Arial" charset="0"/>
              </a:rPr>
              <a:t>Extraits: </a:t>
            </a:r>
            <a:endParaRPr lang="fr-FR" altLang="fr-FR" sz="1400">
              <a:latin typeface="Arial" charset="0"/>
            </a:endParaRPr>
          </a:p>
          <a:p>
            <a:pPr eaLnBrk="1" hangingPunct="1">
              <a:spcBef>
                <a:spcPct val="0"/>
              </a:spcBef>
              <a:buClrTx/>
              <a:buSzTx/>
              <a:buFontTx/>
              <a:buNone/>
            </a:pPr>
            <a:r>
              <a:rPr lang="fr-FR" altLang="fr-FR" sz="1400" b="1">
                <a:latin typeface="Arial" charset="0"/>
              </a:rPr>
              <a:t>Acte 1 scène 5 : </a:t>
            </a:r>
            <a:r>
              <a:rPr lang="fr-FR" altLang="fr-FR" sz="1400">
                <a:latin typeface="Arial" charset="0"/>
              </a:rPr>
              <a:t>Cyrano / Le Bret (confidences : l’autre aspect de Cyrano)</a:t>
            </a:r>
          </a:p>
          <a:p>
            <a:pPr eaLnBrk="1" hangingPunct="1">
              <a:spcBef>
                <a:spcPct val="0"/>
              </a:spcBef>
              <a:buClrTx/>
              <a:buSzTx/>
              <a:buFontTx/>
              <a:buNone/>
            </a:pPr>
            <a:r>
              <a:rPr lang="fr-FR" altLang="fr-FR" sz="1400" b="1">
                <a:latin typeface="Arial" charset="0"/>
              </a:rPr>
              <a:t>Acte 2 Scène 8 :</a:t>
            </a:r>
            <a:r>
              <a:rPr lang="fr-FR" altLang="fr-FR" sz="1400">
                <a:latin typeface="Arial" charset="0"/>
              </a:rPr>
              <a:t> Cyrano / Le Bret (confidences : l’autre aspect de Cyrano)</a:t>
            </a:r>
          </a:p>
          <a:p>
            <a:pPr eaLnBrk="1" hangingPunct="1">
              <a:spcBef>
                <a:spcPct val="0"/>
              </a:spcBef>
              <a:buClrTx/>
              <a:buSzTx/>
              <a:buFontTx/>
              <a:buNone/>
            </a:pPr>
            <a:r>
              <a:rPr lang="fr-FR" altLang="fr-FR" sz="1400" b="1">
                <a:latin typeface="Arial" charset="0"/>
              </a:rPr>
              <a:t>Acte 2 Scène 10 : </a:t>
            </a:r>
            <a:r>
              <a:rPr lang="fr-FR" altLang="fr-FR" sz="1400">
                <a:latin typeface="Arial" charset="0"/>
              </a:rPr>
              <a:t>Cyrano / Christian : Le héros de roman</a:t>
            </a:r>
            <a:r>
              <a:rPr lang="fr-FR" altLang="fr-FR" sz="1400" b="1">
                <a:latin typeface="Arial" charset="0"/>
              </a:rPr>
              <a:t> </a:t>
            </a:r>
            <a:endParaRPr lang="fr-FR" altLang="fr-FR" sz="1400">
              <a:latin typeface="Arial" charset="0"/>
            </a:endParaRPr>
          </a:p>
          <a:p>
            <a:pPr eaLnBrk="1" hangingPunct="1">
              <a:spcBef>
                <a:spcPct val="0"/>
              </a:spcBef>
              <a:buClrTx/>
              <a:buSzTx/>
              <a:buFontTx/>
              <a:buNone/>
            </a:pPr>
            <a:r>
              <a:rPr lang="fr-FR" altLang="fr-FR" sz="1400" b="1">
                <a:latin typeface="Arial" charset="0"/>
              </a:rPr>
              <a:t>Document définissant le héros romantique</a:t>
            </a:r>
            <a:endParaRPr lang="fr-FR" altLang="fr-FR" sz="1400">
              <a:latin typeface="Arial" charset="0"/>
            </a:endParaRPr>
          </a:p>
          <a:p>
            <a:pPr eaLnBrk="1" hangingPunct="1">
              <a:spcBef>
                <a:spcPct val="0"/>
              </a:spcBef>
              <a:buClrTx/>
              <a:buSzTx/>
              <a:buFontTx/>
              <a:buNone/>
            </a:pPr>
            <a:r>
              <a:rPr lang="fr-FR" altLang="fr-FR" sz="1200">
                <a:latin typeface="Arial" charset="0"/>
              </a:rPr>
              <a:t> </a:t>
            </a:r>
          </a:p>
          <a:p>
            <a:pPr eaLnBrk="1" hangingPunct="1">
              <a:spcBef>
                <a:spcPct val="0"/>
              </a:spcBef>
              <a:buClrTx/>
              <a:buSzTx/>
              <a:buFontTx/>
              <a:buNone/>
            </a:pPr>
            <a:endParaRPr lang="fr-FR" altLang="fr-FR"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09">
                                            <p:txEl>
                                              <p:pRg st="0" end="0"/>
                                            </p:txEl>
                                          </p:spTgt>
                                        </p:tgtEl>
                                        <p:attrNameLst>
                                          <p:attrName>style.visibility</p:attrName>
                                        </p:attrNameLst>
                                      </p:cBhvr>
                                      <p:to>
                                        <p:strVal val="visible"/>
                                      </p:to>
                                    </p:set>
                                    <p:anim calcmode="lin" valueType="num">
                                      <p:cBhvr additive="base">
                                        <p:cTn id="7" dur="700" fill="hold"/>
                                        <p:tgtEl>
                                          <p:spTgt spid="17409">
                                            <p:txEl>
                                              <p:pRg st="0" end="0"/>
                                            </p:txEl>
                                          </p:spTgt>
                                        </p:tgtEl>
                                        <p:attrNameLst>
                                          <p:attrName>ppt_x</p:attrName>
                                        </p:attrNameLst>
                                      </p:cBhvr>
                                      <p:tavLst>
                                        <p:tav tm="0">
                                          <p:val>
                                            <p:strVal val="0-#ppt_w/2"/>
                                          </p:val>
                                        </p:tav>
                                        <p:tav tm="100000">
                                          <p:val>
                                            <p:strVal val="#ppt_x"/>
                                          </p:val>
                                        </p:tav>
                                      </p:tavLst>
                                    </p:anim>
                                    <p:anim calcmode="lin" valueType="num">
                                      <p:cBhvr additive="base">
                                        <p:cTn id="8" dur="700" fill="hold"/>
                                        <p:tgtEl>
                                          <p:spTgt spid="174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09">
                                            <p:txEl>
                                              <p:pRg st="1" end="1"/>
                                            </p:txEl>
                                          </p:spTgt>
                                        </p:tgtEl>
                                        <p:attrNameLst>
                                          <p:attrName>style.visibility</p:attrName>
                                        </p:attrNameLst>
                                      </p:cBhvr>
                                      <p:to>
                                        <p:strVal val="visible"/>
                                      </p:to>
                                    </p:set>
                                    <p:anim calcmode="lin" valueType="num">
                                      <p:cBhvr additive="base">
                                        <p:cTn id="13" dur="700" fill="hold"/>
                                        <p:tgtEl>
                                          <p:spTgt spid="17409">
                                            <p:txEl>
                                              <p:pRg st="1" end="1"/>
                                            </p:txEl>
                                          </p:spTgt>
                                        </p:tgtEl>
                                        <p:attrNameLst>
                                          <p:attrName>ppt_x</p:attrName>
                                        </p:attrNameLst>
                                      </p:cBhvr>
                                      <p:tavLst>
                                        <p:tav tm="0">
                                          <p:val>
                                            <p:strVal val="0-#ppt_w/2"/>
                                          </p:val>
                                        </p:tav>
                                        <p:tav tm="100000">
                                          <p:val>
                                            <p:strVal val="#ppt_x"/>
                                          </p:val>
                                        </p:tav>
                                      </p:tavLst>
                                    </p:anim>
                                    <p:anim calcmode="lin" valueType="num">
                                      <p:cBhvr additive="base">
                                        <p:cTn id="14" dur="700" fill="hold"/>
                                        <p:tgtEl>
                                          <p:spTgt spid="1740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409">
                                            <p:txEl>
                                              <p:pRg st="2" end="2"/>
                                            </p:txEl>
                                          </p:spTgt>
                                        </p:tgtEl>
                                        <p:attrNameLst>
                                          <p:attrName>style.visibility</p:attrName>
                                        </p:attrNameLst>
                                      </p:cBhvr>
                                      <p:to>
                                        <p:strVal val="visible"/>
                                      </p:to>
                                    </p:set>
                                    <p:anim calcmode="lin" valueType="num">
                                      <p:cBhvr additive="base">
                                        <p:cTn id="19" dur="700" fill="hold"/>
                                        <p:tgtEl>
                                          <p:spTgt spid="17409">
                                            <p:txEl>
                                              <p:pRg st="2" end="2"/>
                                            </p:txEl>
                                          </p:spTgt>
                                        </p:tgtEl>
                                        <p:attrNameLst>
                                          <p:attrName>ppt_x</p:attrName>
                                        </p:attrNameLst>
                                      </p:cBhvr>
                                      <p:tavLst>
                                        <p:tav tm="0">
                                          <p:val>
                                            <p:strVal val="0-#ppt_w/2"/>
                                          </p:val>
                                        </p:tav>
                                        <p:tav tm="100000">
                                          <p:val>
                                            <p:strVal val="#ppt_x"/>
                                          </p:val>
                                        </p:tav>
                                      </p:tavLst>
                                    </p:anim>
                                    <p:anim calcmode="lin" valueType="num">
                                      <p:cBhvr additive="base">
                                        <p:cTn id="20" dur="700" fill="hold"/>
                                        <p:tgtEl>
                                          <p:spTgt spid="1740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409">
                                            <p:txEl>
                                              <p:pRg st="3" end="3"/>
                                            </p:txEl>
                                          </p:spTgt>
                                        </p:tgtEl>
                                        <p:attrNameLst>
                                          <p:attrName>style.visibility</p:attrName>
                                        </p:attrNameLst>
                                      </p:cBhvr>
                                      <p:to>
                                        <p:strVal val="visible"/>
                                      </p:to>
                                    </p:set>
                                    <p:anim calcmode="lin" valueType="num">
                                      <p:cBhvr additive="base">
                                        <p:cTn id="25" dur="700" fill="hold"/>
                                        <p:tgtEl>
                                          <p:spTgt spid="17409">
                                            <p:txEl>
                                              <p:pRg st="3" end="3"/>
                                            </p:txEl>
                                          </p:spTgt>
                                        </p:tgtEl>
                                        <p:attrNameLst>
                                          <p:attrName>ppt_x</p:attrName>
                                        </p:attrNameLst>
                                      </p:cBhvr>
                                      <p:tavLst>
                                        <p:tav tm="0">
                                          <p:val>
                                            <p:strVal val="0-#ppt_w/2"/>
                                          </p:val>
                                        </p:tav>
                                        <p:tav tm="100000">
                                          <p:val>
                                            <p:strVal val="#ppt_x"/>
                                          </p:val>
                                        </p:tav>
                                      </p:tavLst>
                                    </p:anim>
                                    <p:anim calcmode="lin" valueType="num">
                                      <p:cBhvr additive="base">
                                        <p:cTn id="26" dur="700" fill="hold"/>
                                        <p:tgtEl>
                                          <p:spTgt spid="1740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409">
                                            <p:txEl>
                                              <p:pRg st="4" end="4"/>
                                            </p:txEl>
                                          </p:spTgt>
                                        </p:tgtEl>
                                        <p:attrNameLst>
                                          <p:attrName>style.visibility</p:attrName>
                                        </p:attrNameLst>
                                      </p:cBhvr>
                                      <p:to>
                                        <p:strVal val="visible"/>
                                      </p:to>
                                    </p:set>
                                    <p:anim calcmode="lin" valueType="num">
                                      <p:cBhvr additive="base">
                                        <p:cTn id="31" dur="700" fill="hold"/>
                                        <p:tgtEl>
                                          <p:spTgt spid="17409">
                                            <p:txEl>
                                              <p:pRg st="4" end="4"/>
                                            </p:txEl>
                                          </p:spTgt>
                                        </p:tgtEl>
                                        <p:attrNameLst>
                                          <p:attrName>ppt_x</p:attrName>
                                        </p:attrNameLst>
                                      </p:cBhvr>
                                      <p:tavLst>
                                        <p:tav tm="0">
                                          <p:val>
                                            <p:strVal val="0-#ppt_w/2"/>
                                          </p:val>
                                        </p:tav>
                                        <p:tav tm="100000">
                                          <p:val>
                                            <p:strVal val="#ppt_x"/>
                                          </p:val>
                                        </p:tav>
                                      </p:tavLst>
                                    </p:anim>
                                    <p:anim calcmode="lin" valueType="num">
                                      <p:cBhvr additive="base">
                                        <p:cTn id="32" dur="700" fill="hold"/>
                                        <p:tgtEl>
                                          <p:spTgt spid="1740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7409">
                                            <p:txEl>
                                              <p:pRg st="5" end="5"/>
                                            </p:txEl>
                                          </p:spTgt>
                                        </p:tgtEl>
                                        <p:attrNameLst>
                                          <p:attrName>style.visibility</p:attrName>
                                        </p:attrNameLst>
                                      </p:cBhvr>
                                      <p:to>
                                        <p:strVal val="visible"/>
                                      </p:to>
                                    </p:set>
                                    <p:anim calcmode="lin" valueType="num">
                                      <p:cBhvr additive="base">
                                        <p:cTn id="37" dur="700" fill="hold"/>
                                        <p:tgtEl>
                                          <p:spTgt spid="17409">
                                            <p:txEl>
                                              <p:pRg st="5" end="5"/>
                                            </p:txEl>
                                          </p:spTgt>
                                        </p:tgtEl>
                                        <p:attrNameLst>
                                          <p:attrName>ppt_x</p:attrName>
                                        </p:attrNameLst>
                                      </p:cBhvr>
                                      <p:tavLst>
                                        <p:tav tm="0">
                                          <p:val>
                                            <p:strVal val="0-#ppt_w/2"/>
                                          </p:val>
                                        </p:tav>
                                        <p:tav tm="100000">
                                          <p:val>
                                            <p:strVal val="#ppt_x"/>
                                          </p:val>
                                        </p:tav>
                                      </p:tavLst>
                                    </p:anim>
                                    <p:anim calcmode="lin" valueType="num">
                                      <p:cBhvr additive="base">
                                        <p:cTn id="38" dur="700" fill="hold"/>
                                        <p:tgtEl>
                                          <p:spTgt spid="1740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7409">
                                            <p:txEl>
                                              <p:pRg st="6" end="6"/>
                                            </p:txEl>
                                          </p:spTgt>
                                        </p:tgtEl>
                                        <p:attrNameLst>
                                          <p:attrName>style.visibility</p:attrName>
                                        </p:attrNameLst>
                                      </p:cBhvr>
                                      <p:to>
                                        <p:strVal val="visible"/>
                                      </p:to>
                                    </p:set>
                                    <p:anim calcmode="lin" valueType="num">
                                      <p:cBhvr additive="base">
                                        <p:cTn id="43" dur="700" fill="hold"/>
                                        <p:tgtEl>
                                          <p:spTgt spid="17409">
                                            <p:txEl>
                                              <p:pRg st="6" end="6"/>
                                            </p:txEl>
                                          </p:spTgt>
                                        </p:tgtEl>
                                        <p:attrNameLst>
                                          <p:attrName>ppt_x</p:attrName>
                                        </p:attrNameLst>
                                      </p:cBhvr>
                                      <p:tavLst>
                                        <p:tav tm="0">
                                          <p:val>
                                            <p:strVal val="0-#ppt_w/2"/>
                                          </p:val>
                                        </p:tav>
                                        <p:tav tm="100000">
                                          <p:val>
                                            <p:strVal val="#ppt_x"/>
                                          </p:val>
                                        </p:tav>
                                      </p:tavLst>
                                    </p:anim>
                                    <p:anim calcmode="lin" valueType="num">
                                      <p:cBhvr additive="base">
                                        <p:cTn id="44" dur="700" fill="hold"/>
                                        <p:tgtEl>
                                          <p:spTgt spid="1740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7409">
                                            <p:txEl>
                                              <p:pRg st="7" end="7"/>
                                            </p:txEl>
                                          </p:spTgt>
                                        </p:tgtEl>
                                        <p:attrNameLst>
                                          <p:attrName>style.visibility</p:attrName>
                                        </p:attrNameLst>
                                      </p:cBhvr>
                                      <p:to>
                                        <p:strVal val="visible"/>
                                      </p:to>
                                    </p:set>
                                    <p:anim calcmode="lin" valueType="num">
                                      <p:cBhvr additive="base">
                                        <p:cTn id="49" dur="700" fill="hold"/>
                                        <p:tgtEl>
                                          <p:spTgt spid="17409">
                                            <p:txEl>
                                              <p:pRg st="7" end="7"/>
                                            </p:txEl>
                                          </p:spTgt>
                                        </p:tgtEl>
                                        <p:attrNameLst>
                                          <p:attrName>ppt_x</p:attrName>
                                        </p:attrNameLst>
                                      </p:cBhvr>
                                      <p:tavLst>
                                        <p:tav tm="0">
                                          <p:val>
                                            <p:strVal val="0-#ppt_w/2"/>
                                          </p:val>
                                        </p:tav>
                                        <p:tav tm="100000">
                                          <p:val>
                                            <p:strVal val="#ppt_x"/>
                                          </p:val>
                                        </p:tav>
                                      </p:tavLst>
                                    </p:anim>
                                    <p:anim calcmode="lin" valueType="num">
                                      <p:cBhvr additive="base">
                                        <p:cTn id="50" dur="700" fill="hold"/>
                                        <p:tgtEl>
                                          <p:spTgt spid="1740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7409">
                                            <p:txEl>
                                              <p:pRg st="8" end="8"/>
                                            </p:txEl>
                                          </p:spTgt>
                                        </p:tgtEl>
                                        <p:attrNameLst>
                                          <p:attrName>style.visibility</p:attrName>
                                        </p:attrNameLst>
                                      </p:cBhvr>
                                      <p:to>
                                        <p:strVal val="visible"/>
                                      </p:to>
                                    </p:set>
                                    <p:anim calcmode="lin" valueType="num">
                                      <p:cBhvr additive="base">
                                        <p:cTn id="55" dur="700" fill="hold"/>
                                        <p:tgtEl>
                                          <p:spTgt spid="17409">
                                            <p:txEl>
                                              <p:pRg st="8" end="8"/>
                                            </p:txEl>
                                          </p:spTgt>
                                        </p:tgtEl>
                                        <p:attrNameLst>
                                          <p:attrName>ppt_x</p:attrName>
                                        </p:attrNameLst>
                                      </p:cBhvr>
                                      <p:tavLst>
                                        <p:tav tm="0">
                                          <p:val>
                                            <p:strVal val="0-#ppt_w/2"/>
                                          </p:val>
                                        </p:tav>
                                        <p:tav tm="100000">
                                          <p:val>
                                            <p:strVal val="#ppt_x"/>
                                          </p:val>
                                        </p:tav>
                                      </p:tavLst>
                                    </p:anim>
                                    <p:anim calcmode="lin" valueType="num">
                                      <p:cBhvr additive="base">
                                        <p:cTn id="56" dur="700" fill="hold"/>
                                        <p:tgtEl>
                                          <p:spTgt spid="1740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7409">
                                            <p:txEl>
                                              <p:pRg st="9" end="9"/>
                                            </p:txEl>
                                          </p:spTgt>
                                        </p:tgtEl>
                                        <p:attrNameLst>
                                          <p:attrName>style.visibility</p:attrName>
                                        </p:attrNameLst>
                                      </p:cBhvr>
                                      <p:to>
                                        <p:strVal val="visible"/>
                                      </p:to>
                                    </p:set>
                                    <p:anim calcmode="lin" valueType="num">
                                      <p:cBhvr additive="base">
                                        <p:cTn id="61" dur="700" fill="hold"/>
                                        <p:tgtEl>
                                          <p:spTgt spid="17409">
                                            <p:txEl>
                                              <p:pRg st="9" end="9"/>
                                            </p:txEl>
                                          </p:spTgt>
                                        </p:tgtEl>
                                        <p:attrNameLst>
                                          <p:attrName>ppt_x</p:attrName>
                                        </p:attrNameLst>
                                      </p:cBhvr>
                                      <p:tavLst>
                                        <p:tav tm="0">
                                          <p:val>
                                            <p:strVal val="0-#ppt_w/2"/>
                                          </p:val>
                                        </p:tav>
                                        <p:tav tm="100000">
                                          <p:val>
                                            <p:strVal val="#ppt_x"/>
                                          </p:val>
                                        </p:tav>
                                      </p:tavLst>
                                    </p:anim>
                                    <p:anim calcmode="lin" valueType="num">
                                      <p:cBhvr additive="base">
                                        <p:cTn id="62" dur="700" fill="hold"/>
                                        <p:tgtEl>
                                          <p:spTgt spid="1740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7409">
                                            <p:txEl>
                                              <p:pRg st="10" end="10"/>
                                            </p:txEl>
                                          </p:spTgt>
                                        </p:tgtEl>
                                        <p:attrNameLst>
                                          <p:attrName>style.visibility</p:attrName>
                                        </p:attrNameLst>
                                      </p:cBhvr>
                                      <p:to>
                                        <p:strVal val="visible"/>
                                      </p:to>
                                    </p:set>
                                    <p:anim calcmode="lin" valueType="num">
                                      <p:cBhvr additive="base">
                                        <p:cTn id="67" dur="700" fill="hold"/>
                                        <p:tgtEl>
                                          <p:spTgt spid="17409">
                                            <p:txEl>
                                              <p:pRg st="10" end="10"/>
                                            </p:txEl>
                                          </p:spTgt>
                                        </p:tgtEl>
                                        <p:attrNameLst>
                                          <p:attrName>ppt_x</p:attrName>
                                        </p:attrNameLst>
                                      </p:cBhvr>
                                      <p:tavLst>
                                        <p:tav tm="0">
                                          <p:val>
                                            <p:strVal val="0-#ppt_w/2"/>
                                          </p:val>
                                        </p:tav>
                                        <p:tav tm="100000">
                                          <p:val>
                                            <p:strVal val="#ppt_x"/>
                                          </p:val>
                                        </p:tav>
                                      </p:tavLst>
                                    </p:anim>
                                    <p:anim calcmode="lin" valueType="num">
                                      <p:cBhvr additive="base">
                                        <p:cTn id="68" dur="700" fill="hold"/>
                                        <p:tgtEl>
                                          <p:spTgt spid="1740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7409">
                                            <p:txEl>
                                              <p:pRg st="11" end="11"/>
                                            </p:txEl>
                                          </p:spTgt>
                                        </p:tgtEl>
                                        <p:attrNameLst>
                                          <p:attrName>style.visibility</p:attrName>
                                        </p:attrNameLst>
                                      </p:cBhvr>
                                      <p:to>
                                        <p:strVal val="visible"/>
                                      </p:to>
                                    </p:set>
                                    <p:anim calcmode="lin" valueType="num">
                                      <p:cBhvr additive="base">
                                        <p:cTn id="73" dur="700" fill="hold"/>
                                        <p:tgtEl>
                                          <p:spTgt spid="17409">
                                            <p:txEl>
                                              <p:pRg st="11" end="11"/>
                                            </p:txEl>
                                          </p:spTgt>
                                        </p:tgtEl>
                                        <p:attrNameLst>
                                          <p:attrName>ppt_x</p:attrName>
                                        </p:attrNameLst>
                                      </p:cBhvr>
                                      <p:tavLst>
                                        <p:tav tm="0">
                                          <p:val>
                                            <p:strVal val="0-#ppt_w/2"/>
                                          </p:val>
                                        </p:tav>
                                        <p:tav tm="100000">
                                          <p:val>
                                            <p:strVal val="#ppt_x"/>
                                          </p:val>
                                        </p:tav>
                                      </p:tavLst>
                                    </p:anim>
                                    <p:anim calcmode="lin" valueType="num">
                                      <p:cBhvr additive="base">
                                        <p:cTn id="74" dur="700" fill="hold"/>
                                        <p:tgtEl>
                                          <p:spTgt spid="17409">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7409">
                                            <p:txEl>
                                              <p:pRg st="12" end="12"/>
                                            </p:txEl>
                                          </p:spTgt>
                                        </p:tgtEl>
                                        <p:attrNameLst>
                                          <p:attrName>style.visibility</p:attrName>
                                        </p:attrNameLst>
                                      </p:cBhvr>
                                      <p:to>
                                        <p:strVal val="visible"/>
                                      </p:to>
                                    </p:set>
                                    <p:anim calcmode="lin" valueType="num">
                                      <p:cBhvr additive="base">
                                        <p:cTn id="79" dur="700" fill="hold"/>
                                        <p:tgtEl>
                                          <p:spTgt spid="17409">
                                            <p:txEl>
                                              <p:pRg st="12" end="12"/>
                                            </p:txEl>
                                          </p:spTgt>
                                        </p:tgtEl>
                                        <p:attrNameLst>
                                          <p:attrName>ppt_x</p:attrName>
                                        </p:attrNameLst>
                                      </p:cBhvr>
                                      <p:tavLst>
                                        <p:tav tm="0">
                                          <p:val>
                                            <p:strVal val="0-#ppt_w/2"/>
                                          </p:val>
                                        </p:tav>
                                        <p:tav tm="100000">
                                          <p:val>
                                            <p:strVal val="#ppt_x"/>
                                          </p:val>
                                        </p:tav>
                                      </p:tavLst>
                                    </p:anim>
                                    <p:anim calcmode="lin" valueType="num">
                                      <p:cBhvr additive="base">
                                        <p:cTn id="80" dur="700" fill="hold"/>
                                        <p:tgtEl>
                                          <p:spTgt spid="17409">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17409">
                                            <p:txEl>
                                              <p:pRg st="13" end="13"/>
                                            </p:txEl>
                                          </p:spTgt>
                                        </p:tgtEl>
                                        <p:attrNameLst>
                                          <p:attrName>style.visibility</p:attrName>
                                        </p:attrNameLst>
                                      </p:cBhvr>
                                      <p:to>
                                        <p:strVal val="visible"/>
                                      </p:to>
                                    </p:set>
                                    <p:anim calcmode="lin" valueType="num">
                                      <p:cBhvr additive="base">
                                        <p:cTn id="85" dur="700" fill="hold"/>
                                        <p:tgtEl>
                                          <p:spTgt spid="17409">
                                            <p:txEl>
                                              <p:pRg st="13" end="13"/>
                                            </p:txEl>
                                          </p:spTgt>
                                        </p:tgtEl>
                                        <p:attrNameLst>
                                          <p:attrName>ppt_x</p:attrName>
                                        </p:attrNameLst>
                                      </p:cBhvr>
                                      <p:tavLst>
                                        <p:tav tm="0">
                                          <p:val>
                                            <p:strVal val="0-#ppt_w/2"/>
                                          </p:val>
                                        </p:tav>
                                        <p:tav tm="100000">
                                          <p:val>
                                            <p:strVal val="#ppt_x"/>
                                          </p:val>
                                        </p:tav>
                                      </p:tavLst>
                                    </p:anim>
                                    <p:anim calcmode="lin" valueType="num">
                                      <p:cBhvr additive="base">
                                        <p:cTn id="86" dur="700" fill="hold"/>
                                        <p:tgtEl>
                                          <p:spTgt spid="17409">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17409">
                                            <p:txEl>
                                              <p:pRg st="14" end="14"/>
                                            </p:txEl>
                                          </p:spTgt>
                                        </p:tgtEl>
                                        <p:attrNameLst>
                                          <p:attrName>style.visibility</p:attrName>
                                        </p:attrNameLst>
                                      </p:cBhvr>
                                      <p:to>
                                        <p:strVal val="visible"/>
                                      </p:to>
                                    </p:set>
                                    <p:anim calcmode="lin" valueType="num">
                                      <p:cBhvr additive="base">
                                        <p:cTn id="91" dur="700" fill="hold"/>
                                        <p:tgtEl>
                                          <p:spTgt spid="17409">
                                            <p:txEl>
                                              <p:pRg st="14" end="14"/>
                                            </p:txEl>
                                          </p:spTgt>
                                        </p:tgtEl>
                                        <p:attrNameLst>
                                          <p:attrName>ppt_x</p:attrName>
                                        </p:attrNameLst>
                                      </p:cBhvr>
                                      <p:tavLst>
                                        <p:tav tm="0">
                                          <p:val>
                                            <p:strVal val="0-#ppt_w/2"/>
                                          </p:val>
                                        </p:tav>
                                        <p:tav tm="100000">
                                          <p:val>
                                            <p:strVal val="#ppt_x"/>
                                          </p:val>
                                        </p:tav>
                                      </p:tavLst>
                                    </p:anim>
                                    <p:anim calcmode="lin" valueType="num">
                                      <p:cBhvr additive="base">
                                        <p:cTn id="92" dur="700" fill="hold"/>
                                        <p:tgtEl>
                                          <p:spTgt spid="17409">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17409">
                                            <p:txEl>
                                              <p:pRg st="15" end="15"/>
                                            </p:txEl>
                                          </p:spTgt>
                                        </p:tgtEl>
                                        <p:attrNameLst>
                                          <p:attrName>style.visibility</p:attrName>
                                        </p:attrNameLst>
                                      </p:cBhvr>
                                      <p:to>
                                        <p:strVal val="visible"/>
                                      </p:to>
                                    </p:set>
                                    <p:anim calcmode="lin" valueType="num">
                                      <p:cBhvr additive="base">
                                        <p:cTn id="97" dur="700" fill="hold"/>
                                        <p:tgtEl>
                                          <p:spTgt spid="17409">
                                            <p:txEl>
                                              <p:pRg st="15" end="15"/>
                                            </p:txEl>
                                          </p:spTgt>
                                        </p:tgtEl>
                                        <p:attrNameLst>
                                          <p:attrName>ppt_x</p:attrName>
                                        </p:attrNameLst>
                                      </p:cBhvr>
                                      <p:tavLst>
                                        <p:tav tm="0">
                                          <p:val>
                                            <p:strVal val="0-#ppt_w/2"/>
                                          </p:val>
                                        </p:tav>
                                        <p:tav tm="100000">
                                          <p:val>
                                            <p:strVal val="#ppt_x"/>
                                          </p:val>
                                        </p:tav>
                                      </p:tavLst>
                                    </p:anim>
                                    <p:anim calcmode="lin" valueType="num">
                                      <p:cBhvr additive="base">
                                        <p:cTn id="98" dur="700" fill="hold"/>
                                        <p:tgtEl>
                                          <p:spTgt spid="17409">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nodeType="clickEffect">
                                  <p:stCondLst>
                                    <p:cond delay="0"/>
                                  </p:stCondLst>
                                  <p:childTnLst>
                                    <p:set>
                                      <p:cBhvr>
                                        <p:cTn id="102" dur="1" fill="hold">
                                          <p:stCondLst>
                                            <p:cond delay="0"/>
                                          </p:stCondLst>
                                        </p:cTn>
                                        <p:tgtEl>
                                          <p:spTgt spid="17409">
                                            <p:txEl>
                                              <p:pRg st="16" end="16"/>
                                            </p:txEl>
                                          </p:spTgt>
                                        </p:tgtEl>
                                        <p:attrNameLst>
                                          <p:attrName>style.visibility</p:attrName>
                                        </p:attrNameLst>
                                      </p:cBhvr>
                                      <p:to>
                                        <p:strVal val="visible"/>
                                      </p:to>
                                    </p:set>
                                    <p:anim calcmode="lin" valueType="num">
                                      <p:cBhvr additive="base">
                                        <p:cTn id="103" dur="700" fill="hold"/>
                                        <p:tgtEl>
                                          <p:spTgt spid="17409">
                                            <p:txEl>
                                              <p:pRg st="16" end="16"/>
                                            </p:txEl>
                                          </p:spTgt>
                                        </p:tgtEl>
                                        <p:attrNameLst>
                                          <p:attrName>ppt_x</p:attrName>
                                        </p:attrNameLst>
                                      </p:cBhvr>
                                      <p:tavLst>
                                        <p:tav tm="0">
                                          <p:val>
                                            <p:strVal val="0-#ppt_w/2"/>
                                          </p:val>
                                        </p:tav>
                                        <p:tav tm="100000">
                                          <p:val>
                                            <p:strVal val="#ppt_x"/>
                                          </p:val>
                                        </p:tav>
                                      </p:tavLst>
                                    </p:anim>
                                    <p:anim calcmode="lin" valueType="num">
                                      <p:cBhvr additive="base">
                                        <p:cTn id="104" dur="700" fill="hold"/>
                                        <p:tgtEl>
                                          <p:spTgt spid="17409">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nodeType="clickEffect">
                                  <p:stCondLst>
                                    <p:cond delay="0"/>
                                  </p:stCondLst>
                                  <p:childTnLst>
                                    <p:set>
                                      <p:cBhvr>
                                        <p:cTn id="108" dur="1" fill="hold">
                                          <p:stCondLst>
                                            <p:cond delay="0"/>
                                          </p:stCondLst>
                                        </p:cTn>
                                        <p:tgtEl>
                                          <p:spTgt spid="17409">
                                            <p:txEl>
                                              <p:pRg st="17" end="17"/>
                                            </p:txEl>
                                          </p:spTgt>
                                        </p:tgtEl>
                                        <p:attrNameLst>
                                          <p:attrName>style.visibility</p:attrName>
                                        </p:attrNameLst>
                                      </p:cBhvr>
                                      <p:to>
                                        <p:strVal val="visible"/>
                                      </p:to>
                                    </p:set>
                                    <p:anim calcmode="lin" valueType="num">
                                      <p:cBhvr additive="base">
                                        <p:cTn id="109" dur="700" fill="hold"/>
                                        <p:tgtEl>
                                          <p:spTgt spid="17409">
                                            <p:txEl>
                                              <p:pRg st="17" end="17"/>
                                            </p:txEl>
                                          </p:spTgt>
                                        </p:tgtEl>
                                        <p:attrNameLst>
                                          <p:attrName>ppt_x</p:attrName>
                                        </p:attrNameLst>
                                      </p:cBhvr>
                                      <p:tavLst>
                                        <p:tav tm="0">
                                          <p:val>
                                            <p:strVal val="0-#ppt_w/2"/>
                                          </p:val>
                                        </p:tav>
                                        <p:tav tm="100000">
                                          <p:val>
                                            <p:strVal val="#ppt_x"/>
                                          </p:val>
                                        </p:tav>
                                      </p:tavLst>
                                    </p:anim>
                                    <p:anim calcmode="lin" valueType="num">
                                      <p:cBhvr additive="base">
                                        <p:cTn id="110" dur="700" fill="hold"/>
                                        <p:tgtEl>
                                          <p:spTgt spid="17409">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nodeType="clickEffect">
                                  <p:stCondLst>
                                    <p:cond delay="0"/>
                                  </p:stCondLst>
                                  <p:childTnLst>
                                    <p:set>
                                      <p:cBhvr>
                                        <p:cTn id="114" dur="1" fill="hold">
                                          <p:stCondLst>
                                            <p:cond delay="0"/>
                                          </p:stCondLst>
                                        </p:cTn>
                                        <p:tgtEl>
                                          <p:spTgt spid="17409">
                                            <p:txEl>
                                              <p:pRg st="18" end="18"/>
                                            </p:txEl>
                                          </p:spTgt>
                                        </p:tgtEl>
                                        <p:attrNameLst>
                                          <p:attrName>style.visibility</p:attrName>
                                        </p:attrNameLst>
                                      </p:cBhvr>
                                      <p:to>
                                        <p:strVal val="visible"/>
                                      </p:to>
                                    </p:set>
                                    <p:anim calcmode="lin" valueType="num">
                                      <p:cBhvr additive="base">
                                        <p:cTn id="115" dur="700" fill="hold"/>
                                        <p:tgtEl>
                                          <p:spTgt spid="17409">
                                            <p:txEl>
                                              <p:pRg st="18" end="18"/>
                                            </p:txEl>
                                          </p:spTgt>
                                        </p:tgtEl>
                                        <p:attrNameLst>
                                          <p:attrName>ppt_x</p:attrName>
                                        </p:attrNameLst>
                                      </p:cBhvr>
                                      <p:tavLst>
                                        <p:tav tm="0">
                                          <p:val>
                                            <p:strVal val="0-#ppt_w/2"/>
                                          </p:val>
                                        </p:tav>
                                        <p:tav tm="100000">
                                          <p:val>
                                            <p:strVal val="#ppt_x"/>
                                          </p:val>
                                        </p:tav>
                                      </p:tavLst>
                                    </p:anim>
                                    <p:anim calcmode="lin" valueType="num">
                                      <p:cBhvr additive="base">
                                        <p:cTn id="116" dur="700" fill="hold"/>
                                        <p:tgtEl>
                                          <p:spTgt spid="17409">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nodeType="clickEffect">
                                  <p:stCondLst>
                                    <p:cond delay="0"/>
                                  </p:stCondLst>
                                  <p:childTnLst>
                                    <p:set>
                                      <p:cBhvr>
                                        <p:cTn id="120" dur="1" fill="hold">
                                          <p:stCondLst>
                                            <p:cond delay="0"/>
                                          </p:stCondLst>
                                        </p:cTn>
                                        <p:tgtEl>
                                          <p:spTgt spid="17409">
                                            <p:txEl>
                                              <p:pRg st="19" end="19"/>
                                            </p:txEl>
                                          </p:spTgt>
                                        </p:tgtEl>
                                        <p:attrNameLst>
                                          <p:attrName>style.visibility</p:attrName>
                                        </p:attrNameLst>
                                      </p:cBhvr>
                                      <p:to>
                                        <p:strVal val="visible"/>
                                      </p:to>
                                    </p:set>
                                    <p:anim calcmode="lin" valueType="num">
                                      <p:cBhvr additive="base">
                                        <p:cTn id="121" dur="700" fill="hold"/>
                                        <p:tgtEl>
                                          <p:spTgt spid="17409">
                                            <p:txEl>
                                              <p:pRg st="19" end="19"/>
                                            </p:txEl>
                                          </p:spTgt>
                                        </p:tgtEl>
                                        <p:attrNameLst>
                                          <p:attrName>ppt_x</p:attrName>
                                        </p:attrNameLst>
                                      </p:cBhvr>
                                      <p:tavLst>
                                        <p:tav tm="0">
                                          <p:val>
                                            <p:strVal val="0-#ppt_w/2"/>
                                          </p:val>
                                        </p:tav>
                                        <p:tav tm="100000">
                                          <p:val>
                                            <p:strVal val="#ppt_x"/>
                                          </p:val>
                                        </p:tav>
                                      </p:tavLst>
                                    </p:anim>
                                    <p:anim calcmode="lin" valueType="num">
                                      <p:cBhvr additive="base">
                                        <p:cTn id="122" dur="700" fill="hold"/>
                                        <p:tgtEl>
                                          <p:spTgt spid="17409">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nodeType="clickEffect">
                                  <p:stCondLst>
                                    <p:cond delay="0"/>
                                  </p:stCondLst>
                                  <p:childTnLst>
                                    <p:set>
                                      <p:cBhvr>
                                        <p:cTn id="126" dur="1" fill="hold">
                                          <p:stCondLst>
                                            <p:cond delay="0"/>
                                          </p:stCondLst>
                                        </p:cTn>
                                        <p:tgtEl>
                                          <p:spTgt spid="17409">
                                            <p:txEl>
                                              <p:pRg st="20" end="20"/>
                                            </p:txEl>
                                          </p:spTgt>
                                        </p:tgtEl>
                                        <p:attrNameLst>
                                          <p:attrName>style.visibility</p:attrName>
                                        </p:attrNameLst>
                                      </p:cBhvr>
                                      <p:to>
                                        <p:strVal val="visible"/>
                                      </p:to>
                                    </p:set>
                                    <p:anim calcmode="lin" valueType="num">
                                      <p:cBhvr additive="base">
                                        <p:cTn id="127" dur="700" fill="hold"/>
                                        <p:tgtEl>
                                          <p:spTgt spid="17409">
                                            <p:txEl>
                                              <p:pRg st="20" end="20"/>
                                            </p:txEl>
                                          </p:spTgt>
                                        </p:tgtEl>
                                        <p:attrNameLst>
                                          <p:attrName>ppt_x</p:attrName>
                                        </p:attrNameLst>
                                      </p:cBhvr>
                                      <p:tavLst>
                                        <p:tav tm="0">
                                          <p:val>
                                            <p:strVal val="0-#ppt_w/2"/>
                                          </p:val>
                                        </p:tav>
                                        <p:tav tm="100000">
                                          <p:val>
                                            <p:strVal val="#ppt_x"/>
                                          </p:val>
                                        </p:tav>
                                      </p:tavLst>
                                    </p:anim>
                                    <p:anim calcmode="lin" valueType="num">
                                      <p:cBhvr additive="base">
                                        <p:cTn id="128" dur="700" fill="hold"/>
                                        <p:tgtEl>
                                          <p:spTgt spid="17409">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8" fill="hold" nodeType="clickEffect">
                                  <p:stCondLst>
                                    <p:cond delay="0"/>
                                  </p:stCondLst>
                                  <p:childTnLst>
                                    <p:set>
                                      <p:cBhvr>
                                        <p:cTn id="132" dur="1" fill="hold">
                                          <p:stCondLst>
                                            <p:cond delay="0"/>
                                          </p:stCondLst>
                                        </p:cTn>
                                        <p:tgtEl>
                                          <p:spTgt spid="17409">
                                            <p:txEl>
                                              <p:pRg st="21" end="21"/>
                                            </p:txEl>
                                          </p:spTgt>
                                        </p:tgtEl>
                                        <p:attrNameLst>
                                          <p:attrName>style.visibility</p:attrName>
                                        </p:attrNameLst>
                                      </p:cBhvr>
                                      <p:to>
                                        <p:strVal val="visible"/>
                                      </p:to>
                                    </p:set>
                                    <p:anim calcmode="lin" valueType="num">
                                      <p:cBhvr additive="base">
                                        <p:cTn id="133" dur="700" fill="hold"/>
                                        <p:tgtEl>
                                          <p:spTgt spid="17409">
                                            <p:txEl>
                                              <p:pRg st="21" end="21"/>
                                            </p:txEl>
                                          </p:spTgt>
                                        </p:tgtEl>
                                        <p:attrNameLst>
                                          <p:attrName>ppt_x</p:attrName>
                                        </p:attrNameLst>
                                      </p:cBhvr>
                                      <p:tavLst>
                                        <p:tav tm="0">
                                          <p:val>
                                            <p:strVal val="0-#ppt_w/2"/>
                                          </p:val>
                                        </p:tav>
                                        <p:tav tm="100000">
                                          <p:val>
                                            <p:strVal val="#ppt_x"/>
                                          </p:val>
                                        </p:tav>
                                      </p:tavLst>
                                    </p:anim>
                                    <p:anim calcmode="lin" valueType="num">
                                      <p:cBhvr additive="base">
                                        <p:cTn id="134" dur="700" fill="hold"/>
                                        <p:tgtEl>
                                          <p:spTgt spid="17409">
                                            <p:txEl>
                                              <p:pRg st="21" end="2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oneTexte 1"/>
          <p:cNvSpPr txBox="1">
            <a:spLocks noChangeArrowheads="1"/>
          </p:cNvSpPr>
          <p:nvPr/>
        </p:nvSpPr>
        <p:spPr bwMode="auto">
          <a:xfrm>
            <a:off x="179388" y="115888"/>
            <a:ext cx="8713787"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ea typeface="ＭＳ Ｐゴシック" pitchFamily="34" charset="-128"/>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ea typeface="ＭＳ Ｐゴシック" pitchFamily="34" charset="-128"/>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ea typeface="ＭＳ Ｐゴシック" pitchFamily="34" charset="-128"/>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ea typeface="ＭＳ Ｐゴシック" pitchFamily="34" charset="-128"/>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ea typeface="ＭＳ Ｐゴシック" pitchFamily="34" charset="-128"/>
              </a:defRPr>
            </a:lvl9pPr>
          </a:lstStyle>
          <a:p>
            <a:pPr eaLnBrk="1" hangingPunct="1">
              <a:spcBef>
                <a:spcPct val="0"/>
              </a:spcBef>
              <a:buClrTx/>
              <a:buSzTx/>
              <a:buFontTx/>
              <a:buNone/>
            </a:pPr>
            <a:r>
              <a:rPr lang="fr-FR" altLang="fr-FR" sz="1800" b="1">
                <a:latin typeface="Arial" charset="0"/>
              </a:rPr>
              <a:t>DOCUMENT DÉFINISSANT LE HÉROS ROMANTIQUE</a:t>
            </a:r>
            <a:endParaRPr lang="fr-FR" altLang="fr-FR" sz="1800">
              <a:latin typeface="Arial" charset="0"/>
            </a:endParaRPr>
          </a:p>
          <a:p>
            <a:pPr eaLnBrk="1" hangingPunct="1">
              <a:spcBef>
                <a:spcPct val="0"/>
              </a:spcBef>
              <a:buClrTx/>
              <a:buSzTx/>
              <a:buFontTx/>
              <a:buNone/>
            </a:pPr>
            <a:r>
              <a:rPr lang="fr-FR" altLang="fr-FR" sz="1800">
                <a:latin typeface="Arial" charset="0"/>
              </a:rPr>
              <a:t> </a:t>
            </a:r>
          </a:p>
          <a:p>
            <a:pPr eaLnBrk="1" hangingPunct="1">
              <a:spcBef>
                <a:spcPct val="0"/>
              </a:spcBef>
              <a:buClrTx/>
              <a:buSzTx/>
              <a:buFontTx/>
              <a:buNone/>
            </a:pPr>
            <a:r>
              <a:rPr lang="fr-FR" altLang="fr-FR" sz="1800" b="1">
                <a:latin typeface="Arial" charset="0"/>
              </a:rPr>
              <a:t>Le romantisme / Le héros romantique. </a:t>
            </a:r>
            <a:endParaRPr lang="fr-FR" altLang="fr-FR" sz="1800">
              <a:latin typeface="Arial" charset="0"/>
            </a:endParaRPr>
          </a:p>
          <a:p>
            <a:pPr eaLnBrk="1" hangingPunct="1">
              <a:spcBef>
                <a:spcPct val="0"/>
              </a:spcBef>
              <a:buClrTx/>
              <a:buSzTx/>
              <a:buFontTx/>
              <a:buNone/>
            </a:pPr>
            <a:r>
              <a:rPr lang="fr-FR" altLang="fr-FR" sz="1800" b="1">
                <a:latin typeface="Arial" charset="0"/>
              </a:rPr>
              <a:t> </a:t>
            </a:r>
            <a:endParaRPr lang="fr-FR" altLang="fr-FR" sz="1800">
              <a:latin typeface="Arial" charset="0"/>
            </a:endParaRPr>
          </a:p>
          <a:p>
            <a:pPr algn="just" eaLnBrk="1" hangingPunct="1">
              <a:spcBef>
                <a:spcPct val="0"/>
              </a:spcBef>
              <a:buClrTx/>
              <a:buSzTx/>
              <a:buFontTx/>
              <a:buNone/>
            </a:pPr>
            <a:r>
              <a:rPr lang="fr-FR" altLang="fr-FR" sz="1400" b="1">
                <a:latin typeface="Arial" charset="0"/>
              </a:rPr>
              <a:t>Le romantisme</a:t>
            </a:r>
            <a:r>
              <a:rPr lang="fr-FR" altLang="fr-FR" sz="1400">
                <a:latin typeface="Arial" charset="0"/>
              </a:rPr>
              <a:t> s’incarne dans son héros. En effet, les personnages romantiques ont une histoire, une psychologie, bien avant qu’ils ne soient mentionnés dans un roman. Le héros de la première vague du romantisme – celle où l’on cherchait avant tout la libération de l’art – est un homme sensible, auquel son destin échappe, et dont la société nie les aspirations. Cela transparaît dans sa façon d’être, son ennui, son désœuvrement, son désespoir. Pour montrer son refus du monde qui l’entoure, sa révolte contre les normes bourgeoises, il vit souvent une vie de débauche : drogue, alcool, conquêtes sont son quotidien (par exemple, Lorenzaccio, de Musset, ou d’Albert, de Gautier). Il privilégie la bohème. La seconde incarnation du héros romantique présente encore sensiblement les mêmes caractéristiques, sauf qu’il est mû par un profond sentiment d’injustice sociale, injustice qu’il tente de redresser. C’est le héros des grands romans historiques : comme Jean Valjean. Ces héros correspondent à l’idéal de la seconde vague du romantisme, celle où l’on cherchait, après avoir libéré l’art, à libérer le peuple. </a:t>
            </a:r>
          </a:p>
          <a:p>
            <a:pPr algn="just" eaLnBrk="1" hangingPunct="1">
              <a:spcBef>
                <a:spcPct val="0"/>
              </a:spcBef>
              <a:buClrTx/>
              <a:buSzTx/>
              <a:buFontTx/>
              <a:buNone/>
            </a:pPr>
            <a:r>
              <a:rPr lang="fr-FR" altLang="fr-FR" sz="1400">
                <a:latin typeface="Arial" charset="0"/>
              </a:rPr>
              <a:t>C'est un jeune homme rêveur, pessimiste, passionné et prêt à mourir pour une idée ou pour une femme. C’est un amoureux malchanceux ou difficile. Le héros romantique est voué à une solitude existentielle. Il est révolté contre son sort et contre la société qu'il juge médiocre. Il vit tout avec passion comme si ses jours étaient comptés; la passion amoureuse le dévore, il lui sacrifie tout. En rébellion contre les règles communes auxquelles chacun doit se soumettre, il se situe parfois hors la loi. Son attitude de refus et le mépris de la société l'amènent souvent à vivre dans la solitude. Le héros romantique nous donne une image de l’évolution du sentiment patriotique positif et indépassable ; il est prêt au suicide et au martyre pour le salut des siens. Le héros du drame romantique est toujours un personnage ambigu, à la fois idéalisé et marqué d’une étrange impuissance.</a:t>
            </a:r>
          </a:p>
          <a:p>
            <a:pPr algn="just" eaLnBrk="1" hangingPunct="1">
              <a:spcBef>
                <a:spcPct val="0"/>
              </a:spcBef>
              <a:buClrTx/>
              <a:buSzTx/>
              <a:buFontTx/>
              <a:buNone/>
            </a:pPr>
            <a:r>
              <a:rPr lang="fr-FR" altLang="fr-FR" sz="1400">
                <a:latin typeface="Arial" charset="0"/>
              </a:rPr>
              <a:t> </a:t>
            </a:r>
          </a:p>
          <a:p>
            <a:pPr eaLnBrk="1" hangingPunct="1">
              <a:spcBef>
                <a:spcPct val="0"/>
              </a:spcBef>
              <a:buClrTx/>
              <a:buSzTx/>
              <a:buFontTx/>
              <a:buNone/>
            </a:pPr>
            <a:endParaRPr lang="fr-FR" altLang="fr-FR"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 calcmode="lin" valueType="num">
                                      <p:cBhvr>
                                        <p:cTn id="7" dur="1000" fill="hold"/>
                                        <p:tgtEl>
                                          <p:spTgt spid="1843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3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8433">
                                            <p:txEl>
                                              <p:pRg st="1" end="1"/>
                                            </p:txEl>
                                          </p:spTgt>
                                        </p:tgtEl>
                                        <p:attrNameLst>
                                          <p:attrName>style.visibility</p:attrName>
                                        </p:attrNameLst>
                                      </p:cBhvr>
                                      <p:to>
                                        <p:strVal val="visible"/>
                                      </p:to>
                                    </p:set>
                                    <p:anim calcmode="lin" valueType="num">
                                      <p:cBhvr>
                                        <p:cTn id="12" dur="1000" fill="hold"/>
                                        <p:tgtEl>
                                          <p:spTgt spid="1843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843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843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8433">
                                            <p:txEl>
                                              <p:pRg st="2" end="2"/>
                                            </p:txEl>
                                          </p:spTgt>
                                        </p:tgtEl>
                                        <p:attrNameLst>
                                          <p:attrName>style.visibility</p:attrName>
                                        </p:attrNameLst>
                                      </p:cBhvr>
                                      <p:to>
                                        <p:strVal val="visible"/>
                                      </p:to>
                                    </p:set>
                                    <p:anim calcmode="lin" valueType="num">
                                      <p:cBhvr>
                                        <p:cTn id="17" dur="1000" fill="hold"/>
                                        <p:tgtEl>
                                          <p:spTgt spid="1843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843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843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8433">
                                            <p:txEl>
                                              <p:pRg st="3" end="3"/>
                                            </p:txEl>
                                          </p:spTgt>
                                        </p:tgtEl>
                                        <p:attrNameLst>
                                          <p:attrName>style.visibility</p:attrName>
                                        </p:attrNameLst>
                                      </p:cBhvr>
                                      <p:to>
                                        <p:strVal val="visible"/>
                                      </p:to>
                                    </p:set>
                                    <p:anim calcmode="lin" valueType="num">
                                      <p:cBhvr>
                                        <p:cTn id="22" dur="1000" fill="hold"/>
                                        <p:tgtEl>
                                          <p:spTgt spid="1843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843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843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18433">
                                            <p:txEl>
                                              <p:pRg st="4" end="4"/>
                                            </p:txEl>
                                          </p:spTgt>
                                        </p:tgtEl>
                                        <p:attrNameLst>
                                          <p:attrName>style.visibility</p:attrName>
                                        </p:attrNameLst>
                                      </p:cBhvr>
                                      <p:to>
                                        <p:strVal val="visible"/>
                                      </p:to>
                                    </p:set>
                                    <p:anim calcmode="lin" valueType="num">
                                      <p:cBhvr>
                                        <p:cTn id="27" dur="1000" fill="hold"/>
                                        <p:tgtEl>
                                          <p:spTgt spid="1843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1843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18433">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18433">
                                            <p:txEl>
                                              <p:pRg st="5" end="5"/>
                                            </p:txEl>
                                          </p:spTgt>
                                        </p:tgtEl>
                                        <p:attrNameLst>
                                          <p:attrName>style.visibility</p:attrName>
                                        </p:attrNameLst>
                                      </p:cBhvr>
                                      <p:to>
                                        <p:strVal val="visible"/>
                                      </p:to>
                                    </p:set>
                                    <p:anim calcmode="lin" valueType="num">
                                      <p:cBhvr>
                                        <p:cTn id="32" dur="1000" fill="hold"/>
                                        <p:tgtEl>
                                          <p:spTgt spid="1843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1843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18433">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18433">
                                            <p:txEl>
                                              <p:pRg st="6" end="6"/>
                                            </p:txEl>
                                          </p:spTgt>
                                        </p:tgtEl>
                                        <p:attrNameLst>
                                          <p:attrName>style.visibility</p:attrName>
                                        </p:attrNameLst>
                                      </p:cBhvr>
                                      <p:to>
                                        <p:strVal val="visible"/>
                                      </p:to>
                                    </p:set>
                                    <p:anim calcmode="lin" valueType="num">
                                      <p:cBhvr>
                                        <p:cTn id="37" dur="1000" fill="hold"/>
                                        <p:tgtEl>
                                          <p:spTgt spid="1843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1843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1843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PME.thmx</Template>
  <TotalTime>494</TotalTime>
  <Words>241</Words>
  <Application>Microsoft Office PowerPoint</Application>
  <PresentationFormat>Affichage à l'écran (4:3)</PresentationFormat>
  <Paragraphs>326</Paragraphs>
  <Slides>30</Slides>
  <Notes>0</Notes>
  <HiddenSlides>0</HiddenSlides>
  <MMClips>1</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32" baseType="lpstr">
      <vt:lpstr>Papier</vt:lpstr>
      <vt:lpstr>Document</vt:lpstr>
      <vt:lpstr>Lecture plurielle d’une œuvre intégrale :  Cyrano de Bergerac d’Edmond Rostand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SANDRINE</dc:creator>
  <cp:lastModifiedBy>JANY</cp:lastModifiedBy>
  <cp:revision>81</cp:revision>
  <dcterms:created xsi:type="dcterms:W3CDTF">2011-02-16T18:24:46Z</dcterms:created>
  <dcterms:modified xsi:type="dcterms:W3CDTF">2016-05-12T18:12:47Z</dcterms:modified>
</cp:coreProperties>
</file>